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0" r:id="rId2"/>
  </p:sldMasterIdLst>
  <p:notesMasterIdLst>
    <p:notesMasterId r:id="rId45"/>
  </p:notesMasterIdLst>
  <p:sldIdLst>
    <p:sldId id="314" r:id="rId3"/>
    <p:sldId id="340" r:id="rId4"/>
    <p:sldId id="393" r:id="rId5"/>
    <p:sldId id="405" r:id="rId6"/>
    <p:sldId id="403" r:id="rId7"/>
    <p:sldId id="406" r:id="rId8"/>
    <p:sldId id="407" r:id="rId9"/>
    <p:sldId id="366" r:id="rId10"/>
    <p:sldId id="367" r:id="rId11"/>
    <p:sldId id="348" r:id="rId12"/>
    <p:sldId id="370" r:id="rId13"/>
    <p:sldId id="372" r:id="rId14"/>
    <p:sldId id="373" r:id="rId15"/>
    <p:sldId id="374" r:id="rId16"/>
    <p:sldId id="404" r:id="rId17"/>
    <p:sldId id="369" r:id="rId18"/>
    <p:sldId id="388" r:id="rId19"/>
    <p:sldId id="351" r:id="rId20"/>
    <p:sldId id="376" r:id="rId21"/>
    <p:sldId id="381" r:id="rId22"/>
    <p:sldId id="392" r:id="rId23"/>
    <p:sldId id="389" r:id="rId24"/>
    <p:sldId id="382" r:id="rId25"/>
    <p:sldId id="377" r:id="rId26"/>
    <p:sldId id="378" r:id="rId27"/>
    <p:sldId id="379" r:id="rId28"/>
    <p:sldId id="380" r:id="rId29"/>
    <p:sldId id="383" r:id="rId30"/>
    <p:sldId id="384" r:id="rId31"/>
    <p:sldId id="385" r:id="rId32"/>
    <p:sldId id="387" r:id="rId33"/>
    <p:sldId id="395" r:id="rId34"/>
    <p:sldId id="396" r:id="rId35"/>
    <p:sldId id="397" r:id="rId36"/>
    <p:sldId id="398" r:id="rId37"/>
    <p:sldId id="394" r:id="rId38"/>
    <p:sldId id="390" r:id="rId39"/>
    <p:sldId id="391" r:id="rId40"/>
    <p:sldId id="401" r:id="rId41"/>
    <p:sldId id="386" r:id="rId42"/>
    <p:sldId id="339" r:id="rId43"/>
    <p:sldId id="400" r:id="rId4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E4D"/>
    <a:srgbClr val="262695"/>
    <a:srgbClr val="10164D"/>
    <a:srgbClr val="56B5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p:restoredTop sz="94631"/>
  </p:normalViewPr>
  <p:slideViewPr>
    <p:cSldViewPr>
      <p:cViewPr>
        <p:scale>
          <a:sx n="76" d="100"/>
          <a:sy n="76" d="100"/>
        </p:scale>
        <p:origin x="-408" y="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B6A41CA-403A-8242-B62D-62E27E21DEDE}" type="datetimeFigureOut">
              <a:rPr lang="en-GB"/>
              <a:pPr>
                <a:defRPr/>
              </a:pPr>
              <a:t>03/12/2017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4B3F1A5-5B92-4E4B-A32F-2987251C981D}" type="slidenum">
              <a:rPr lang="en-GB"/>
              <a:pPr>
                <a:defRPr/>
              </a:pPr>
              <a:t>‹#›</a:t>
            </a:fld>
            <a:endParaRPr lang="en-GB" dirty="0"/>
          </a:p>
        </p:txBody>
      </p:sp>
    </p:spTree>
    <p:extLst>
      <p:ext uri="{BB962C8B-B14F-4D97-AF65-F5344CB8AC3E}">
        <p14:creationId xmlns:p14="http://schemas.microsoft.com/office/powerpoint/2010/main" val="638179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71E72403-8B38-7749-B8E9-AC9F948E6F5E}"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B3F1A5-5B92-4E4B-A32F-2987251C981D}" type="slidenum">
              <a:rPr lang="en-GB" smtClean="0"/>
              <a:pPr>
                <a:defRPr/>
              </a:pPr>
              <a:t>21</a:t>
            </a:fld>
            <a:endParaRPr lang="en-GB" dirty="0"/>
          </a:p>
        </p:txBody>
      </p:sp>
    </p:spTree>
    <p:extLst>
      <p:ext uri="{BB962C8B-B14F-4D97-AF65-F5344CB8AC3E}">
        <p14:creationId xmlns:p14="http://schemas.microsoft.com/office/powerpoint/2010/main" val="274792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Further clinical outcomes being evaluated now</a:t>
            </a:r>
          </a:p>
        </p:txBody>
      </p:sp>
      <p:sp>
        <p:nvSpPr>
          <p:cNvPr id="4" name="Slide Number Placeholder 3"/>
          <p:cNvSpPr>
            <a:spLocks noGrp="1"/>
          </p:cNvSpPr>
          <p:nvPr>
            <p:ph type="sldNum" sz="quarter" idx="5"/>
          </p:nvPr>
        </p:nvSpPr>
        <p:spPr/>
        <p:txBody>
          <a:bodyPr/>
          <a:lstStyle/>
          <a:p>
            <a:pPr>
              <a:defRPr/>
            </a:pPr>
            <a:fld id="{3BCCB644-441B-094D-BC54-4D1C2EE0F6AB}"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85633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D556F6A1-98C4-DA4B-AD81-96523F5CB85E}" type="datetimeFigureOut">
              <a:rPr lang="en-GB"/>
              <a:pPr>
                <a:defRPr/>
              </a:pPr>
              <a:t>03/12/2017</a:t>
            </a:fld>
            <a:endParaRPr lang="en-GB"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DC69779B-18FC-C141-B677-259A3DCDF738}" type="slidenum">
              <a:rPr lang="en-GB"/>
              <a:pPr>
                <a:defRPr/>
              </a:pPr>
              <a:t>‹#›</a:t>
            </a:fld>
            <a:endParaRPr lang="en-GB" dirty="0"/>
          </a:p>
        </p:txBody>
      </p:sp>
    </p:spTree>
    <p:extLst>
      <p:ext uri="{BB962C8B-B14F-4D97-AF65-F5344CB8AC3E}">
        <p14:creationId xmlns:p14="http://schemas.microsoft.com/office/powerpoint/2010/main" val="15926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EB780CB4-9660-7D46-BB91-916720CB3100}" type="datetimeFigureOut">
              <a:rPr lang="en-GB"/>
              <a:pPr>
                <a:defRPr/>
              </a:pPr>
              <a:t>03/12/2017</a:t>
            </a:fld>
            <a:endParaRPr lang="en-GB"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387AB9A6-EF45-B945-8F4B-3A8CEC494741}" type="slidenum">
              <a:rPr lang="en-GB"/>
              <a:pPr>
                <a:defRPr/>
              </a:pPr>
              <a:t>‹#›</a:t>
            </a:fld>
            <a:endParaRPr lang="en-GB" dirty="0"/>
          </a:p>
        </p:txBody>
      </p:sp>
    </p:spTree>
    <p:extLst>
      <p:ext uri="{BB962C8B-B14F-4D97-AF65-F5344CB8AC3E}">
        <p14:creationId xmlns:p14="http://schemas.microsoft.com/office/powerpoint/2010/main" val="185584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274641"/>
            <a:ext cx="8026400" cy="5851525"/>
          </a:xfrm>
        </p:spPr>
        <p:txBody>
          <a:bodyPr vert="eaVert"/>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237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66CA7C-D789-444E-B4B6-6C79875216CA}"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DD465C-0F9E-D445-8F8E-F31432FA9DFB}" type="slidenum">
              <a:rPr lang="en-US"/>
              <a:pPr>
                <a:defRPr/>
              </a:pPr>
              <a:t>‹#›</a:t>
            </a:fld>
            <a:endParaRPr lang="en-US"/>
          </a:p>
        </p:txBody>
      </p:sp>
    </p:spTree>
    <p:extLst>
      <p:ext uri="{BB962C8B-B14F-4D97-AF65-F5344CB8AC3E}">
        <p14:creationId xmlns:p14="http://schemas.microsoft.com/office/powerpoint/2010/main" val="244762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0562129-E7A8-5A4D-921A-31076C090247}"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6FBAB-8B24-FC4D-A200-AF1A035F0B23}" type="slidenum">
              <a:rPr lang="en-US"/>
              <a:pPr>
                <a:defRPr/>
              </a:pPr>
              <a:t>‹#›</a:t>
            </a:fld>
            <a:endParaRPr lang="en-US"/>
          </a:p>
        </p:txBody>
      </p:sp>
    </p:spTree>
    <p:extLst>
      <p:ext uri="{BB962C8B-B14F-4D97-AF65-F5344CB8AC3E}">
        <p14:creationId xmlns:p14="http://schemas.microsoft.com/office/powerpoint/2010/main" val="26697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E153740-2262-DA45-B0D3-03BCA077593F}"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6A6529-2144-5A40-B366-5C5ECB421507}" type="slidenum">
              <a:rPr lang="en-US"/>
              <a:pPr>
                <a:defRPr/>
              </a:pPr>
              <a:t>‹#›</a:t>
            </a:fld>
            <a:endParaRPr lang="en-US"/>
          </a:p>
        </p:txBody>
      </p:sp>
    </p:spTree>
    <p:extLst>
      <p:ext uri="{BB962C8B-B14F-4D97-AF65-F5344CB8AC3E}">
        <p14:creationId xmlns:p14="http://schemas.microsoft.com/office/powerpoint/2010/main" val="92553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2A316EB-4202-B748-BD76-A66FD731A3C1}"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583E12-513B-8848-BFD6-3BDBC4D5595A}" type="slidenum">
              <a:rPr lang="en-US"/>
              <a:pPr>
                <a:defRPr/>
              </a:pPr>
              <a:t>‹#›</a:t>
            </a:fld>
            <a:endParaRPr lang="en-US"/>
          </a:p>
        </p:txBody>
      </p:sp>
    </p:spTree>
    <p:extLst>
      <p:ext uri="{BB962C8B-B14F-4D97-AF65-F5344CB8AC3E}">
        <p14:creationId xmlns:p14="http://schemas.microsoft.com/office/powerpoint/2010/main" val="323298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A1736DD7-70FD-7C43-900C-5A883E0D9C05}" type="datetimeFigureOut">
              <a:rPr lang="en-US"/>
              <a:pPr>
                <a:defRPr/>
              </a:pPr>
              <a:t>12/3/2017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E9986A-7F2B-2B4A-BF79-80333AFB10EE}" type="slidenum">
              <a:rPr lang="en-US"/>
              <a:pPr>
                <a:defRPr/>
              </a:pPr>
              <a:t>‹#›</a:t>
            </a:fld>
            <a:endParaRPr lang="en-US"/>
          </a:p>
        </p:txBody>
      </p:sp>
    </p:spTree>
    <p:extLst>
      <p:ext uri="{BB962C8B-B14F-4D97-AF65-F5344CB8AC3E}">
        <p14:creationId xmlns:p14="http://schemas.microsoft.com/office/powerpoint/2010/main" val="343123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8E51B8-2C98-8D42-BA13-B6BAEE1DEA93}" type="datetimeFigureOut">
              <a:rPr lang="en-US"/>
              <a:pPr>
                <a:defRPr/>
              </a:pPr>
              <a:t>12/3/2017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8B0167-D930-D34D-9AC2-DD7E659EA2BB}" type="slidenum">
              <a:rPr lang="en-US"/>
              <a:pPr>
                <a:defRPr/>
              </a:pPr>
              <a:t>‹#›</a:t>
            </a:fld>
            <a:endParaRPr lang="en-US"/>
          </a:p>
        </p:txBody>
      </p:sp>
    </p:spTree>
    <p:extLst>
      <p:ext uri="{BB962C8B-B14F-4D97-AF65-F5344CB8AC3E}">
        <p14:creationId xmlns:p14="http://schemas.microsoft.com/office/powerpoint/2010/main" val="4195647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7CD00A-FB76-2846-AA19-5E760C5CD1A2}" type="datetimeFigureOut">
              <a:rPr lang="en-US"/>
              <a:pPr>
                <a:defRPr/>
              </a:pPr>
              <a:t>12/3/2017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6D62FE-B542-CE4D-B23C-3C2E7B9FFA64}" type="slidenum">
              <a:rPr lang="en-US"/>
              <a:pPr>
                <a:defRPr/>
              </a:pPr>
              <a:t>‹#›</a:t>
            </a:fld>
            <a:endParaRPr lang="en-US"/>
          </a:p>
        </p:txBody>
      </p:sp>
    </p:spTree>
    <p:extLst>
      <p:ext uri="{BB962C8B-B14F-4D97-AF65-F5344CB8AC3E}">
        <p14:creationId xmlns:p14="http://schemas.microsoft.com/office/powerpoint/2010/main" val="383361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3086C58B-C67D-4C48-8DCB-0B1A8F818D5E}"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D8BF44-1136-B449-9CDE-2A40B22AED9C}" type="slidenum">
              <a:rPr lang="en-US"/>
              <a:pPr>
                <a:defRPr/>
              </a:pPr>
              <a:t>‹#›</a:t>
            </a:fld>
            <a:endParaRPr lang="en-US"/>
          </a:p>
        </p:txBody>
      </p:sp>
    </p:spTree>
    <p:extLst>
      <p:ext uri="{BB962C8B-B14F-4D97-AF65-F5344CB8AC3E}">
        <p14:creationId xmlns:p14="http://schemas.microsoft.com/office/powerpoint/2010/main" val="321884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023BCFDB-B809-564F-A8BE-231C74265425}" type="datetimeFigureOut">
              <a:rPr lang="en-GB"/>
              <a:pPr>
                <a:defRPr/>
              </a:pPr>
              <a:t>03/12/2017</a:t>
            </a:fld>
            <a:endParaRPr lang="en-GB"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C32778E0-592F-CF4A-9B2D-75FC9DB6438B}" type="slidenum">
              <a:rPr lang="en-GB"/>
              <a:pPr>
                <a:defRPr/>
              </a:pPr>
              <a:t>‹#›</a:t>
            </a:fld>
            <a:endParaRPr lang="en-GB" dirty="0"/>
          </a:p>
        </p:txBody>
      </p:sp>
    </p:spTree>
    <p:extLst>
      <p:ext uri="{BB962C8B-B14F-4D97-AF65-F5344CB8AC3E}">
        <p14:creationId xmlns:p14="http://schemas.microsoft.com/office/powerpoint/2010/main" val="328563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3D1F28C-9C3B-E745-B108-93F765144092}" type="datetimeFigureOut">
              <a:rPr lang="en-US"/>
              <a:pPr>
                <a:defRPr/>
              </a:pPr>
              <a:t>12/3/2017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A80D74-112A-5340-BA01-1773E51C30A5}" type="slidenum">
              <a:rPr lang="en-US"/>
              <a:pPr>
                <a:defRPr/>
              </a:pPr>
              <a:t>‹#›</a:t>
            </a:fld>
            <a:endParaRPr lang="en-US"/>
          </a:p>
        </p:txBody>
      </p:sp>
    </p:spTree>
    <p:extLst>
      <p:ext uri="{BB962C8B-B14F-4D97-AF65-F5344CB8AC3E}">
        <p14:creationId xmlns:p14="http://schemas.microsoft.com/office/powerpoint/2010/main" val="91564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8B6BEC7-9757-4C4C-B84B-B2A2EE8442BF}"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9AD87-BAA1-ED4A-91B1-8811487B0601}" type="slidenum">
              <a:rPr lang="en-US"/>
              <a:pPr>
                <a:defRPr/>
              </a:pPr>
              <a:t>‹#›</a:t>
            </a:fld>
            <a:endParaRPr lang="en-US"/>
          </a:p>
        </p:txBody>
      </p:sp>
    </p:spTree>
    <p:extLst>
      <p:ext uri="{BB962C8B-B14F-4D97-AF65-F5344CB8AC3E}">
        <p14:creationId xmlns:p14="http://schemas.microsoft.com/office/powerpoint/2010/main" val="3458769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4D7729D-D8AC-874F-ADE8-70DF5BA5E8E5}" type="datetimeFigureOut">
              <a:rPr lang="en-US"/>
              <a:pPr>
                <a:defRPr/>
              </a:pPr>
              <a:t>12/3/2017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46FC4-3142-C148-9263-AC3BA8F00852}" type="slidenum">
              <a:rPr lang="en-US"/>
              <a:pPr>
                <a:defRPr/>
              </a:pPr>
              <a:t>‹#›</a:t>
            </a:fld>
            <a:endParaRPr lang="en-US"/>
          </a:p>
        </p:txBody>
      </p:sp>
    </p:spTree>
    <p:extLst>
      <p:ext uri="{BB962C8B-B14F-4D97-AF65-F5344CB8AC3E}">
        <p14:creationId xmlns:p14="http://schemas.microsoft.com/office/powerpoint/2010/main" val="155323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F55492A1-4906-4643-93C8-429EB9BFA60D}" type="datetimeFigureOut">
              <a:rPr lang="en-GB"/>
              <a:pPr>
                <a:defRPr/>
              </a:pPr>
              <a:t>03/12/2017</a:t>
            </a:fld>
            <a:endParaRPr lang="en-GB"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DBE3E65-68D1-CE42-8E3C-4C5ECE6A5B3F}" type="slidenum">
              <a:rPr lang="en-GB"/>
              <a:pPr>
                <a:defRPr/>
              </a:pPr>
              <a:t>‹#›</a:t>
            </a:fld>
            <a:endParaRPr lang="en-GB" dirty="0"/>
          </a:p>
        </p:txBody>
      </p:sp>
    </p:spTree>
    <p:extLst>
      <p:ext uri="{BB962C8B-B14F-4D97-AF65-F5344CB8AC3E}">
        <p14:creationId xmlns:p14="http://schemas.microsoft.com/office/powerpoint/2010/main" val="27394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33A9CF0-5FD7-FB41-979E-24807C68D23D}" type="datetimeFigureOut">
              <a:rPr lang="en-GB"/>
              <a:pPr>
                <a:defRPr/>
              </a:pPr>
              <a:t>03/12/2017</a:t>
            </a:fld>
            <a:endParaRPr lang="en-GB"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E079965C-26DA-4047-8E60-7A7A2FE304D4}" type="slidenum">
              <a:rPr lang="en-GB"/>
              <a:pPr>
                <a:defRPr/>
              </a:pPr>
              <a:t>‹#›</a:t>
            </a:fld>
            <a:endParaRPr lang="en-GB" dirty="0"/>
          </a:p>
        </p:txBody>
      </p:sp>
    </p:spTree>
    <p:extLst>
      <p:ext uri="{BB962C8B-B14F-4D97-AF65-F5344CB8AC3E}">
        <p14:creationId xmlns:p14="http://schemas.microsoft.com/office/powerpoint/2010/main" val="342468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9D4B7DB0-1A87-A646-9346-9F1D77107A44}" type="datetimeFigureOut">
              <a:rPr lang="en-GB"/>
              <a:pPr>
                <a:defRPr/>
              </a:pPr>
              <a:t>03/12/2017</a:t>
            </a:fld>
            <a:endParaRPr lang="en-GB"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BCBD8D3-BDED-4D4C-B0C3-116FFB816F4F}" type="slidenum">
              <a:rPr lang="en-GB"/>
              <a:pPr>
                <a:defRPr/>
              </a:pPr>
              <a:t>‹#›</a:t>
            </a:fld>
            <a:endParaRPr lang="en-GB" dirty="0"/>
          </a:p>
        </p:txBody>
      </p:sp>
    </p:spTree>
    <p:extLst>
      <p:ext uri="{BB962C8B-B14F-4D97-AF65-F5344CB8AC3E}">
        <p14:creationId xmlns:p14="http://schemas.microsoft.com/office/powerpoint/2010/main" val="417524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98A364FA-F72F-B247-87AD-01468684307B}" type="datetimeFigureOut">
              <a:rPr lang="en-GB"/>
              <a:pPr>
                <a:defRPr/>
              </a:pPr>
              <a:t>03/12/2017</a:t>
            </a:fld>
            <a:endParaRPr lang="en-GB"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D99C907C-C177-084B-9447-E52A6270793A}" type="slidenum">
              <a:rPr lang="en-GB"/>
              <a:pPr>
                <a:defRPr/>
              </a:pPr>
              <a:t>‹#›</a:t>
            </a:fld>
            <a:endParaRPr lang="en-GB" dirty="0"/>
          </a:p>
        </p:txBody>
      </p:sp>
    </p:spTree>
    <p:extLst>
      <p:ext uri="{BB962C8B-B14F-4D97-AF65-F5344CB8AC3E}">
        <p14:creationId xmlns:p14="http://schemas.microsoft.com/office/powerpoint/2010/main" val="158875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526C7E27-BF3D-4C4C-A1CC-40F775FC6F4D}" type="datetimeFigureOut">
              <a:rPr lang="en-GB"/>
              <a:pPr>
                <a:defRPr/>
              </a:pPr>
              <a:t>03/12/2017</a:t>
            </a:fld>
            <a:endParaRPr lang="en-GB" dirty="0"/>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B1072AA0-3F30-084C-903C-510FC38DCFC5}" type="slidenum">
              <a:rPr lang="en-GB"/>
              <a:pPr>
                <a:defRPr/>
              </a:pPr>
              <a:t>‹#›</a:t>
            </a:fld>
            <a:endParaRPr lang="en-GB" dirty="0"/>
          </a:p>
        </p:txBody>
      </p:sp>
    </p:spTree>
    <p:extLst>
      <p:ext uri="{BB962C8B-B14F-4D97-AF65-F5344CB8AC3E}">
        <p14:creationId xmlns:p14="http://schemas.microsoft.com/office/powerpoint/2010/main" val="204517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0EFE9EBF-8BB7-9E46-AFFF-DA70D29B2D65}" type="datetimeFigureOut">
              <a:rPr lang="en-GB"/>
              <a:pPr>
                <a:defRPr/>
              </a:pPr>
              <a:t>03/12/2017</a:t>
            </a:fld>
            <a:endParaRPr lang="en-GB"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0BEE502-4492-9247-AC1C-678CDB435E06}" type="slidenum">
              <a:rPr lang="en-GB"/>
              <a:pPr>
                <a:defRPr/>
              </a:pPr>
              <a:t>‹#›</a:t>
            </a:fld>
            <a:endParaRPr lang="en-GB" dirty="0"/>
          </a:p>
        </p:txBody>
      </p:sp>
    </p:spTree>
    <p:extLst>
      <p:ext uri="{BB962C8B-B14F-4D97-AF65-F5344CB8AC3E}">
        <p14:creationId xmlns:p14="http://schemas.microsoft.com/office/powerpoint/2010/main" val="362820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37B5C890-598B-0C4A-9961-04A1DD0725AA}" type="datetimeFigureOut">
              <a:rPr lang="en-GB"/>
              <a:pPr>
                <a:defRPr/>
              </a:pPr>
              <a:t>03/12/2017</a:t>
            </a:fld>
            <a:endParaRPr lang="en-GB"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GB"/>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fld id="{1FB0CCF6-1045-4943-A560-ABE5F8206F5D}" type="slidenum">
              <a:rPr lang="en-GB"/>
              <a:pPr>
                <a:defRPr/>
              </a:pPr>
              <a:t>‹#›</a:t>
            </a:fld>
            <a:endParaRPr lang="en-GB" dirty="0"/>
          </a:p>
        </p:txBody>
      </p:sp>
    </p:spTree>
    <p:extLst>
      <p:ext uri="{BB962C8B-B14F-4D97-AF65-F5344CB8AC3E}">
        <p14:creationId xmlns:p14="http://schemas.microsoft.com/office/powerpoint/2010/main" val="372668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0"/>
            <a:ext cx="913553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Title Placeholder 1"/>
          <p:cNvSpPr>
            <a:spLocks noGrp="1"/>
          </p:cNvSpPr>
          <p:nvPr>
            <p:ph type="title"/>
          </p:nvPr>
        </p:nvSpPr>
        <p:spPr bwMode="auto">
          <a:xfrm>
            <a:off x="2351619" y="125413"/>
            <a:ext cx="74887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28" name="Picture 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351" y="5827716"/>
            <a:ext cx="9941984"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8"/>
          <p:cNvSpPr>
            <a:spLocks/>
          </p:cNvSpPr>
          <p:nvPr/>
        </p:nvSpPr>
        <p:spPr bwMode="auto">
          <a:xfrm>
            <a:off x="9292167" y="-23813"/>
            <a:ext cx="2921000" cy="6894513"/>
          </a:xfrm>
          <a:custGeom>
            <a:avLst/>
            <a:gdLst>
              <a:gd name="T0" fmla="*/ 2147483647 w 502"/>
              <a:gd name="T1" fmla="*/ 0 h 3168"/>
              <a:gd name="T2" fmla="*/ 2147483647 w 502"/>
              <a:gd name="T3" fmla="*/ 0 h 3168"/>
              <a:gd name="T4" fmla="*/ 0 w 502"/>
              <a:gd name="T5" fmla="*/ 2147483647 h 3168"/>
              <a:gd name="T6" fmla="*/ 2147483647 w 502"/>
              <a:gd name="T7" fmla="*/ 2147483647 h 3168"/>
              <a:gd name="T8" fmla="*/ 2147483647 w 502"/>
              <a:gd name="T9" fmla="*/ 0 h 3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3168">
                <a:moveTo>
                  <a:pt x="502" y="0"/>
                </a:moveTo>
                <a:cubicBezTo>
                  <a:pt x="93" y="0"/>
                  <a:pt x="93" y="0"/>
                  <a:pt x="93" y="0"/>
                </a:cubicBezTo>
                <a:cubicBezTo>
                  <a:pt x="146" y="383"/>
                  <a:pt x="323" y="1900"/>
                  <a:pt x="0" y="3168"/>
                </a:cubicBezTo>
                <a:cubicBezTo>
                  <a:pt x="502" y="3168"/>
                  <a:pt x="502" y="3168"/>
                  <a:pt x="502" y="3168"/>
                </a:cubicBezTo>
                <a:lnTo>
                  <a:pt x="5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pic>
        <p:nvPicPr>
          <p:cNvPr id="1030" name="Picture 6"/>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179919" y="141291"/>
            <a:ext cx="2171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rtl="0" eaLnBrk="0" fontAlgn="base" hangingPunct="0">
        <a:spcBef>
          <a:spcPct val="0"/>
        </a:spcBef>
        <a:spcAft>
          <a:spcPct val="0"/>
        </a:spcAft>
        <a:defRPr sz="4000" kern="1200">
          <a:solidFill>
            <a:schemeClr val="tx1"/>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000">
          <a:solidFill>
            <a:schemeClr val="tx1"/>
          </a:solidFill>
          <a:latin typeface="Arial" charset="0"/>
          <a:ea typeface="ＭＳ Ｐゴシック" charset="0"/>
        </a:defRPr>
      </a:lvl2pPr>
      <a:lvl3pPr algn="ctr" rtl="0" eaLnBrk="0" fontAlgn="base" hangingPunct="0">
        <a:spcBef>
          <a:spcPct val="0"/>
        </a:spcBef>
        <a:spcAft>
          <a:spcPct val="0"/>
        </a:spcAft>
        <a:defRPr sz="4000">
          <a:solidFill>
            <a:schemeClr val="tx1"/>
          </a:solidFill>
          <a:latin typeface="Arial" charset="0"/>
          <a:ea typeface="ＭＳ Ｐゴシック" charset="0"/>
        </a:defRPr>
      </a:lvl3pPr>
      <a:lvl4pPr algn="ctr" rtl="0" eaLnBrk="0" fontAlgn="base" hangingPunct="0">
        <a:spcBef>
          <a:spcPct val="0"/>
        </a:spcBef>
        <a:spcAft>
          <a:spcPct val="0"/>
        </a:spcAft>
        <a:defRPr sz="4000">
          <a:solidFill>
            <a:schemeClr val="tx1"/>
          </a:solidFill>
          <a:latin typeface="Arial" charset="0"/>
          <a:ea typeface="ＭＳ Ｐゴシック" charset="0"/>
        </a:defRPr>
      </a:lvl4pPr>
      <a:lvl5pPr algn="ctr" rtl="0" eaLnBrk="0" fontAlgn="base" hangingPunct="0">
        <a:spcBef>
          <a:spcPct val="0"/>
        </a:spcBef>
        <a:spcAft>
          <a:spcPct val="0"/>
        </a:spcAft>
        <a:defRPr sz="4000">
          <a:solidFill>
            <a:schemeClr val="tx1"/>
          </a:solidFill>
          <a:latin typeface="Arial" charset="0"/>
          <a:ea typeface="ＭＳ Ｐゴシック" charset="0"/>
        </a:defRPr>
      </a:lvl5pPr>
      <a:lvl6pPr marL="457200" algn="ctr" rtl="0" fontAlgn="base">
        <a:spcBef>
          <a:spcPct val="0"/>
        </a:spcBef>
        <a:spcAft>
          <a:spcPct val="0"/>
        </a:spcAft>
        <a:defRPr sz="4000">
          <a:solidFill>
            <a:schemeClr val="tx1"/>
          </a:solidFill>
          <a:latin typeface="Arial" charset="0"/>
          <a:ea typeface="ＭＳ Ｐゴシック" charset="0"/>
        </a:defRPr>
      </a:lvl6pPr>
      <a:lvl7pPr marL="914400" algn="ctr" rtl="0" fontAlgn="base">
        <a:spcBef>
          <a:spcPct val="0"/>
        </a:spcBef>
        <a:spcAft>
          <a:spcPct val="0"/>
        </a:spcAft>
        <a:defRPr sz="4000">
          <a:solidFill>
            <a:schemeClr val="tx1"/>
          </a:solidFill>
          <a:latin typeface="Arial" charset="0"/>
          <a:ea typeface="ＭＳ Ｐゴシック" charset="0"/>
        </a:defRPr>
      </a:lvl7pPr>
      <a:lvl8pPr marL="1371600" algn="ctr" rtl="0" fontAlgn="base">
        <a:spcBef>
          <a:spcPct val="0"/>
        </a:spcBef>
        <a:spcAft>
          <a:spcPct val="0"/>
        </a:spcAft>
        <a:defRPr sz="4000">
          <a:solidFill>
            <a:schemeClr val="tx1"/>
          </a:solidFill>
          <a:latin typeface="Arial" charset="0"/>
          <a:ea typeface="ＭＳ Ｐゴシック" charset="0"/>
        </a:defRPr>
      </a:lvl8pPr>
      <a:lvl9pPr marL="1828800" algn="ctr"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229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A4B2D0-8563-6D42-A2DF-9E7DF302C6CB}" type="datetimeFigureOut">
              <a:rPr lang="en-US"/>
              <a:pPr>
                <a:defRPr/>
              </a:pPr>
              <a:t>12/3/2017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713B72-EB05-6E4E-A411-9C0816EEDD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5.emf"/><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7.emf"/><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7.jpeg"/><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6.emf"/><Relationship Id="rId7" Type="http://schemas.openxmlformats.org/officeDocument/2006/relationships/image" Target="../media/image49.png"/><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0.jpeg"/><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ctrTitle"/>
          </p:nvPr>
        </p:nvSpPr>
        <p:spPr>
          <a:xfrm>
            <a:off x="1524000" y="1052513"/>
            <a:ext cx="7772400" cy="4679950"/>
          </a:xfrm>
        </p:spPr>
        <p:txBody>
          <a:bodyPr/>
          <a:lstStyle/>
          <a:p>
            <a:r>
              <a:rPr lang="en-US" sz="3600" dirty="0" smtClean="0">
                <a:solidFill>
                  <a:srgbClr val="262695"/>
                </a:solidFill>
              </a:rPr>
              <a:t>Working at scale and the Accountable Care System</a:t>
            </a:r>
            <a:r>
              <a:rPr lang="en-GB" sz="3600" dirty="0">
                <a:solidFill>
                  <a:srgbClr val="262695"/>
                </a:solidFill>
                <a:latin typeface="+mj-lt"/>
              </a:rPr>
              <a:t/>
            </a:r>
            <a:br>
              <a:rPr lang="en-GB" sz="3600" dirty="0">
                <a:solidFill>
                  <a:srgbClr val="262695"/>
                </a:solidFill>
                <a:latin typeface="+mj-lt"/>
              </a:rPr>
            </a:br>
            <a:r>
              <a:rPr lang="en-GB" sz="2400" dirty="0">
                <a:solidFill>
                  <a:srgbClr val="262695"/>
                </a:solidFill>
                <a:latin typeface="+mj-lt"/>
              </a:rPr>
              <a:t/>
            </a:r>
            <a:br>
              <a:rPr lang="en-GB" sz="2400" dirty="0">
                <a:solidFill>
                  <a:srgbClr val="262695"/>
                </a:solidFill>
                <a:latin typeface="+mj-lt"/>
              </a:rPr>
            </a:br>
            <a:r>
              <a:rPr lang="en-GB" sz="2000" dirty="0">
                <a:solidFill>
                  <a:srgbClr val="262695"/>
                </a:solidFill>
                <a:latin typeface="+mj-lt"/>
              </a:rPr>
              <a:t>Dr Nigel Watson</a:t>
            </a:r>
            <a:br>
              <a:rPr lang="en-GB" sz="2000" dirty="0">
                <a:solidFill>
                  <a:srgbClr val="262695"/>
                </a:solidFill>
                <a:latin typeface="+mj-lt"/>
              </a:rPr>
            </a:br>
            <a:r>
              <a:rPr lang="en-GB" sz="2000" dirty="0">
                <a:solidFill>
                  <a:srgbClr val="262695"/>
                </a:solidFill>
                <a:latin typeface="+mj-lt"/>
              </a:rPr>
              <a:t>GP and CEO Wessex Local Medical Committee</a:t>
            </a:r>
            <a:endParaRPr lang="en-US" sz="1600" dirty="0">
              <a:solidFill>
                <a:srgbClr val="262695"/>
              </a:solidFill>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0179" y="116632"/>
            <a:ext cx="979309" cy="12241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62695"/>
                </a:solidFill>
              </a:rPr>
              <a:t>One View of the future</a:t>
            </a:r>
          </a:p>
        </p:txBody>
      </p:sp>
      <p:sp>
        <p:nvSpPr>
          <p:cNvPr id="24" name="Rectangle 23"/>
          <p:cNvSpPr/>
          <p:nvPr/>
        </p:nvSpPr>
        <p:spPr>
          <a:xfrm>
            <a:off x="407368" y="1582341"/>
            <a:ext cx="9433018" cy="3275256"/>
          </a:xfrm>
          <a:prstGeom prst="rect">
            <a:avLst/>
          </a:prstGeom>
        </p:spPr>
        <p:txBody>
          <a:bodyPr wrap="square">
            <a:spAutoFit/>
          </a:bodyPr>
          <a:lstStyle/>
          <a:p>
            <a:pPr algn="just" eaLnBrk="0" hangingPunct="0">
              <a:spcBef>
                <a:spcPts val="480"/>
              </a:spcBef>
              <a:spcAft>
                <a:spcPts val="0"/>
              </a:spcAft>
            </a:pPr>
            <a:r>
              <a:rPr lang="en-US" sz="1800" dirty="0">
                <a:solidFill>
                  <a:srgbClr val="262695"/>
                </a:solidFill>
                <a:latin typeface="Arial" charset="0"/>
                <a:ea typeface="ＭＳ Ｐゴシック" charset="-128"/>
                <a:cs typeface="Arial" charset="0"/>
              </a:rPr>
              <a:t>Current system of payment by activity for hospitals </a:t>
            </a:r>
          </a:p>
          <a:p>
            <a:pPr algn="just" eaLnBrk="0" hangingPunct="0">
              <a:spcBef>
                <a:spcPts val="480"/>
              </a:spcBef>
              <a:spcAft>
                <a:spcPts val="0"/>
              </a:spcAft>
            </a:pPr>
            <a:endParaRPr lang="en-US" sz="1800" dirty="0">
              <a:solidFill>
                <a:srgbClr val="262695"/>
              </a:solidFill>
              <a:latin typeface="Arial" charset="0"/>
              <a:ea typeface="ＭＳ Ｐゴシック" charset="-128"/>
              <a:cs typeface="Arial" charset="0"/>
            </a:endParaRPr>
          </a:p>
          <a:p>
            <a:pPr algn="just" eaLnBrk="0" hangingPunct="0">
              <a:spcBef>
                <a:spcPts val="480"/>
              </a:spcBef>
              <a:spcAft>
                <a:spcPts val="0"/>
              </a:spcAft>
            </a:pPr>
            <a:r>
              <a:rPr lang="en-US" sz="1800" dirty="0">
                <a:solidFill>
                  <a:srgbClr val="262695"/>
                </a:solidFill>
                <a:latin typeface="Arial" charset="0"/>
                <a:ea typeface="ＭＳ Ｐゴシック" charset="-128"/>
                <a:cs typeface="Arial" charset="0"/>
              </a:rPr>
              <a:t>and </a:t>
            </a:r>
          </a:p>
          <a:p>
            <a:pPr algn="just" eaLnBrk="0" hangingPunct="0">
              <a:spcBef>
                <a:spcPts val="480"/>
              </a:spcBef>
              <a:spcAft>
                <a:spcPts val="0"/>
              </a:spcAft>
            </a:pPr>
            <a:endParaRPr lang="en-US" sz="1800" dirty="0">
              <a:solidFill>
                <a:srgbClr val="262695"/>
              </a:solidFill>
              <a:latin typeface="Arial" charset="0"/>
              <a:ea typeface="ＭＳ Ｐゴシック" charset="-128"/>
              <a:cs typeface="Arial" charset="0"/>
            </a:endParaRPr>
          </a:p>
          <a:p>
            <a:pPr algn="just" eaLnBrk="0" hangingPunct="0">
              <a:spcBef>
                <a:spcPts val="480"/>
              </a:spcBef>
              <a:spcAft>
                <a:spcPts val="0"/>
              </a:spcAft>
            </a:pPr>
            <a:r>
              <a:rPr lang="en-US" sz="1800" dirty="0">
                <a:solidFill>
                  <a:srgbClr val="262695"/>
                </a:solidFill>
                <a:latin typeface="Arial" charset="0"/>
                <a:ea typeface="ＭＳ Ｐゴシック" charset="-128"/>
                <a:cs typeface="Arial" charset="0"/>
              </a:rPr>
              <a:t>capitation based contracts for general practice, community services and mental health replaced by:</a:t>
            </a:r>
          </a:p>
          <a:p>
            <a:pPr algn="just" eaLnBrk="0" hangingPunct="0">
              <a:spcBef>
                <a:spcPts val="480"/>
              </a:spcBef>
              <a:spcAft>
                <a:spcPts val="0"/>
              </a:spcAft>
            </a:pPr>
            <a:endParaRPr lang="en-US" sz="2000" dirty="0">
              <a:solidFill>
                <a:srgbClr val="262695"/>
              </a:solidFill>
            </a:endParaRPr>
          </a:p>
          <a:p>
            <a:pPr marL="800100" indent="-342900" eaLnBrk="0" hangingPunct="0">
              <a:spcBef>
                <a:spcPts val="432"/>
              </a:spcBef>
              <a:spcAft>
                <a:spcPts val="0"/>
              </a:spcAft>
              <a:buFont typeface="Arial" charset="0"/>
              <a:buChar char="•"/>
            </a:pPr>
            <a:r>
              <a:rPr lang="en-US" sz="1600" dirty="0">
                <a:solidFill>
                  <a:srgbClr val="262695"/>
                </a:solidFill>
                <a:latin typeface="Arial" charset="0"/>
                <a:ea typeface="ＭＳ Ｐゴシック" charset="-128"/>
                <a:cs typeface="Arial" charset="0"/>
              </a:rPr>
              <a:t>Population based budgets</a:t>
            </a:r>
            <a:endParaRPr lang="en-US" sz="1800" dirty="0">
              <a:solidFill>
                <a:srgbClr val="262695"/>
              </a:solidFill>
            </a:endParaRPr>
          </a:p>
          <a:p>
            <a:pPr marL="800100" indent="-342900" eaLnBrk="0" hangingPunct="0">
              <a:spcBef>
                <a:spcPts val="432"/>
              </a:spcBef>
              <a:spcAft>
                <a:spcPts val="0"/>
              </a:spcAft>
              <a:buFont typeface="Arial" charset="0"/>
              <a:buChar char="•"/>
            </a:pPr>
            <a:r>
              <a:rPr lang="en-US" sz="1600" dirty="0">
                <a:solidFill>
                  <a:srgbClr val="262695"/>
                </a:solidFill>
                <a:latin typeface="Arial" charset="0"/>
                <a:ea typeface="ＭＳ Ｐゴシック" charset="-128"/>
                <a:cs typeface="Arial" charset="0"/>
              </a:rPr>
              <a:t>Outcome based commissioning</a:t>
            </a:r>
            <a:endParaRPr lang="en-US" sz="1800" dirty="0">
              <a:solidFill>
                <a:srgbClr val="262695"/>
              </a:solidFill>
            </a:endParaRPr>
          </a:p>
          <a:p>
            <a:pPr marL="800100" indent="-342900" eaLnBrk="0" hangingPunct="0">
              <a:spcBef>
                <a:spcPts val="432"/>
              </a:spcBef>
              <a:spcAft>
                <a:spcPts val="0"/>
              </a:spcAft>
              <a:buFont typeface="Arial" charset="0"/>
              <a:buChar char="•"/>
            </a:pPr>
            <a:r>
              <a:rPr lang="en-US" sz="1600" dirty="0">
                <a:solidFill>
                  <a:srgbClr val="262695"/>
                </a:solidFill>
                <a:latin typeface="Arial" charset="0"/>
                <a:ea typeface="ＭＳ Ｐゴシック" charset="-128"/>
                <a:cs typeface="Arial" charset="0"/>
              </a:rPr>
              <a:t>Choice and competition replaced by provider partnerships</a:t>
            </a:r>
            <a:endParaRPr lang="en-US" sz="1800" dirty="0">
              <a:solidFill>
                <a:srgbClr val="262695"/>
              </a:solidFill>
            </a:endParaRPr>
          </a:p>
        </p:txBody>
      </p:sp>
    </p:spTree>
    <p:extLst>
      <p:ext uri="{BB962C8B-B14F-4D97-AF65-F5344CB8AC3E}">
        <p14:creationId xmlns:p14="http://schemas.microsoft.com/office/powerpoint/2010/main" val="299822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rPr>
              <a:t>General Practice</a:t>
            </a:r>
          </a:p>
        </p:txBody>
      </p:sp>
      <p:sp>
        <p:nvSpPr>
          <p:cNvPr id="3" name="Content Placeholder 2"/>
          <p:cNvSpPr>
            <a:spLocks noGrp="1"/>
          </p:cNvSpPr>
          <p:nvPr>
            <p:ph idx="1"/>
          </p:nvPr>
        </p:nvSpPr>
        <p:spPr/>
        <p:txBody>
          <a:bodyPr/>
          <a:lstStyle/>
          <a:p>
            <a:r>
              <a:rPr lang="en-US" sz="1800" dirty="0">
                <a:solidFill>
                  <a:srgbClr val="262695"/>
                </a:solidFill>
              </a:rPr>
              <a:t>99% of population registered with a practice</a:t>
            </a:r>
          </a:p>
          <a:p>
            <a:r>
              <a:rPr lang="en-US" sz="1800" dirty="0">
                <a:solidFill>
                  <a:srgbClr val="262695"/>
                </a:solidFill>
              </a:rPr>
              <a:t>Gatekeeper role has been eroded but still important</a:t>
            </a:r>
          </a:p>
          <a:p>
            <a:r>
              <a:rPr lang="en-US" sz="1800" dirty="0">
                <a:solidFill>
                  <a:srgbClr val="262695"/>
                </a:solidFill>
              </a:rPr>
              <a:t>Life long medical record</a:t>
            </a:r>
          </a:p>
          <a:p>
            <a:r>
              <a:rPr lang="en-US" sz="1800" dirty="0">
                <a:solidFill>
                  <a:srgbClr val="262695"/>
                </a:solidFill>
              </a:rPr>
              <a:t>Cradle to grave care</a:t>
            </a:r>
          </a:p>
          <a:p>
            <a:r>
              <a:rPr lang="en-US" sz="1800" dirty="0">
                <a:solidFill>
                  <a:srgbClr val="262695"/>
                </a:solidFill>
              </a:rPr>
              <a:t>Holistic approach – specialist generalist</a:t>
            </a:r>
          </a:p>
          <a:p>
            <a:r>
              <a:rPr lang="en-US" sz="1800" dirty="0">
                <a:solidFill>
                  <a:srgbClr val="262695"/>
                </a:solidFill>
              </a:rPr>
              <a:t>Knowledge of the family and wider community</a:t>
            </a:r>
          </a:p>
          <a:p>
            <a:r>
              <a:rPr lang="en-US" sz="1800" dirty="0">
                <a:solidFill>
                  <a:srgbClr val="262695"/>
                </a:solidFill>
              </a:rPr>
              <a:t>Continuity of care – as a team</a:t>
            </a:r>
          </a:p>
          <a:p>
            <a:r>
              <a:rPr lang="en-US" sz="1800" dirty="0">
                <a:solidFill>
                  <a:srgbClr val="262695"/>
                </a:solidFill>
              </a:rPr>
              <a:t>Shown to be the most cost effective model</a:t>
            </a:r>
          </a:p>
          <a:p>
            <a:r>
              <a:rPr lang="en-US" sz="1800" dirty="0">
                <a:solidFill>
                  <a:srgbClr val="262695"/>
                </a:solidFill>
              </a:rPr>
              <a:t>The essential building block of the NHS</a:t>
            </a:r>
          </a:p>
          <a:p>
            <a:endParaRPr lang="en-US" dirty="0"/>
          </a:p>
        </p:txBody>
      </p:sp>
    </p:spTree>
    <p:extLst>
      <p:ext uri="{BB962C8B-B14F-4D97-AF65-F5344CB8AC3E}">
        <p14:creationId xmlns:p14="http://schemas.microsoft.com/office/powerpoint/2010/main" val="1930058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rPr>
              <a:t>Working at scale</a:t>
            </a:r>
          </a:p>
        </p:txBody>
      </p:sp>
      <p:sp>
        <p:nvSpPr>
          <p:cNvPr id="3" name="Content Placeholder 2"/>
          <p:cNvSpPr>
            <a:spLocks noGrp="1"/>
          </p:cNvSpPr>
          <p:nvPr>
            <p:ph idx="1"/>
          </p:nvPr>
        </p:nvSpPr>
        <p:spPr/>
        <p:txBody>
          <a:bodyPr/>
          <a:lstStyle/>
          <a:p>
            <a:endParaRPr lang="en-US" dirty="0"/>
          </a:p>
          <a:p>
            <a:r>
              <a:rPr lang="en-US" sz="1600" dirty="0">
                <a:solidFill>
                  <a:srgbClr val="262695"/>
                </a:solidFill>
              </a:rPr>
              <a:t>Maintain the practice – deliver what you can at this level</a:t>
            </a:r>
          </a:p>
          <a:p>
            <a:pPr marL="0" indent="0">
              <a:buNone/>
            </a:pPr>
            <a:endParaRPr lang="en-US" sz="1600" dirty="0">
              <a:solidFill>
                <a:srgbClr val="262695"/>
              </a:solidFill>
            </a:endParaRPr>
          </a:p>
          <a:p>
            <a:r>
              <a:rPr lang="en-US" sz="1600" dirty="0">
                <a:solidFill>
                  <a:srgbClr val="262695"/>
                </a:solidFill>
              </a:rPr>
              <a:t>Working at scale means practice collaborating and services provided at scale “backing into practices”.</a:t>
            </a:r>
          </a:p>
          <a:p>
            <a:pPr marL="0" indent="0">
              <a:buNone/>
            </a:pPr>
            <a:endParaRPr lang="en-US" sz="1600" dirty="0">
              <a:solidFill>
                <a:srgbClr val="262695"/>
              </a:solidFill>
            </a:endParaRPr>
          </a:p>
          <a:p>
            <a:r>
              <a:rPr lang="en-US" sz="1600" dirty="0">
                <a:solidFill>
                  <a:srgbClr val="262695"/>
                </a:solidFill>
              </a:rPr>
              <a:t>Can be super partnerships, networks or federations</a:t>
            </a:r>
          </a:p>
          <a:p>
            <a:pPr marL="0" indent="0">
              <a:buNone/>
            </a:pPr>
            <a:endParaRPr lang="en-US" sz="1600" dirty="0">
              <a:solidFill>
                <a:srgbClr val="262695"/>
              </a:solidFill>
            </a:endParaRPr>
          </a:p>
          <a:p>
            <a:r>
              <a:rPr lang="en-US" sz="1600" dirty="0">
                <a:solidFill>
                  <a:srgbClr val="262695"/>
                </a:solidFill>
              </a:rPr>
              <a:t>Working at populations of 30 - 50,000</a:t>
            </a:r>
          </a:p>
          <a:p>
            <a:endParaRPr lang="en-US" sz="1600" dirty="0">
              <a:solidFill>
                <a:srgbClr val="262695"/>
              </a:solidFill>
            </a:endParaRPr>
          </a:p>
          <a:p>
            <a:r>
              <a:rPr lang="en-US" sz="1600" dirty="0">
                <a:solidFill>
                  <a:srgbClr val="262695"/>
                </a:solidFill>
              </a:rPr>
              <a:t>Look at the Primary Care Home model – a building block for New Models of Care</a:t>
            </a:r>
          </a:p>
          <a:p>
            <a:endParaRPr lang="en-US" dirty="0"/>
          </a:p>
        </p:txBody>
      </p:sp>
    </p:spTree>
    <p:extLst>
      <p:ext uri="{BB962C8B-B14F-4D97-AF65-F5344CB8AC3E}">
        <p14:creationId xmlns:p14="http://schemas.microsoft.com/office/powerpoint/2010/main" val="737235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62695"/>
                </a:solidFill>
              </a:rPr>
              <a:t>One view of the future</a:t>
            </a:r>
          </a:p>
        </p:txBody>
      </p:sp>
      <p:sp>
        <p:nvSpPr>
          <p:cNvPr id="3" name="Content Placeholder 2"/>
          <p:cNvSpPr>
            <a:spLocks noGrp="1"/>
          </p:cNvSpPr>
          <p:nvPr>
            <p:ph idx="1"/>
          </p:nvPr>
        </p:nvSpPr>
        <p:spPr>
          <a:xfrm>
            <a:off x="695400" y="1268416"/>
            <a:ext cx="8137450" cy="4465637"/>
          </a:xfrm>
        </p:spPr>
        <p:txBody>
          <a:bodyPr/>
          <a:lstStyle/>
          <a:p>
            <a:r>
              <a:rPr lang="en-GB" sz="1600" b="1" i="1" dirty="0">
                <a:solidFill>
                  <a:srgbClr val="262695"/>
                </a:solidFill>
              </a:rPr>
              <a:t>Urgent care service</a:t>
            </a:r>
          </a:p>
          <a:p>
            <a:pPr marL="0" indent="0">
              <a:buNone/>
            </a:pPr>
            <a:r>
              <a:rPr lang="en-GB" sz="1200" dirty="0">
                <a:solidFill>
                  <a:srgbClr val="262695"/>
                </a:solidFill>
              </a:rPr>
              <a:t>Urgent care team for the day cover the whole practice. Team includes GPs, NPs, community team, paramedics – with admin support. Could be a neighbourhood or locality.</a:t>
            </a:r>
          </a:p>
          <a:p>
            <a:pPr marL="0" indent="0">
              <a:buNone/>
            </a:pPr>
            <a:endParaRPr lang="en-GB" sz="1600" dirty="0">
              <a:solidFill>
                <a:srgbClr val="262695"/>
              </a:solidFill>
            </a:endParaRPr>
          </a:p>
          <a:p>
            <a:pPr marL="0" indent="0">
              <a:buNone/>
            </a:pPr>
            <a:endParaRPr lang="en-GB" sz="1600" b="1" i="1" dirty="0">
              <a:solidFill>
                <a:srgbClr val="262695"/>
              </a:solidFill>
            </a:endParaRPr>
          </a:p>
          <a:p>
            <a:r>
              <a:rPr lang="en-GB" sz="1600" b="1" i="1" dirty="0">
                <a:solidFill>
                  <a:srgbClr val="262695"/>
                </a:solidFill>
              </a:rPr>
              <a:t>Long term conditions</a:t>
            </a:r>
          </a:p>
          <a:p>
            <a:pPr marL="0" indent="0">
              <a:buNone/>
            </a:pPr>
            <a:r>
              <a:rPr lang="en-GB" sz="1200" dirty="0">
                <a:solidFill>
                  <a:srgbClr val="262695"/>
                </a:solidFill>
              </a:rPr>
              <a:t>Focus on CVD, Diabetes, </a:t>
            </a:r>
            <a:r>
              <a:rPr lang="en-GB" sz="1200" dirty="0" err="1">
                <a:solidFill>
                  <a:srgbClr val="262695"/>
                </a:solidFill>
              </a:rPr>
              <a:t>Resp</a:t>
            </a:r>
            <a:r>
              <a:rPr lang="en-GB" sz="1200" dirty="0">
                <a:solidFill>
                  <a:srgbClr val="262695"/>
                </a:solidFill>
              </a:rPr>
              <a:t> and frailty – delivered to the practice population but  integrated with specialist teams for diabetes, respiratory and frailty.</a:t>
            </a:r>
          </a:p>
          <a:p>
            <a:pPr marL="0" indent="0">
              <a:buNone/>
            </a:pPr>
            <a:endParaRPr lang="en-GB" sz="1100" dirty="0">
              <a:solidFill>
                <a:srgbClr val="262695"/>
              </a:solidFill>
            </a:endParaRPr>
          </a:p>
          <a:p>
            <a:pPr marL="0" indent="0">
              <a:buNone/>
            </a:pPr>
            <a:r>
              <a:rPr lang="en-GB" sz="1200" dirty="0">
                <a:solidFill>
                  <a:srgbClr val="262695"/>
                </a:solidFill>
              </a:rPr>
              <a:t>Diabetes – use practice record – team included specialist consultant, GPs, </a:t>
            </a:r>
          </a:p>
          <a:p>
            <a:pPr marL="0" indent="0">
              <a:buNone/>
            </a:pPr>
            <a:r>
              <a:rPr lang="en-GB" sz="1200" dirty="0">
                <a:solidFill>
                  <a:srgbClr val="262695"/>
                </a:solidFill>
              </a:rPr>
              <a:t>trainees (specialist and GPs) specialist nurses, practice nurses.</a:t>
            </a:r>
          </a:p>
          <a:p>
            <a:pPr marL="0" indent="0">
              <a:buNone/>
            </a:pPr>
            <a:endParaRPr lang="en-GB" sz="1200" dirty="0">
              <a:solidFill>
                <a:srgbClr val="262695"/>
              </a:solidFill>
            </a:endParaRPr>
          </a:p>
          <a:p>
            <a:pPr marL="0" indent="0">
              <a:buNone/>
            </a:pPr>
            <a:endParaRPr lang="en-GB" sz="1200" dirty="0">
              <a:solidFill>
                <a:srgbClr val="262695"/>
              </a:solidFill>
            </a:endParaRPr>
          </a:p>
          <a:p>
            <a:r>
              <a:rPr lang="en-GB" sz="1600" b="1" i="1" dirty="0">
                <a:solidFill>
                  <a:srgbClr val="262695"/>
                </a:solidFill>
              </a:rPr>
              <a:t>Family doctor service</a:t>
            </a:r>
          </a:p>
          <a:p>
            <a:pPr marL="0" indent="0">
              <a:buNone/>
            </a:pPr>
            <a:r>
              <a:rPr lang="en-GB" sz="1200" dirty="0">
                <a:solidFill>
                  <a:srgbClr val="262695"/>
                </a:solidFill>
              </a:rPr>
              <a:t>Work together in small groups focused on the holistic care of patients – supported  by urgent care and the LTC services.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77804" y="1553751"/>
            <a:ext cx="1117629" cy="78234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83031" y="2852936"/>
            <a:ext cx="586001" cy="93610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83031" y="4437112"/>
            <a:ext cx="683163" cy="779866"/>
          </a:xfrm>
          <a:prstGeom prst="rect">
            <a:avLst/>
          </a:prstGeom>
        </p:spPr>
      </p:pic>
    </p:spTree>
    <p:extLst>
      <p:ext uri="{BB962C8B-B14F-4D97-AF65-F5344CB8AC3E}">
        <p14:creationId xmlns:p14="http://schemas.microsoft.com/office/powerpoint/2010/main" val="2138017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rPr>
              <a:t>Out of hospital care</a:t>
            </a:r>
          </a:p>
        </p:txBody>
      </p:sp>
      <p:sp>
        <p:nvSpPr>
          <p:cNvPr id="3" name="Content Placeholder 2"/>
          <p:cNvSpPr>
            <a:spLocks noGrp="1"/>
          </p:cNvSpPr>
          <p:nvPr>
            <p:ph idx="1"/>
          </p:nvPr>
        </p:nvSpPr>
        <p:spPr/>
        <p:txBody>
          <a:bodyPr/>
          <a:lstStyle/>
          <a:p>
            <a:r>
              <a:rPr lang="en-US" sz="2000" dirty="0">
                <a:solidFill>
                  <a:srgbClr val="262695"/>
                </a:solidFill>
              </a:rPr>
              <a:t>We need to be less reliant on hospital based care</a:t>
            </a:r>
          </a:p>
          <a:p>
            <a:pPr marL="0" indent="0">
              <a:buNone/>
            </a:pPr>
            <a:endParaRPr lang="en-US" sz="2000" dirty="0">
              <a:solidFill>
                <a:srgbClr val="262695"/>
              </a:solidFill>
            </a:endParaRPr>
          </a:p>
          <a:p>
            <a:r>
              <a:rPr lang="en-US" sz="2000" dirty="0">
                <a:solidFill>
                  <a:srgbClr val="262695"/>
                </a:solidFill>
              </a:rPr>
              <a:t>Hospital based care</a:t>
            </a:r>
          </a:p>
          <a:p>
            <a:pPr lvl="1"/>
            <a:r>
              <a:rPr lang="en-US" sz="1600" dirty="0">
                <a:solidFill>
                  <a:srgbClr val="262695"/>
                </a:solidFill>
              </a:rPr>
              <a:t>Lacks holistic approach</a:t>
            </a:r>
          </a:p>
          <a:p>
            <a:pPr lvl="1"/>
            <a:r>
              <a:rPr lang="en-US" sz="1600" dirty="0">
                <a:solidFill>
                  <a:srgbClr val="262695"/>
                </a:solidFill>
              </a:rPr>
              <a:t>Too specialist based lost the generalist approach</a:t>
            </a:r>
          </a:p>
          <a:p>
            <a:pPr lvl="1"/>
            <a:endParaRPr lang="en-US" sz="1600" dirty="0">
              <a:solidFill>
                <a:srgbClr val="262695"/>
              </a:solidFill>
            </a:endParaRPr>
          </a:p>
          <a:p>
            <a:r>
              <a:rPr lang="en-US" sz="2000" dirty="0">
                <a:solidFill>
                  <a:srgbClr val="262695"/>
                </a:solidFill>
              </a:rPr>
              <a:t>General practice </a:t>
            </a:r>
            <a:r>
              <a:rPr lang="mr-IN" sz="2000" dirty="0">
                <a:solidFill>
                  <a:srgbClr val="262695"/>
                </a:solidFill>
              </a:rPr>
              <a:t>–</a:t>
            </a:r>
            <a:r>
              <a:rPr lang="en-US" sz="2000" dirty="0">
                <a:solidFill>
                  <a:srgbClr val="262695"/>
                </a:solidFill>
              </a:rPr>
              <a:t> specialist generalist</a:t>
            </a:r>
          </a:p>
          <a:p>
            <a:pPr lvl="1"/>
            <a:r>
              <a:rPr lang="en-US" sz="1600" dirty="0">
                <a:solidFill>
                  <a:srgbClr val="262695"/>
                </a:solidFill>
              </a:rPr>
              <a:t>Workload</a:t>
            </a:r>
          </a:p>
          <a:p>
            <a:pPr lvl="1"/>
            <a:r>
              <a:rPr lang="en-US" sz="1600" dirty="0">
                <a:solidFill>
                  <a:srgbClr val="262695"/>
                </a:solidFill>
              </a:rPr>
              <a:t>Capacity</a:t>
            </a:r>
          </a:p>
          <a:p>
            <a:pPr lvl="1"/>
            <a:r>
              <a:rPr lang="en-US" sz="1600" dirty="0">
                <a:solidFill>
                  <a:srgbClr val="262695"/>
                </a:solidFill>
              </a:rPr>
              <a:t>Workforce</a:t>
            </a:r>
          </a:p>
          <a:p>
            <a:pPr lvl="1"/>
            <a:r>
              <a:rPr lang="en-US" sz="1600" dirty="0">
                <a:solidFill>
                  <a:srgbClr val="262695"/>
                </a:solidFill>
              </a:rPr>
              <a:t>Resources</a:t>
            </a:r>
          </a:p>
        </p:txBody>
      </p:sp>
    </p:spTree>
    <p:extLst>
      <p:ext uri="{BB962C8B-B14F-4D97-AF65-F5344CB8AC3E}">
        <p14:creationId xmlns:p14="http://schemas.microsoft.com/office/powerpoint/2010/main" val="119242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19" y="-39678"/>
            <a:ext cx="7488767" cy="1143000"/>
          </a:xfrm>
        </p:spPr>
        <p:txBody>
          <a:bodyPr/>
          <a:lstStyle/>
          <a:p>
            <a:r>
              <a:rPr lang="en-US" sz="2800" dirty="0">
                <a:solidFill>
                  <a:schemeClr val="accent1">
                    <a:lumMod val="75000"/>
                  </a:schemeClr>
                </a:solidFill>
              </a:rPr>
              <a:t>PACS and MCPS are both ACOs</a:t>
            </a:r>
          </a:p>
        </p:txBody>
      </p:sp>
      <p:sp>
        <p:nvSpPr>
          <p:cNvPr id="3" name="Content Placeholder 2"/>
          <p:cNvSpPr>
            <a:spLocks noGrp="1"/>
          </p:cNvSpPr>
          <p:nvPr>
            <p:ph idx="1"/>
          </p:nvPr>
        </p:nvSpPr>
        <p:spPr>
          <a:xfrm>
            <a:off x="674019" y="1288672"/>
            <a:ext cx="1368152" cy="2044824"/>
          </a:xfrm>
          <a:solidFill>
            <a:schemeClr val="bg1">
              <a:lumMod val="95000"/>
            </a:schemeClr>
          </a:solidFill>
        </p:spPr>
        <p:txBody>
          <a:bodyPr/>
          <a:lstStyle/>
          <a:p>
            <a:pPr marL="0" indent="0">
              <a:buNone/>
            </a:pPr>
            <a:r>
              <a:rPr lang="en-GB" sz="900" b="1" u="sng" dirty="0">
                <a:solidFill>
                  <a:schemeClr val="accent1">
                    <a:lumMod val="75000"/>
                  </a:schemeClr>
                </a:solidFill>
              </a:rPr>
              <a:t>MCPs</a:t>
            </a:r>
          </a:p>
          <a:p>
            <a:pPr marL="0" indent="0">
              <a:buNone/>
            </a:pPr>
            <a:r>
              <a:rPr lang="en-GB" sz="900" dirty="0">
                <a:solidFill>
                  <a:schemeClr val="accent1">
                    <a:lumMod val="75000"/>
                  </a:schemeClr>
                </a:solidFill>
              </a:rPr>
              <a:t>Provide place-based population health by bringing primary and community based services together around the GP registered list. This can include some outpatient and specialist services where appropriate.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5" name="Rectangle 4"/>
          <p:cNvSpPr/>
          <p:nvPr/>
        </p:nvSpPr>
        <p:spPr>
          <a:xfrm>
            <a:off x="8781221" y="1285374"/>
            <a:ext cx="1297627" cy="2031325"/>
          </a:xfrm>
          <a:prstGeom prst="rect">
            <a:avLst/>
          </a:prstGeom>
          <a:solidFill>
            <a:schemeClr val="bg1">
              <a:lumMod val="95000"/>
            </a:schemeClr>
          </a:solidFill>
        </p:spPr>
        <p:txBody>
          <a:bodyPr wrap="square">
            <a:spAutoFit/>
          </a:bodyPr>
          <a:lstStyle/>
          <a:p>
            <a:r>
              <a:rPr lang="en-GB" sz="900" b="1" u="sng" dirty="0">
                <a:solidFill>
                  <a:schemeClr val="accent1">
                    <a:lumMod val="75000"/>
                  </a:schemeClr>
                </a:solidFill>
                <a:latin typeface="Arial" panose="020B0604020202020204" pitchFamily="34" charset="0"/>
                <a:cs typeface="Arial" panose="020B0604020202020204" pitchFamily="34" charset="0"/>
              </a:rPr>
              <a:t>PACS </a:t>
            </a:r>
          </a:p>
          <a:p>
            <a:r>
              <a:rPr lang="en-GB" sz="900" dirty="0">
                <a:solidFill>
                  <a:schemeClr val="accent1">
                    <a:lumMod val="75000"/>
                  </a:schemeClr>
                </a:solidFill>
                <a:latin typeface="Arial" panose="020B0604020202020204" pitchFamily="34" charset="0"/>
                <a:cs typeface="Arial" panose="020B0604020202020204" pitchFamily="34" charset="0"/>
              </a:rPr>
              <a:t>Differ from MCPs in scope and scale. They also provide  place-based population health based around the GP registered list but they extend to services traditionally based in hospital. This means they are likely to serve a bigger population</a:t>
            </a:r>
            <a:r>
              <a:rPr lang="en-GB" sz="900" dirty="0">
                <a:solidFill>
                  <a:schemeClr val="accent3">
                    <a:lumMod val="10000"/>
                  </a:schemeClr>
                </a:solidFill>
                <a:latin typeface="Arial" panose="020B0604020202020204" pitchFamily="34" charset="0"/>
                <a:cs typeface="Arial" panose="020B0604020202020204" pitchFamily="34" charset="0"/>
              </a:rPr>
              <a:t>. </a:t>
            </a:r>
          </a:p>
        </p:txBody>
      </p:sp>
      <p:sp>
        <p:nvSpPr>
          <p:cNvPr id="6" name="Rectangle 5"/>
          <p:cNvSpPr/>
          <p:nvPr/>
        </p:nvSpPr>
        <p:spPr>
          <a:xfrm>
            <a:off x="2319456" y="912507"/>
            <a:ext cx="6184481" cy="4244685"/>
          </a:xfrm>
          <a:prstGeom prst="rect">
            <a:avLst/>
          </a:prstGeom>
          <a:solidFill>
            <a:schemeClr val="bg1">
              <a:lumMod val="95000"/>
            </a:schemeClr>
          </a:solidFill>
          <a:ln w="38100" cap="flat" cmpd="sng" algn="ctr">
            <a:solidFill>
              <a:schemeClr val="accent1">
                <a:lumMod val="60000"/>
                <a:lumOff val="40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schemeClr val="accent1">
                  <a:lumMod val="60000"/>
                  <a:lumOff val="40000"/>
                </a:schemeClr>
              </a:solidFill>
              <a:effectLst/>
              <a:uLnTx/>
              <a:uFillTx/>
              <a:latin typeface="Arial"/>
              <a:ea typeface="+mn-ea"/>
              <a:cs typeface="+mn-cs"/>
            </a:endParaRPr>
          </a:p>
        </p:txBody>
      </p:sp>
      <p:sp>
        <p:nvSpPr>
          <p:cNvPr id="7" name="Rounded Rectangle 6"/>
          <p:cNvSpPr/>
          <p:nvPr/>
        </p:nvSpPr>
        <p:spPr bwMode="auto">
          <a:xfrm>
            <a:off x="3885144" y="1977103"/>
            <a:ext cx="1321874" cy="876003"/>
          </a:xfrm>
          <a:prstGeom prst="roundRect">
            <a:avLst/>
          </a:prstGeom>
          <a:noFill/>
          <a:ln w="38100" cap="flat" cmpd="sng" algn="ctr">
            <a:solidFill>
              <a:srgbClr val="00B050"/>
            </a:solidFill>
            <a:prstDash val="dash"/>
            <a:round/>
            <a:headEnd type="none" w="med" len="med"/>
            <a:tailEnd type="none" w="med" len="med"/>
          </a:ln>
          <a:effectLst/>
          <a:extLst/>
        </p:spPr>
        <p:txBody>
          <a:bodyPr vert="horz" wrap="square" lIns="91417" tIns="45709" rIns="91417" bIns="45709" numCol="1" rtlCol="0" anchor="ctr" anchorCtr="0" compatLnSpc="1">
            <a:prstTxWarp prst="textNoShape">
              <a:avLst/>
            </a:prstTxWarp>
          </a:bodyPr>
          <a:lstStyle/>
          <a:p>
            <a:pPr marL="0" marR="0" lvl="0" indent="0" defTabSz="914174" eaLnBrk="1" fontAlgn="base" latinLnBrk="0" hangingPunct="1">
              <a:lnSpc>
                <a:spcPct val="100000"/>
              </a:lnSpc>
              <a:spcBef>
                <a:spcPct val="20000"/>
              </a:spcBef>
              <a:spcAft>
                <a:spcPct val="20000"/>
              </a:spcAft>
              <a:buClr>
                <a:prstClr val="white"/>
              </a:buClr>
              <a:buSzTx/>
              <a:buFontTx/>
              <a:buNone/>
              <a:tabLst/>
              <a:defRPr/>
            </a:pPr>
            <a:endParaRPr kumimoji="0" lang="en-GB" sz="1700" b="0" i="0" u="none" strike="noStrike" kern="0" cap="none" spc="0" normalizeH="0" baseline="0" noProof="0" dirty="0">
              <a:ln>
                <a:noFill/>
              </a:ln>
              <a:solidFill>
                <a:srgbClr val="37424A"/>
              </a:solidFill>
              <a:effectLst/>
              <a:uLnTx/>
              <a:uFillTx/>
              <a:latin typeface="Arial"/>
              <a:ea typeface="굴림" pitchFamily="50" charset="-127"/>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28584" y="2106174"/>
            <a:ext cx="550532" cy="5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3895634" y="3043560"/>
            <a:ext cx="1328112" cy="1889146"/>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91417" tIns="45709" rIns="91417" bIns="45709" numCol="1" rtlCol="0" anchor="ctr" anchorCtr="0" compatLnSpc="1">
            <a:prstTxWarp prst="textNoShape">
              <a:avLst/>
            </a:prstTxWarp>
          </a:bodyPr>
          <a:lstStyle/>
          <a:p>
            <a:pPr marL="0" marR="0" lvl="0" indent="0" defTabSz="914174" eaLnBrk="1" fontAlgn="base" latinLnBrk="0" hangingPunct="1">
              <a:lnSpc>
                <a:spcPct val="100000"/>
              </a:lnSpc>
              <a:spcBef>
                <a:spcPct val="20000"/>
              </a:spcBef>
              <a:spcAft>
                <a:spcPct val="20000"/>
              </a:spcAft>
              <a:buClr>
                <a:prstClr val="white"/>
              </a:buClr>
              <a:buSzTx/>
              <a:buFontTx/>
              <a:buNone/>
              <a:tabLst/>
              <a:defRPr/>
            </a:pPr>
            <a:endParaRPr kumimoji="0" lang="en-GB" sz="1700" b="0" i="0" u="none" strike="noStrike" kern="0" cap="none" spc="0" normalizeH="0" baseline="0" noProof="0" dirty="0">
              <a:ln>
                <a:noFill/>
              </a:ln>
              <a:solidFill>
                <a:srgbClr val="37424A"/>
              </a:solidFill>
              <a:effectLst/>
              <a:uLnTx/>
              <a:uFillTx/>
              <a:latin typeface="Arial"/>
              <a:ea typeface="굴림" pitchFamily="50" charset="-127"/>
            </a:endParaRPr>
          </a:p>
        </p:txBody>
      </p:sp>
      <p:sp>
        <p:nvSpPr>
          <p:cNvPr id="16" name="Rounded Rectangle 15"/>
          <p:cNvSpPr/>
          <p:nvPr/>
        </p:nvSpPr>
        <p:spPr bwMode="auto">
          <a:xfrm>
            <a:off x="6337397" y="1963358"/>
            <a:ext cx="1393569" cy="2956660"/>
          </a:xfrm>
          <a:prstGeom prst="roundRect">
            <a:avLst/>
          </a:prstGeom>
          <a:noFill/>
          <a:ln w="38100" cap="flat" cmpd="sng" algn="ctr">
            <a:solidFill>
              <a:srgbClr val="E83F35"/>
            </a:solidFill>
            <a:prstDash val="solid"/>
            <a:round/>
            <a:headEnd type="none" w="med" len="med"/>
            <a:tailEnd type="none" w="med" len="med"/>
          </a:ln>
          <a:effectLst/>
          <a:extLst/>
        </p:spPr>
        <p:txBody>
          <a:bodyPr vert="horz" wrap="square" lIns="91417" tIns="45709" rIns="91417" bIns="45709" numCol="1" rtlCol="0" anchor="ctr" anchorCtr="0" compatLnSpc="1">
            <a:prstTxWarp prst="textNoShape">
              <a:avLst/>
            </a:prstTxWarp>
          </a:bodyPr>
          <a:lstStyle/>
          <a:p>
            <a:pPr defTabSz="914174" fontAlgn="base">
              <a:spcBef>
                <a:spcPct val="20000"/>
              </a:spcBef>
              <a:spcAft>
                <a:spcPct val="20000"/>
              </a:spcAft>
              <a:buClr>
                <a:prstClr val="white"/>
              </a:buClr>
            </a:pPr>
            <a:endParaRPr lang="en-GB" sz="1700" dirty="0">
              <a:solidFill>
                <a:srgbClr val="37424A"/>
              </a:solidFill>
              <a:latin typeface="Arial"/>
              <a:ea typeface="굴림" pitchFamily="50" charset="-127"/>
            </a:endParaRPr>
          </a:p>
        </p:txBody>
      </p:sp>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70815" y="3179021"/>
            <a:ext cx="550532" cy="5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rotWithShape="1">
          <a:blip r:embed="rId4" cstate="email">
            <a:grayscl/>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22406" b="19888"/>
          <a:stretch/>
        </p:blipFill>
        <p:spPr bwMode="auto">
          <a:xfrm>
            <a:off x="6688243" y="1508228"/>
            <a:ext cx="705032" cy="40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82244" y="3778856"/>
            <a:ext cx="2285361" cy="400110"/>
          </a:xfrm>
          <a:prstGeom prst="rect">
            <a:avLst/>
          </a:prstGeom>
          <a:solidFill>
            <a:schemeClr val="tx2">
              <a:lumMod val="20000"/>
              <a:lumOff val="80000"/>
            </a:schemeClr>
          </a:solidFill>
          <a:ln w="28575">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prstClr val="black"/>
                </a:solidFill>
                <a:effectLst/>
                <a:uLnTx/>
                <a:uFillTx/>
                <a:latin typeface="Arial"/>
              </a:rPr>
              <a:t>Both MCPs and PACS where contracted for are types</a:t>
            </a:r>
            <a:r>
              <a:rPr kumimoji="0" lang="en-GB" sz="1000" i="0" u="none" strike="noStrike" kern="0" cap="none" spc="0" normalizeH="0" noProof="0" dirty="0">
                <a:ln>
                  <a:noFill/>
                </a:ln>
                <a:solidFill>
                  <a:prstClr val="black"/>
                </a:solidFill>
                <a:effectLst/>
                <a:uLnTx/>
                <a:uFillTx/>
                <a:latin typeface="Arial"/>
              </a:rPr>
              <a:t> of</a:t>
            </a:r>
            <a:r>
              <a:rPr kumimoji="0" lang="en-GB" sz="1000" i="0" u="none" strike="noStrike" kern="0" cap="none" spc="0" normalizeH="0" baseline="0" noProof="0" dirty="0">
                <a:ln>
                  <a:noFill/>
                </a:ln>
                <a:solidFill>
                  <a:prstClr val="black"/>
                </a:solidFill>
                <a:effectLst/>
                <a:uLnTx/>
                <a:uFillTx/>
                <a:latin typeface="Arial"/>
              </a:rPr>
              <a:t> ACO</a:t>
            </a:r>
          </a:p>
        </p:txBody>
      </p:sp>
      <p:pic>
        <p:nvPicPr>
          <p:cNvPr id="12"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82244" y="4306310"/>
            <a:ext cx="453707" cy="45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24188" y="4276245"/>
            <a:ext cx="450143" cy="45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rotWithShape="1">
          <a:blip r:embed="rId4" cstate="email">
            <a:grayscl/>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22406" b="19888"/>
          <a:stretch/>
        </p:blipFill>
        <p:spPr bwMode="auto">
          <a:xfrm>
            <a:off x="4151334" y="1521565"/>
            <a:ext cx="705032" cy="40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492540" y="983246"/>
            <a:ext cx="2160240" cy="461665"/>
          </a:xfrm>
          <a:prstGeom prst="rect">
            <a:avLst/>
          </a:prstGeom>
          <a:noFill/>
          <a:ln>
            <a:noFill/>
          </a:ln>
        </p:spPr>
        <p:txBody>
          <a:bodyPr wrap="square" rtlCol="0">
            <a:spAutoFit/>
          </a:bodyPr>
          <a:lstStyle/>
          <a:p>
            <a:pPr algn="ctr"/>
            <a:r>
              <a:rPr lang="en-GB" sz="1200" b="1" i="1" dirty="0">
                <a:solidFill>
                  <a:srgbClr val="00B050"/>
                </a:solidFill>
                <a:latin typeface="Arial"/>
              </a:rPr>
              <a:t>Multi-specialty Community Providers (MCPs)</a:t>
            </a:r>
          </a:p>
        </p:txBody>
      </p:sp>
      <p:sp>
        <p:nvSpPr>
          <p:cNvPr id="18" name="TextBox 17"/>
          <p:cNvSpPr txBox="1"/>
          <p:nvPr/>
        </p:nvSpPr>
        <p:spPr>
          <a:xfrm>
            <a:off x="5856794" y="969335"/>
            <a:ext cx="2390178" cy="461665"/>
          </a:xfrm>
          <a:prstGeom prst="rect">
            <a:avLst/>
          </a:prstGeom>
          <a:noFill/>
        </p:spPr>
        <p:txBody>
          <a:bodyPr wrap="square" rtlCol="0">
            <a:spAutoFit/>
          </a:bodyPr>
          <a:lstStyle/>
          <a:p>
            <a:pPr algn="ctr"/>
            <a:r>
              <a:rPr lang="en-GB" sz="1200" b="1" i="1" dirty="0">
                <a:solidFill>
                  <a:srgbClr val="FF0000"/>
                </a:solidFill>
                <a:latin typeface="Arial"/>
              </a:rPr>
              <a:t>Primary  and Acute Care Systems (PACS)</a:t>
            </a:r>
          </a:p>
        </p:txBody>
      </p:sp>
      <p:pic>
        <p:nvPicPr>
          <p:cNvPr id="1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5493" y="3171348"/>
            <a:ext cx="550532" cy="5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6421" y="4265263"/>
            <a:ext cx="453707" cy="45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17462" y="4275983"/>
            <a:ext cx="450143" cy="45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58915" y="2311084"/>
            <a:ext cx="550532" cy="5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612631" y="1575645"/>
            <a:ext cx="1245528" cy="246221"/>
          </a:xfrm>
          <a:prstGeom prst="rect">
            <a:avLst/>
          </a:prstGeom>
          <a:noFill/>
        </p:spPr>
        <p:txBody>
          <a:bodyPr wrap="square" rtlCol="0">
            <a:spAutoFit/>
          </a:bodyPr>
          <a:lstStyle/>
          <a:p>
            <a:r>
              <a:rPr lang="en-US" sz="1000" dirty="0">
                <a:solidFill>
                  <a:schemeClr val="tx2">
                    <a:lumMod val="75000"/>
                  </a:schemeClr>
                </a:solidFill>
              </a:rPr>
              <a:t>Commissioners</a:t>
            </a:r>
          </a:p>
        </p:txBody>
      </p:sp>
      <p:sp>
        <p:nvSpPr>
          <p:cNvPr id="24" name="TextBox 23"/>
          <p:cNvSpPr txBox="1"/>
          <p:nvPr/>
        </p:nvSpPr>
        <p:spPr>
          <a:xfrm>
            <a:off x="2644688" y="2301698"/>
            <a:ext cx="933589" cy="246221"/>
          </a:xfrm>
          <a:prstGeom prst="rect">
            <a:avLst/>
          </a:prstGeom>
          <a:noFill/>
        </p:spPr>
        <p:txBody>
          <a:bodyPr wrap="square" rtlCol="0">
            <a:spAutoFit/>
          </a:bodyPr>
          <a:lstStyle/>
          <a:p>
            <a:r>
              <a:rPr lang="en-US" sz="1000" dirty="0">
                <a:solidFill>
                  <a:schemeClr val="tx2">
                    <a:lumMod val="75000"/>
                  </a:schemeClr>
                </a:solidFill>
              </a:rPr>
              <a:t>Hospitals</a:t>
            </a:r>
          </a:p>
        </p:txBody>
      </p:sp>
      <p:sp>
        <p:nvSpPr>
          <p:cNvPr id="25" name="TextBox 24"/>
          <p:cNvSpPr txBox="1"/>
          <p:nvPr/>
        </p:nvSpPr>
        <p:spPr>
          <a:xfrm>
            <a:off x="2648561" y="4242182"/>
            <a:ext cx="1147665" cy="553998"/>
          </a:xfrm>
          <a:prstGeom prst="rect">
            <a:avLst/>
          </a:prstGeom>
          <a:noFill/>
        </p:spPr>
        <p:txBody>
          <a:bodyPr wrap="square" rtlCol="0">
            <a:spAutoFit/>
          </a:bodyPr>
          <a:lstStyle/>
          <a:p>
            <a:pPr defTabSz="801505">
              <a:spcBef>
                <a:spcPts val="175"/>
              </a:spcBef>
              <a:spcAft>
                <a:spcPts val="175"/>
              </a:spcAft>
            </a:pPr>
            <a:r>
              <a:rPr lang="en-GB" sz="1000" dirty="0">
                <a:solidFill>
                  <a:schemeClr val="tx2">
                    <a:lumMod val="75000"/>
                  </a:schemeClr>
                </a:solidFill>
                <a:latin typeface="Arial"/>
              </a:rPr>
              <a:t>Community,  mental health, social care</a:t>
            </a:r>
          </a:p>
        </p:txBody>
      </p:sp>
      <p:sp>
        <p:nvSpPr>
          <p:cNvPr id="26" name="TextBox 25"/>
          <p:cNvSpPr txBox="1"/>
          <p:nvPr/>
        </p:nvSpPr>
        <p:spPr>
          <a:xfrm>
            <a:off x="2659119" y="3194996"/>
            <a:ext cx="896852" cy="276999"/>
          </a:xfrm>
          <a:prstGeom prst="rect">
            <a:avLst/>
          </a:prstGeom>
          <a:noFill/>
        </p:spPr>
        <p:txBody>
          <a:bodyPr wrap="square" rtlCol="0">
            <a:spAutoFit/>
          </a:bodyPr>
          <a:lstStyle/>
          <a:p>
            <a:r>
              <a:rPr lang="en-US" sz="1200" dirty="0"/>
              <a:t>GPs</a:t>
            </a:r>
          </a:p>
        </p:txBody>
      </p:sp>
      <p:cxnSp>
        <p:nvCxnSpPr>
          <p:cNvPr id="27" name="Straight Connector 26"/>
          <p:cNvCxnSpPr/>
          <p:nvPr/>
        </p:nvCxnSpPr>
        <p:spPr>
          <a:xfrm>
            <a:off x="335360" y="5517232"/>
            <a:ext cx="1035940" cy="0"/>
          </a:xfrm>
          <a:prstGeom prst="line">
            <a:avLst/>
          </a:prstGeom>
          <a:noFill/>
          <a:ln w="38100" cap="flat" cmpd="sng" algn="ctr">
            <a:solidFill>
              <a:sysClr val="windowText" lastClr="000000"/>
            </a:solidFill>
            <a:prstDash val="solid"/>
          </a:ln>
          <a:effectLst>
            <a:outerShdw blurRad="40000" dist="20000" dir="5400000" rotWithShape="0">
              <a:srgbClr val="000000">
                <a:alpha val="38000"/>
              </a:srgbClr>
            </a:outerShdw>
          </a:effectLst>
        </p:spPr>
      </p:cxnSp>
      <p:sp>
        <p:nvSpPr>
          <p:cNvPr id="28" name="Rectangle 27"/>
          <p:cNvSpPr/>
          <p:nvPr/>
        </p:nvSpPr>
        <p:spPr>
          <a:xfrm>
            <a:off x="1559496" y="5394121"/>
            <a:ext cx="1342034" cy="246221"/>
          </a:xfrm>
          <a:prstGeom prst="rect">
            <a:avLst/>
          </a:prstGeom>
        </p:spPr>
        <p:txBody>
          <a:bodyPr wrap="none">
            <a:spAutoFit/>
          </a:bodyPr>
          <a:lstStyle/>
          <a:p>
            <a:r>
              <a:rPr lang="en-GB" sz="1000" i="1" dirty="0">
                <a:solidFill>
                  <a:schemeClr val="accent1">
                    <a:lumMod val="75000"/>
                  </a:schemeClr>
                </a:solidFill>
                <a:latin typeface="Arial" panose="020B0604020202020204" pitchFamily="34" charset="0"/>
                <a:cs typeface="Arial" panose="020B0604020202020204" pitchFamily="34" charset="0"/>
              </a:rPr>
              <a:t>All services in scope</a:t>
            </a:r>
          </a:p>
        </p:txBody>
      </p:sp>
      <p:cxnSp>
        <p:nvCxnSpPr>
          <p:cNvPr id="29" name="Straight Connector 28"/>
          <p:cNvCxnSpPr/>
          <p:nvPr/>
        </p:nvCxnSpPr>
        <p:spPr>
          <a:xfrm>
            <a:off x="3195657" y="5525405"/>
            <a:ext cx="1035940" cy="0"/>
          </a:xfrm>
          <a:prstGeom prst="line">
            <a:avLst/>
          </a:prstGeom>
          <a:noFill/>
          <a:ln w="38100" cap="flat" cmpd="sng" algn="ctr">
            <a:solidFill>
              <a:sysClr val="windowText" lastClr="000000"/>
            </a:solidFill>
            <a:prstDash val="dash"/>
          </a:ln>
          <a:effectLst>
            <a:outerShdw blurRad="40000" dist="20000" dir="5400000" rotWithShape="0">
              <a:srgbClr val="000000">
                <a:alpha val="38000"/>
              </a:srgbClr>
            </a:outerShdw>
          </a:effectLst>
        </p:spPr>
      </p:cxnSp>
      <p:sp>
        <p:nvSpPr>
          <p:cNvPr id="31" name="TextBox 30"/>
          <p:cNvSpPr txBox="1"/>
          <p:nvPr/>
        </p:nvSpPr>
        <p:spPr>
          <a:xfrm>
            <a:off x="4698468" y="5380716"/>
            <a:ext cx="1908624" cy="246221"/>
          </a:xfrm>
          <a:prstGeom prst="rect">
            <a:avLst/>
          </a:prstGeom>
          <a:noFill/>
        </p:spPr>
        <p:txBody>
          <a:bodyPr wrap="square" rtlCol="0">
            <a:spAutoFit/>
          </a:bodyPr>
          <a:lstStyle/>
          <a:p>
            <a:r>
              <a:rPr lang="en-GB" sz="1000" i="1" dirty="0">
                <a:solidFill>
                  <a:schemeClr val="accent1">
                    <a:lumMod val="75000"/>
                  </a:schemeClr>
                </a:solidFill>
                <a:latin typeface="Arial" panose="020B0604020202020204" pitchFamily="34" charset="0"/>
                <a:cs typeface="Arial" panose="020B0604020202020204" pitchFamily="34" charset="0"/>
              </a:rPr>
              <a:t>Some services in scope</a:t>
            </a:r>
          </a:p>
        </p:txBody>
      </p:sp>
    </p:spTree>
    <p:extLst>
      <p:ext uri="{BB962C8B-B14F-4D97-AF65-F5344CB8AC3E}">
        <p14:creationId xmlns:p14="http://schemas.microsoft.com/office/powerpoint/2010/main" val="1490609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62695"/>
                </a:solidFill>
              </a:rPr>
              <a:t>New Models of Care</a:t>
            </a:r>
          </a:p>
        </p:txBody>
      </p:sp>
      <p:sp>
        <p:nvSpPr>
          <p:cNvPr id="20" name="Freeform 19"/>
          <p:cNvSpPr/>
          <p:nvPr/>
        </p:nvSpPr>
        <p:spPr>
          <a:xfrm>
            <a:off x="3765605" y="2412684"/>
            <a:ext cx="971975" cy="812799"/>
          </a:xfrm>
          <a:custGeom>
            <a:avLst/>
            <a:gdLst>
              <a:gd name="connsiteX0" fmla="*/ 0 w 1219200"/>
              <a:gd name="connsiteY0" fmla="*/ 812799 h 812799"/>
              <a:gd name="connsiteX1" fmla="*/ 609599 w 1219200"/>
              <a:gd name="connsiteY1" fmla="*/ 0 h 812799"/>
              <a:gd name="connsiteX2" fmla="*/ 609601 w 1219200"/>
              <a:gd name="connsiteY2" fmla="*/ 0 h 812799"/>
              <a:gd name="connsiteX3" fmla="*/ 1219200 w 1219200"/>
              <a:gd name="connsiteY3" fmla="*/ 812799 h 812799"/>
              <a:gd name="connsiteX4" fmla="*/ 0 w 12192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812799">
                <a:moveTo>
                  <a:pt x="0" y="812799"/>
                </a:moveTo>
                <a:lnTo>
                  <a:pt x="609599" y="0"/>
                </a:lnTo>
                <a:lnTo>
                  <a:pt x="609601" y="0"/>
                </a:lnTo>
                <a:lnTo>
                  <a:pt x="1219200" y="812799"/>
                </a:lnTo>
                <a:lnTo>
                  <a:pt x="0" y="812799"/>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48260" tIns="48260" rIns="48260" bIns="48260" numCol="1" spcCol="1270" anchor="ctr" anchorCtr="0">
            <a:noAutofit/>
          </a:bodyPr>
          <a:lstStyle/>
          <a:p>
            <a:pPr algn="ctr" defTabSz="1689100">
              <a:lnSpc>
                <a:spcPct val="90000"/>
              </a:lnSpc>
              <a:spcAft>
                <a:spcPct val="35000"/>
              </a:spcAft>
            </a:pPr>
            <a:r>
              <a:rPr lang="en-US" sz="1600" dirty="0">
                <a:ln w="0"/>
                <a:solidFill>
                  <a:srgbClr val="10164D"/>
                </a:solidFill>
                <a:effectLst>
                  <a:outerShdw blurRad="38100" dist="25400" dir="5400000" algn="ctr" rotWithShape="0">
                    <a:srgbClr val="6E747A">
                      <a:alpha val="43000"/>
                    </a:srgbClr>
                  </a:outerShdw>
                </a:effectLst>
              </a:rPr>
              <a:t>4%</a:t>
            </a:r>
          </a:p>
        </p:txBody>
      </p:sp>
      <p:sp>
        <p:nvSpPr>
          <p:cNvPr id="21" name="Freeform 20"/>
          <p:cNvSpPr/>
          <p:nvPr/>
        </p:nvSpPr>
        <p:spPr>
          <a:xfrm>
            <a:off x="3233748" y="3334543"/>
            <a:ext cx="2035684" cy="812799"/>
          </a:xfrm>
          <a:custGeom>
            <a:avLst/>
            <a:gdLst>
              <a:gd name="connsiteX0" fmla="*/ 0 w 2438400"/>
              <a:gd name="connsiteY0" fmla="*/ 812799 h 812799"/>
              <a:gd name="connsiteX1" fmla="*/ 609599 w 2438400"/>
              <a:gd name="connsiteY1" fmla="*/ 0 h 812799"/>
              <a:gd name="connsiteX2" fmla="*/ 1828801 w 2438400"/>
              <a:gd name="connsiteY2" fmla="*/ 0 h 812799"/>
              <a:gd name="connsiteX3" fmla="*/ 2438400 w 2438400"/>
              <a:gd name="connsiteY3" fmla="*/ 812799 h 812799"/>
              <a:gd name="connsiteX4" fmla="*/ 0 w 24384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812799">
                <a:moveTo>
                  <a:pt x="0" y="812799"/>
                </a:moveTo>
                <a:lnTo>
                  <a:pt x="609599" y="0"/>
                </a:lnTo>
                <a:lnTo>
                  <a:pt x="1828801" y="0"/>
                </a:lnTo>
                <a:lnTo>
                  <a:pt x="2438400" y="812799"/>
                </a:lnTo>
                <a:lnTo>
                  <a:pt x="0" y="812799"/>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488950" tIns="62230" rIns="488950" bIns="62230" numCol="1" spcCol="1270" anchor="ctr" anchorCtr="0">
            <a:noAutofit/>
          </a:bodyPr>
          <a:lstStyle/>
          <a:p>
            <a:pPr algn="ctr" defTabSz="2178050">
              <a:lnSpc>
                <a:spcPct val="90000"/>
              </a:lnSpc>
              <a:spcAft>
                <a:spcPct val="35000"/>
              </a:spcAft>
            </a:pPr>
            <a:r>
              <a:rPr lang="en-US" sz="1600" dirty="0">
                <a:ln w="0"/>
                <a:solidFill>
                  <a:schemeClr val="tx1"/>
                </a:solidFill>
                <a:effectLst>
                  <a:outerShdw blurRad="38100" dist="19050" dir="2700000" algn="tl" rotWithShape="0">
                    <a:schemeClr val="dk1">
                      <a:alpha val="40000"/>
                    </a:schemeClr>
                  </a:outerShdw>
                </a:effectLst>
              </a:rPr>
              <a:t>18%</a:t>
            </a:r>
          </a:p>
        </p:txBody>
      </p:sp>
      <p:sp>
        <p:nvSpPr>
          <p:cNvPr id="22" name="Freeform 21"/>
          <p:cNvSpPr/>
          <p:nvPr/>
        </p:nvSpPr>
        <p:spPr>
          <a:xfrm>
            <a:off x="2595406" y="4263076"/>
            <a:ext cx="3212562" cy="812799"/>
          </a:xfrm>
          <a:custGeom>
            <a:avLst/>
            <a:gdLst>
              <a:gd name="connsiteX0" fmla="*/ 0 w 3657600"/>
              <a:gd name="connsiteY0" fmla="*/ 812799 h 812799"/>
              <a:gd name="connsiteX1" fmla="*/ 609599 w 3657600"/>
              <a:gd name="connsiteY1" fmla="*/ 0 h 812799"/>
              <a:gd name="connsiteX2" fmla="*/ 3048001 w 3657600"/>
              <a:gd name="connsiteY2" fmla="*/ 0 h 812799"/>
              <a:gd name="connsiteX3" fmla="*/ 3657600 w 3657600"/>
              <a:gd name="connsiteY3" fmla="*/ 812799 h 812799"/>
              <a:gd name="connsiteX4" fmla="*/ 0 w 36576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812799">
                <a:moveTo>
                  <a:pt x="0" y="812799"/>
                </a:moveTo>
                <a:lnTo>
                  <a:pt x="609599" y="0"/>
                </a:lnTo>
                <a:lnTo>
                  <a:pt x="3048001" y="0"/>
                </a:lnTo>
                <a:lnTo>
                  <a:pt x="3657600" y="812799"/>
                </a:lnTo>
                <a:lnTo>
                  <a:pt x="0" y="81279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2310" tIns="62230" rIns="702310" bIns="62230" numCol="1" spcCol="1270" anchor="ctr" anchorCtr="0">
            <a:noAutofit/>
          </a:bodyPr>
          <a:lstStyle/>
          <a:p>
            <a:pPr algn="ctr" defTabSz="2178050">
              <a:lnSpc>
                <a:spcPct val="90000"/>
              </a:lnSpc>
              <a:spcAft>
                <a:spcPct val="35000"/>
              </a:spcAft>
            </a:pPr>
            <a:r>
              <a:rPr lang="en-US" sz="1600" dirty="0">
                <a:ln w="0"/>
                <a:solidFill>
                  <a:schemeClr val="tx1"/>
                </a:solidFill>
                <a:effectLst>
                  <a:outerShdw blurRad="38100" dist="19050" dir="2700000" algn="tl" rotWithShape="0">
                    <a:schemeClr val="dk1">
                      <a:alpha val="40000"/>
                    </a:schemeClr>
                  </a:outerShdw>
                </a:effectLst>
              </a:rPr>
              <a:t>78%</a:t>
            </a:r>
          </a:p>
        </p:txBody>
      </p:sp>
      <p:sp>
        <p:nvSpPr>
          <p:cNvPr id="25" name="TextBox 24"/>
          <p:cNvSpPr txBox="1"/>
          <p:nvPr/>
        </p:nvSpPr>
        <p:spPr>
          <a:xfrm>
            <a:off x="1447283" y="2535085"/>
            <a:ext cx="1979713" cy="646331"/>
          </a:xfrm>
          <a:prstGeom prst="rect">
            <a:avLst/>
          </a:prstGeom>
          <a:noFill/>
        </p:spPr>
        <p:txBody>
          <a:bodyPr wrap="square" rtlCol="0">
            <a:spAutoFit/>
          </a:bodyPr>
          <a:lstStyle/>
          <a:p>
            <a:pPr algn="ctr"/>
            <a:r>
              <a:rPr lang="en-US" sz="1200" dirty="0">
                <a:solidFill>
                  <a:srgbClr val="262695"/>
                </a:solidFill>
              </a:rPr>
              <a:t>Complex elderly with multiple health and social care problems</a:t>
            </a:r>
          </a:p>
        </p:txBody>
      </p:sp>
      <p:sp>
        <p:nvSpPr>
          <p:cNvPr id="27" name="TextBox 26"/>
          <p:cNvSpPr txBox="1"/>
          <p:nvPr/>
        </p:nvSpPr>
        <p:spPr>
          <a:xfrm>
            <a:off x="1524003" y="4438641"/>
            <a:ext cx="1368151" cy="461665"/>
          </a:xfrm>
          <a:prstGeom prst="rect">
            <a:avLst/>
          </a:prstGeom>
          <a:noFill/>
        </p:spPr>
        <p:txBody>
          <a:bodyPr wrap="square" rtlCol="0">
            <a:spAutoFit/>
          </a:bodyPr>
          <a:lstStyle/>
          <a:p>
            <a:r>
              <a:rPr lang="en-US" sz="1200" dirty="0">
                <a:solidFill>
                  <a:srgbClr val="262695"/>
                </a:solidFill>
              </a:rPr>
              <a:t>Mainly healthy patients</a:t>
            </a:r>
          </a:p>
        </p:txBody>
      </p:sp>
      <p:sp>
        <p:nvSpPr>
          <p:cNvPr id="28" name="TextBox 27"/>
          <p:cNvSpPr txBox="1"/>
          <p:nvPr/>
        </p:nvSpPr>
        <p:spPr>
          <a:xfrm>
            <a:off x="1422356" y="3604835"/>
            <a:ext cx="1758149" cy="461665"/>
          </a:xfrm>
          <a:prstGeom prst="rect">
            <a:avLst/>
          </a:prstGeom>
          <a:noFill/>
        </p:spPr>
        <p:txBody>
          <a:bodyPr wrap="square" rtlCol="0">
            <a:spAutoFit/>
          </a:bodyPr>
          <a:lstStyle/>
          <a:p>
            <a:pPr algn="ctr"/>
            <a:r>
              <a:rPr lang="en-US" sz="1200" dirty="0">
                <a:solidFill>
                  <a:srgbClr val="262695"/>
                </a:solidFill>
              </a:rPr>
              <a:t>Less complex patients with fewer problems</a:t>
            </a:r>
          </a:p>
        </p:txBody>
      </p:sp>
      <p:sp>
        <p:nvSpPr>
          <p:cNvPr id="30" name="Freeform 29"/>
          <p:cNvSpPr/>
          <p:nvPr/>
        </p:nvSpPr>
        <p:spPr>
          <a:xfrm>
            <a:off x="5907774" y="4271828"/>
            <a:ext cx="908306" cy="795293"/>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2032000" y="0"/>
                </a:moveTo>
                <a:lnTo>
                  <a:pt x="1016000" y="1354666"/>
                </a:lnTo>
                <a:lnTo>
                  <a:pt x="1015999" y="1354666"/>
                </a:lnTo>
                <a:lnTo>
                  <a:pt x="0" y="0"/>
                </a:lnTo>
                <a:lnTo>
                  <a:pt x="203200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81281" tIns="81280" rIns="81280" bIns="81281" numCol="1" spcCol="1270" anchor="ctr" anchorCtr="0">
            <a:noAutofit/>
          </a:bodyPr>
          <a:lstStyle/>
          <a:p>
            <a:pPr algn="ctr" defTabSz="2844800">
              <a:lnSpc>
                <a:spcPct val="90000"/>
              </a:lnSpc>
              <a:spcAft>
                <a:spcPct val="35000"/>
              </a:spcAft>
            </a:pPr>
            <a:r>
              <a:rPr lang="en-US" sz="1600" dirty="0">
                <a:ln w="0"/>
                <a:solidFill>
                  <a:schemeClr val="tx1"/>
                </a:solidFill>
                <a:effectLst>
                  <a:outerShdw blurRad="38100" dist="19050" dir="2700000" algn="tl" rotWithShape="0">
                    <a:schemeClr val="dk1">
                      <a:alpha val="40000"/>
                    </a:schemeClr>
                  </a:outerShdw>
                </a:effectLst>
              </a:rPr>
              <a:t>15%</a:t>
            </a:r>
          </a:p>
        </p:txBody>
      </p:sp>
      <p:sp>
        <p:nvSpPr>
          <p:cNvPr id="31" name="Freeform 30"/>
          <p:cNvSpPr/>
          <p:nvPr/>
        </p:nvSpPr>
        <p:spPr>
          <a:xfrm>
            <a:off x="5375921" y="3353167"/>
            <a:ext cx="1944216" cy="817572"/>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4064000" y="1"/>
                </a:moveTo>
                <a:lnTo>
                  <a:pt x="3048000" y="1354665"/>
                </a:lnTo>
                <a:lnTo>
                  <a:pt x="1015999" y="1354665"/>
                </a:lnTo>
                <a:lnTo>
                  <a:pt x="0" y="1"/>
                </a:lnTo>
                <a:lnTo>
                  <a:pt x="4064000" y="1"/>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793750" tIns="82551" rIns="793750" bIns="82550" numCol="1" spcCol="1270" anchor="ctr" anchorCtr="0">
            <a:noAutofit/>
          </a:bodyPr>
          <a:lstStyle/>
          <a:p>
            <a:pPr algn="just" defTabSz="2889250">
              <a:lnSpc>
                <a:spcPct val="90000"/>
              </a:lnSpc>
              <a:spcAft>
                <a:spcPct val="35000"/>
              </a:spcAft>
            </a:pPr>
            <a:r>
              <a:rPr lang="en-US" sz="1600" dirty="0">
                <a:ln w="0"/>
                <a:solidFill>
                  <a:schemeClr val="tx1"/>
                </a:solidFill>
                <a:effectLst>
                  <a:outerShdw blurRad="38100" dist="19050" dir="2700000" algn="tl" rotWithShape="0">
                    <a:schemeClr val="dk1">
                      <a:alpha val="40000"/>
                    </a:schemeClr>
                  </a:outerShdw>
                </a:effectLst>
              </a:rPr>
              <a:t>35%</a:t>
            </a:r>
          </a:p>
        </p:txBody>
      </p:sp>
      <p:sp>
        <p:nvSpPr>
          <p:cNvPr id="32" name="Freeform 31"/>
          <p:cNvSpPr/>
          <p:nvPr/>
        </p:nvSpPr>
        <p:spPr>
          <a:xfrm>
            <a:off x="4799856" y="2424637"/>
            <a:ext cx="3024336" cy="812799"/>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6096000" y="1"/>
                </a:moveTo>
                <a:lnTo>
                  <a:pt x="5080000" y="1354665"/>
                </a:lnTo>
                <a:lnTo>
                  <a:pt x="1015999" y="1354665"/>
                </a:lnTo>
                <a:lnTo>
                  <a:pt x="0" y="1"/>
                </a:lnTo>
                <a:lnTo>
                  <a:pt x="6096000" y="1"/>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49349" tIns="82551" rIns="1149351" bIns="82551" numCol="1" spcCol="1270" anchor="ctr" anchorCtr="0">
            <a:noAutofit/>
          </a:bodyPr>
          <a:lstStyle/>
          <a:p>
            <a:pPr algn="ctr" defTabSz="2889250">
              <a:lnSpc>
                <a:spcPct val="90000"/>
              </a:lnSpc>
              <a:spcAft>
                <a:spcPct val="35000"/>
              </a:spcAft>
            </a:pPr>
            <a:r>
              <a:rPr lang="en-US" sz="1600" dirty="0">
                <a:solidFill>
                  <a:schemeClr val="tx1"/>
                </a:solidFill>
              </a:rPr>
              <a:t>50%</a:t>
            </a:r>
          </a:p>
        </p:txBody>
      </p:sp>
      <p:sp>
        <p:nvSpPr>
          <p:cNvPr id="36" name="TextBox 35"/>
          <p:cNvSpPr txBox="1"/>
          <p:nvPr/>
        </p:nvSpPr>
        <p:spPr>
          <a:xfrm>
            <a:off x="2634752" y="1688716"/>
            <a:ext cx="1737922" cy="646331"/>
          </a:xfrm>
          <a:prstGeom prst="rect">
            <a:avLst/>
          </a:prstGeom>
          <a:noFill/>
        </p:spPr>
        <p:txBody>
          <a:bodyPr wrap="square" rtlCol="0">
            <a:spAutoFit/>
          </a:bodyPr>
          <a:lstStyle/>
          <a:p>
            <a:pPr algn="ctr"/>
            <a:r>
              <a:rPr lang="en-US" sz="1800" dirty="0">
                <a:solidFill>
                  <a:srgbClr val="262695"/>
                </a:solidFill>
              </a:rPr>
              <a:t>% of population</a:t>
            </a:r>
          </a:p>
          <a:p>
            <a:pPr algn="ctr"/>
            <a:endParaRPr lang="en-US" sz="1800" dirty="0"/>
          </a:p>
        </p:txBody>
      </p:sp>
      <p:sp>
        <p:nvSpPr>
          <p:cNvPr id="37" name="TextBox 36"/>
          <p:cNvSpPr txBox="1"/>
          <p:nvPr/>
        </p:nvSpPr>
        <p:spPr>
          <a:xfrm>
            <a:off x="5443063" y="1727763"/>
            <a:ext cx="1737922" cy="646331"/>
          </a:xfrm>
          <a:prstGeom prst="rect">
            <a:avLst/>
          </a:prstGeom>
          <a:noFill/>
        </p:spPr>
        <p:txBody>
          <a:bodyPr wrap="square" rtlCol="0">
            <a:spAutoFit/>
          </a:bodyPr>
          <a:lstStyle/>
          <a:p>
            <a:pPr algn="ctr"/>
            <a:r>
              <a:rPr lang="en-US" sz="1800" dirty="0">
                <a:solidFill>
                  <a:srgbClr val="262695"/>
                </a:solidFill>
              </a:rPr>
              <a:t>% of cost</a:t>
            </a:r>
          </a:p>
          <a:p>
            <a:pPr algn="ctr"/>
            <a:endParaRPr lang="en-US" sz="1800" dirty="0"/>
          </a:p>
        </p:txBody>
      </p:sp>
      <p:sp>
        <p:nvSpPr>
          <p:cNvPr id="38" name="TextBox 37"/>
          <p:cNvSpPr txBox="1"/>
          <p:nvPr/>
        </p:nvSpPr>
        <p:spPr>
          <a:xfrm>
            <a:off x="7320140" y="2793257"/>
            <a:ext cx="1979713" cy="276999"/>
          </a:xfrm>
          <a:prstGeom prst="rect">
            <a:avLst/>
          </a:prstGeom>
          <a:noFill/>
        </p:spPr>
        <p:txBody>
          <a:bodyPr wrap="square" rtlCol="0">
            <a:spAutoFit/>
          </a:bodyPr>
          <a:lstStyle/>
          <a:p>
            <a:pPr algn="ctr"/>
            <a:r>
              <a:rPr lang="en-US" sz="1200" dirty="0">
                <a:solidFill>
                  <a:srgbClr val="262695"/>
                </a:solidFill>
              </a:rPr>
              <a:t>Complex care hub</a:t>
            </a:r>
          </a:p>
        </p:txBody>
      </p:sp>
      <p:sp>
        <p:nvSpPr>
          <p:cNvPr id="39" name="TextBox 38"/>
          <p:cNvSpPr txBox="1"/>
          <p:nvPr/>
        </p:nvSpPr>
        <p:spPr>
          <a:xfrm>
            <a:off x="7390567" y="3673972"/>
            <a:ext cx="1979713" cy="276999"/>
          </a:xfrm>
          <a:prstGeom prst="rect">
            <a:avLst/>
          </a:prstGeom>
          <a:noFill/>
        </p:spPr>
        <p:txBody>
          <a:bodyPr wrap="square" rtlCol="0">
            <a:spAutoFit/>
          </a:bodyPr>
          <a:lstStyle/>
          <a:p>
            <a:pPr algn="ctr"/>
            <a:r>
              <a:rPr lang="en-US" sz="1200" dirty="0">
                <a:solidFill>
                  <a:srgbClr val="262695"/>
                </a:solidFill>
              </a:rPr>
              <a:t>Enhanced primary care</a:t>
            </a:r>
          </a:p>
        </p:txBody>
      </p:sp>
      <p:sp>
        <p:nvSpPr>
          <p:cNvPr id="40" name="TextBox 39"/>
          <p:cNvSpPr txBox="1"/>
          <p:nvPr/>
        </p:nvSpPr>
        <p:spPr>
          <a:xfrm>
            <a:off x="6879377" y="4438640"/>
            <a:ext cx="1979713" cy="461665"/>
          </a:xfrm>
          <a:prstGeom prst="rect">
            <a:avLst/>
          </a:prstGeom>
          <a:noFill/>
        </p:spPr>
        <p:txBody>
          <a:bodyPr wrap="square" rtlCol="0">
            <a:spAutoFit/>
          </a:bodyPr>
          <a:lstStyle/>
          <a:p>
            <a:pPr algn="ctr"/>
            <a:r>
              <a:rPr lang="en-US" sz="1200" dirty="0">
                <a:solidFill>
                  <a:srgbClr val="262695"/>
                </a:solidFill>
              </a:rPr>
              <a:t>Proactive health and wellbeing support</a:t>
            </a:r>
          </a:p>
        </p:txBody>
      </p:sp>
    </p:spTree>
    <p:extLst>
      <p:ext uri="{BB962C8B-B14F-4D97-AF65-F5344CB8AC3E}">
        <p14:creationId xmlns:p14="http://schemas.microsoft.com/office/powerpoint/2010/main" val="11492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332659"/>
            <a:ext cx="7772400" cy="1470025"/>
          </a:xfrm>
        </p:spPr>
        <p:txBody>
          <a:bodyPr>
            <a:noAutofit/>
          </a:bodyPr>
          <a:lstStyle/>
          <a:p>
            <a:pPr algn="ctr"/>
            <a:r>
              <a:rPr lang="en-GB" sz="3200" b="1" i="1" dirty="0">
                <a:solidFill>
                  <a:schemeClr val="tx2">
                    <a:lumMod val="75000"/>
                  </a:schemeClr>
                </a:solidFill>
                <a:latin typeface="Avenir Book"/>
                <a:cs typeface="Avenir Book"/>
              </a:rPr>
              <a:t/>
            </a:r>
            <a:br>
              <a:rPr lang="en-GB" sz="3200" b="1" i="1" dirty="0">
                <a:solidFill>
                  <a:schemeClr val="tx2">
                    <a:lumMod val="75000"/>
                  </a:schemeClr>
                </a:solidFill>
                <a:latin typeface="Avenir Book"/>
                <a:cs typeface="Avenir Book"/>
              </a:rPr>
            </a:br>
            <a:endParaRPr lang="en-GB" sz="3200" dirty="0"/>
          </a:p>
        </p:txBody>
      </p:sp>
      <p:pic>
        <p:nvPicPr>
          <p:cNvPr id="4" name="Picture 3" descr="BLC logotypegreen-01.png"/>
          <p:cNvPicPr>
            <a:picLocks noChangeAspect="1"/>
          </p:cNvPicPr>
          <p:nvPr/>
        </p:nvPicPr>
        <p:blipFill>
          <a:blip r:embed="rId2"/>
          <a:stretch>
            <a:fillRect/>
          </a:stretch>
        </p:blipFill>
        <p:spPr>
          <a:xfrm>
            <a:off x="1631504" y="4512419"/>
            <a:ext cx="914878" cy="762000"/>
          </a:xfrm>
          <a:prstGeom prst="rect">
            <a:avLst/>
          </a:prstGeom>
        </p:spPr>
      </p:pic>
      <p:cxnSp>
        <p:nvCxnSpPr>
          <p:cNvPr id="6" name="Straight Connector 5"/>
          <p:cNvCxnSpPr/>
          <p:nvPr/>
        </p:nvCxnSpPr>
        <p:spPr>
          <a:xfrm>
            <a:off x="1828800" y="5715000"/>
            <a:ext cx="8458200" cy="1588"/>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1704" y="4592975"/>
            <a:ext cx="5562600" cy="830997"/>
          </a:xfrm>
          <a:prstGeom prst="rect">
            <a:avLst/>
          </a:prstGeom>
          <a:noFill/>
        </p:spPr>
        <p:txBody>
          <a:bodyPr wrap="square" rtlCol="0">
            <a:spAutoFit/>
          </a:bodyPr>
          <a:lstStyle/>
          <a:p>
            <a:pPr algn="r"/>
            <a:r>
              <a:rPr lang="en-US" dirty="0">
                <a:solidFill>
                  <a:srgbClr val="262695"/>
                </a:solidFill>
                <a:latin typeface="Arial Black"/>
                <a:cs typeface="Arial Black"/>
              </a:rPr>
              <a:t>Your health, in your hands, with our help.</a:t>
            </a:r>
          </a:p>
        </p:txBody>
      </p:sp>
      <p:pic>
        <p:nvPicPr>
          <p:cNvPr id="8" name="Picture 3" descr="BLC Map July 2016.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5675" y="1199630"/>
            <a:ext cx="3241051" cy="330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47528" y="260648"/>
            <a:ext cx="8136904" cy="707886"/>
          </a:xfrm>
          <a:prstGeom prst="rect">
            <a:avLst/>
          </a:prstGeom>
        </p:spPr>
        <p:txBody>
          <a:bodyPr wrap="square">
            <a:spAutoFit/>
          </a:bodyPr>
          <a:lstStyle/>
          <a:p>
            <a:pPr algn="ctr"/>
            <a:r>
              <a:rPr lang="en-GB" sz="4000" dirty="0">
                <a:solidFill>
                  <a:srgbClr val="262695"/>
                </a:solidFill>
                <a:latin typeface="Arial Black"/>
                <a:cs typeface="Arial Black"/>
              </a:rPr>
              <a:t>Hampshire MCP</a:t>
            </a:r>
            <a:endParaRPr lang="en-US" sz="4000" dirty="0">
              <a:solidFill>
                <a:srgbClr val="262695"/>
              </a:solidFill>
              <a:latin typeface="Arial Black"/>
              <a:cs typeface="Arial Black"/>
            </a:endParaRPr>
          </a:p>
        </p:txBody>
      </p:sp>
    </p:spTree>
    <p:extLst>
      <p:ext uri="{BB962C8B-B14F-4D97-AF65-F5344CB8AC3E}">
        <p14:creationId xmlns:p14="http://schemas.microsoft.com/office/powerpoint/2010/main" val="168405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62695"/>
                </a:solidFill>
              </a:rPr>
              <a:t>New Models of Care</a:t>
            </a:r>
          </a:p>
        </p:txBody>
      </p:sp>
      <p:sp>
        <p:nvSpPr>
          <p:cNvPr id="3" name="Content Placeholder 2"/>
          <p:cNvSpPr>
            <a:spLocks noGrp="1"/>
          </p:cNvSpPr>
          <p:nvPr>
            <p:ph idx="1"/>
          </p:nvPr>
        </p:nvSpPr>
        <p:spPr>
          <a:xfrm>
            <a:off x="1981200" y="1268416"/>
            <a:ext cx="6851650" cy="4465637"/>
          </a:xfrm>
        </p:spPr>
        <p:txBody>
          <a:bodyPr/>
          <a:lstStyle/>
          <a:p>
            <a:r>
              <a:rPr lang="en-US" sz="1600" dirty="0">
                <a:solidFill>
                  <a:srgbClr val="262695"/>
                </a:solidFill>
              </a:rPr>
              <a:t>Natural community of 100,000 population</a:t>
            </a:r>
          </a:p>
          <a:p>
            <a:endParaRPr lang="en-US" sz="1600" dirty="0">
              <a:solidFill>
                <a:srgbClr val="262695"/>
              </a:solidFill>
            </a:endParaRPr>
          </a:p>
          <a:p>
            <a:endParaRPr lang="en-US" sz="1600" dirty="0">
              <a:solidFill>
                <a:srgbClr val="262695"/>
              </a:solidFill>
            </a:endParaRPr>
          </a:p>
          <a:p>
            <a:r>
              <a:rPr lang="en-US" sz="1600" dirty="0">
                <a:solidFill>
                  <a:srgbClr val="262695"/>
                </a:solidFill>
              </a:rPr>
              <a:t>11 Practices    </a:t>
            </a:r>
          </a:p>
          <a:p>
            <a:endParaRPr lang="en-US" sz="1600" dirty="0">
              <a:solidFill>
                <a:srgbClr val="262695"/>
              </a:solidFill>
            </a:endParaRPr>
          </a:p>
          <a:p>
            <a:endParaRPr lang="en-US" sz="1600" dirty="0">
              <a:solidFill>
                <a:srgbClr val="262695"/>
              </a:solidFill>
            </a:endParaRPr>
          </a:p>
          <a:p>
            <a:r>
              <a:rPr lang="en-US" sz="1600" dirty="0">
                <a:solidFill>
                  <a:srgbClr val="262695"/>
                </a:solidFill>
              </a:rPr>
              <a:t>Working in partnership with:</a:t>
            </a:r>
          </a:p>
          <a:p>
            <a:pPr lvl="1"/>
            <a:r>
              <a:rPr lang="en-US" sz="1200" dirty="0">
                <a:solidFill>
                  <a:srgbClr val="262695"/>
                </a:solidFill>
              </a:rPr>
              <a:t>Community team</a:t>
            </a:r>
          </a:p>
          <a:p>
            <a:pPr lvl="1"/>
            <a:r>
              <a:rPr lang="en-US" sz="1200" dirty="0">
                <a:solidFill>
                  <a:srgbClr val="262695"/>
                </a:solidFill>
              </a:rPr>
              <a:t>Local authority</a:t>
            </a:r>
          </a:p>
          <a:p>
            <a:pPr lvl="1"/>
            <a:r>
              <a:rPr lang="en-US" sz="1200" dirty="0">
                <a:solidFill>
                  <a:srgbClr val="262695"/>
                </a:solidFill>
              </a:rPr>
              <a:t>Voluntary sector</a:t>
            </a:r>
          </a:p>
          <a:p>
            <a:pPr lvl="1"/>
            <a:r>
              <a:rPr lang="en-US" sz="1200" dirty="0">
                <a:solidFill>
                  <a:srgbClr val="262695"/>
                </a:solidFill>
              </a:rPr>
              <a:t>CCG</a:t>
            </a:r>
          </a:p>
          <a:p>
            <a:pPr lvl="1"/>
            <a:r>
              <a:rPr lang="en-US" sz="1200" dirty="0">
                <a:solidFill>
                  <a:srgbClr val="262695"/>
                </a:solidFill>
              </a:rPr>
              <a:t>Small hospital</a:t>
            </a:r>
          </a:p>
          <a:p>
            <a:pPr lvl="1"/>
            <a:endParaRPr lang="en-US" sz="1200" dirty="0">
              <a:solidFill>
                <a:srgbClr val="262695"/>
              </a:solidFill>
            </a:endParaRPr>
          </a:p>
          <a:p>
            <a:pPr lvl="1"/>
            <a:endParaRPr lang="en-US" sz="1200" dirty="0">
              <a:solidFill>
                <a:srgbClr val="262695"/>
              </a:solidFill>
            </a:endParaRPr>
          </a:p>
          <a:p>
            <a:r>
              <a:rPr lang="en-US" sz="1600" dirty="0">
                <a:solidFill>
                  <a:srgbClr val="262695"/>
                </a:solidFill>
              </a:rPr>
              <a:t>GP led but supported across organisations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32107" y="1052736"/>
            <a:ext cx="904209" cy="7920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33313" y="3200075"/>
            <a:ext cx="606000" cy="46056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9776" y="3806097"/>
            <a:ext cx="1224136" cy="10649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80621" y="4871096"/>
            <a:ext cx="1331640" cy="833607"/>
          </a:xfrm>
          <a:prstGeom prst="rect">
            <a:avLst/>
          </a:prstGeom>
        </p:spPr>
      </p:pic>
    </p:spTree>
    <p:extLst>
      <p:ext uri="{BB962C8B-B14F-4D97-AF65-F5344CB8AC3E}">
        <p14:creationId xmlns:p14="http://schemas.microsoft.com/office/powerpoint/2010/main" val="129985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62695"/>
                </a:solidFill>
              </a:rPr>
              <a:t>New Models of Care</a:t>
            </a:r>
          </a:p>
        </p:txBody>
      </p:sp>
      <p:sp>
        <p:nvSpPr>
          <p:cNvPr id="3" name="Content Placeholder 2"/>
          <p:cNvSpPr>
            <a:spLocks noGrp="1"/>
          </p:cNvSpPr>
          <p:nvPr>
            <p:ph idx="1"/>
          </p:nvPr>
        </p:nvSpPr>
        <p:spPr/>
        <p:txBody>
          <a:bodyPr/>
          <a:lstStyle/>
          <a:p>
            <a:r>
              <a:rPr lang="en-US" sz="1800" dirty="0">
                <a:solidFill>
                  <a:srgbClr val="262695"/>
                </a:solidFill>
              </a:rPr>
              <a:t>Wider primary care at scale</a:t>
            </a:r>
          </a:p>
          <a:p>
            <a:pPr marL="425196"/>
            <a:endParaRPr lang="en-US" sz="1800" dirty="0">
              <a:solidFill>
                <a:srgbClr val="262695"/>
              </a:solidFill>
            </a:endParaRPr>
          </a:p>
          <a:p>
            <a:r>
              <a:rPr lang="en-US" sz="1800" dirty="0">
                <a:solidFill>
                  <a:srgbClr val="262695"/>
                </a:solidFill>
              </a:rPr>
              <a:t>Improved access – seven days a week (8am to 8pm)</a:t>
            </a:r>
          </a:p>
          <a:p>
            <a:pPr marL="425196"/>
            <a:endParaRPr lang="en-US" sz="1800" dirty="0">
              <a:solidFill>
                <a:srgbClr val="262695"/>
              </a:solidFill>
            </a:endParaRPr>
          </a:p>
          <a:p>
            <a:r>
              <a:rPr lang="en-US" sz="1800" dirty="0">
                <a:solidFill>
                  <a:srgbClr val="262695"/>
                </a:solidFill>
              </a:rPr>
              <a:t>Extended primary  care team</a:t>
            </a:r>
          </a:p>
          <a:p>
            <a:pPr lvl="1">
              <a:buFont typeface="Arial" charset="0"/>
              <a:buChar char="•"/>
            </a:pPr>
            <a:r>
              <a:rPr lang="en-US" sz="1600" dirty="0">
                <a:solidFill>
                  <a:srgbClr val="262695"/>
                </a:solidFill>
              </a:rPr>
              <a:t>General practice</a:t>
            </a:r>
          </a:p>
          <a:p>
            <a:pPr lvl="1">
              <a:buFont typeface="Arial" charset="0"/>
              <a:buChar char="•"/>
            </a:pPr>
            <a:r>
              <a:rPr lang="en-US" sz="1600" dirty="0">
                <a:solidFill>
                  <a:srgbClr val="262695"/>
                </a:solidFill>
              </a:rPr>
              <a:t>Community services</a:t>
            </a:r>
          </a:p>
          <a:p>
            <a:pPr lvl="1">
              <a:buFont typeface="Arial" charset="0"/>
              <a:buChar char="•"/>
            </a:pPr>
            <a:r>
              <a:rPr lang="en-US" sz="1600" dirty="0">
                <a:solidFill>
                  <a:srgbClr val="262695"/>
                </a:solidFill>
              </a:rPr>
              <a:t>Social care</a:t>
            </a:r>
          </a:p>
          <a:p>
            <a:pPr marL="688086" lvl="1">
              <a:buFont typeface="Arial" charset="0"/>
              <a:buChar char="•"/>
            </a:pPr>
            <a:endParaRPr lang="en-US" sz="1600" dirty="0">
              <a:solidFill>
                <a:srgbClr val="262695"/>
              </a:solidFill>
            </a:endParaRPr>
          </a:p>
          <a:p>
            <a:r>
              <a:rPr lang="en-US" sz="1800" dirty="0">
                <a:solidFill>
                  <a:srgbClr val="262695"/>
                </a:solidFill>
              </a:rPr>
              <a:t>Delayering specialist care</a:t>
            </a:r>
          </a:p>
          <a:p>
            <a:pPr marL="425196"/>
            <a:endParaRPr lang="en-US" sz="1800" dirty="0">
              <a:solidFill>
                <a:srgbClr val="262695"/>
              </a:solidFill>
            </a:endParaRPr>
          </a:p>
          <a:p>
            <a:r>
              <a:rPr lang="en-US" sz="1800" dirty="0">
                <a:solidFill>
                  <a:srgbClr val="262695"/>
                </a:solidFill>
              </a:rPr>
              <a:t>Population focus </a:t>
            </a:r>
          </a:p>
          <a:p>
            <a:endParaRPr lang="en-US" sz="1600" dirty="0">
              <a:solidFill>
                <a:srgbClr val="262695"/>
              </a:solidFill>
            </a:endParaRPr>
          </a:p>
        </p:txBody>
      </p:sp>
    </p:spTree>
    <p:extLst>
      <p:ext uri="{BB962C8B-B14F-4D97-AF65-F5344CB8AC3E}">
        <p14:creationId xmlns:p14="http://schemas.microsoft.com/office/powerpoint/2010/main" val="1831513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latin typeface="+mj-lt"/>
              </a:rPr>
              <a:t>My various roles</a:t>
            </a:r>
          </a:p>
        </p:txBody>
      </p:sp>
      <p:sp>
        <p:nvSpPr>
          <p:cNvPr id="3" name="Content Placeholder 2"/>
          <p:cNvSpPr>
            <a:spLocks noGrp="1"/>
          </p:cNvSpPr>
          <p:nvPr>
            <p:ph idx="1"/>
          </p:nvPr>
        </p:nvSpPr>
        <p:spPr/>
        <p:txBody>
          <a:bodyPr/>
          <a:lstStyle/>
          <a:p>
            <a:r>
              <a:rPr lang="en-US" sz="1800" dirty="0">
                <a:solidFill>
                  <a:srgbClr val="262695"/>
                </a:solidFill>
                <a:latin typeface="+mn-lt"/>
              </a:rPr>
              <a:t>GP </a:t>
            </a:r>
            <a:r>
              <a:rPr lang="mr-IN" sz="1800" dirty="0">
                <a:solidFill>
                  <a:srgbClr val="262695"/>
                </a:solidFill>
                <a:latin typeface="+mn-lt"/>
              </a:rPr>
              <a:t>–</a:t>
            </a:r>
            <a:r>
              <a:rPr lang="en-US" sz="1800" dirty="0">
                <a:solidFill>
                  <a:srgbClr val="262695"/>
                </a:solidFill>
                <a:latin typeface="+mn-lt"/>
              </a:rPr>
              <a:t> Managing Partner </a:t>
            </a:r>
          </a:p>
          <a:p>
            <a:r>
              <a:rPr lang="en-US" sz="1800" dirty="0">
                <a:solidFill>
                  <a:srgbClr val="262695"/>
                </a:solidFill>
                <a:latin typeface="+mn-lt"/>
              </a:rPr>
              <a:t>Chief Executive </a:t>
            </a:r>
            <a:r>
              <a:rPr lang="mr-IN" sz="1800" dirty="0">
                <a:solidFill>
                  <a:srgbClr val="262695"/>
                </a:solidFill>
                <a:latin typeface="+mn-lt"/>
              </a:rPr>
              <a:t>–</a:t>
            </a:r>
            <a:r>
              <a:rPr lang="en-US" sz="1800" dirty="0">
                <a:solidFill>
                  <a:srgbClr val="262695"/>
                </a:solidFill>
                <a:latin typeface="+mn-lt"/>
              </a:rPr>
              <a:t> </a:t>
            </a:r>
            <a:r>
              <a:rPr lang="en-US" sz="1800" dirty="0" err="1">
                <a:solidFill>
                  <a:srgbClr val="262695"/>
                </a:solidFill>
                <a:latin typeface="+mn-lt"/>
              </a:rPr>
              <a:t>Wessex</a:t>
            </a:r>
            <a:r>
              <a:rPr lang="en-US" sz="1800" dirty="0">
                <a:solidFill>
                  <a:srgbClr val="262695"/>
                </a:solidFill>
                <a:latin typeface="+mn-lt"/>
              </a:rPr>
              <a:t> Local Medical Committee</a:t>
            </a:r>
          </a:p>
          <a:p>
            <a:r>
              <a:rPr lang="en-US" sz="1800" dirty="0">
                <a:solidFill>
                  <a:srgbClr val="262695"/>
                </a:solidFill>
                <a:latin typeface="+mn-lt"/>
              </a:rPr>
              <a:t>GPC </a:t>
            </a:r>
            <a:r>
              <a:rPr lang="mr-IN" sz="1800" dirty="0">
                <a:solidFill>
                  <a:srgbClr val="262695"/>
                </a:solidFill>
                <a:latin typeface="+mn-lt"/>
              </a:rPr>
              <a:t>–</a:t>
            </a:r>
            <a:r>
              <a:rPr lang="en-US" sz="1800" dirty="0">
                <a:solidFill>
                  <a:srgbClr val="262695"/>
                </a:solidFill>
                <a:latin typeface="+mn-lt"/>
              </a:rPr>
              <a:t> Rep for Hants and IoW</a:t>
            </a:r>
          </a:p>
          <a:p>
            <a:r>
              <a:rPr lang="en-US" sz="1800" dirty="0">
                <a:solidFill>
                  <a:srgbClr val="262695"/>
                </a:solidFill>
                <a:latin typeface="+mn-lt"/>
              </a:rPr>
              <a:t>Executive Board Member </a:t>
            </a:r>
            <a:r>
              <a:rPr lang="mr-IN" sz="1800" dirty="0">
                <a:solidFill>
                  <a:srgbClr val="262695"/>
                </a:solidFill>
                <a:latin typeface="+mn-lt"/>
              </a:rPr>
              <a:t>–</a:t>
            </a:r>
            <a:r>
              <a:rPr lang="en-US" sz="1800" dirty="0">
                <a:solidFill>
                  <a:srgbClr val="262695"/>
                </a:solidFill>
                <a:latin typeface="+mn-lt"/>
              </a:rPr>
              <a:t> Hants and IoW STP</a:t>
            </a:r>
          </a:p>
          <a:p>
            <a:r>
              <a:rPr lang="en-US" sz="1800" dirty="0">
                <a:solidFill>
                  <a:srgbClr val="262695"/>
                </a:solidFill>
                <a:latin typeface="+mn-lt"/>
              </a:rPr>
              <a:t>Board Member Health Education England </a:t>
            </a:r>
            <a:r>
              <a:rPr lang="mr-IN" sz="1800" dirty="0">
                <a:solidFill>
                  <a:srgbClr val="262695"/>
                </a:solidFill>
                <a:latin typeface="+mn-lt"/>
              </a:rPr>
              <a:t>–</a:t>
            </a:r>
            <a:r>
              <a:rPr lang="en-US" sz="1800" dirty="0">
                <a:solidFill>
                  <a:srgbClr val="262695"/>
                </a:solidFill>
                <a:latin typeface="+mn-lt"/>
              </a:rPr>
              <a:t> South</a:t>
            </a:r>
          </a:p>
          <a:p>
            <a:r>
              <a:rPr lang="en-US" sz="1800" dirty="0">
                <a:solidFill>
                  <a:srgbClr val="262695"/>
                </a:solidFill>
                <a:latin typeface="+mn-lt"/>
              </a:rPr>
              <a:t>Member National Advisory Committee </a:t>
            </a:r>
            <a:r>
              <a:rPr lang="mr-IN" sz="1800" dirty="0">
                <a:solidFill>
                  <a:srgbClr val="262695"/>
                </a:solidFill>
                <a:latin typeface="+mn-lt"/>
              </a:rPr>
              <a:t>–</a:t>
            </a:r>
            <a:r>
              <a:rPr lang="en-US" sz="1800" dirty="0">
                <a:solidFill>
                  <a:srgbClr val="262695"/>
                </a:solidFill>
                <a:latin typeface="+mn-lt"/>
              </a:rPr>
              <a:t> New Models of Care</a:t>
            </a:r>
          </a:p>
          <a:p>
            <a:r>
              <a:rPr lang="en-US" sz="1800" dirty="0">
                <a:solidFill>
                  <a:srgbClr val="262695"/>
                </a:solidFill>
                <a:latin typeface="+mn-lt"/>
              </a:rPr>
              <a:t>Board Member </a:t>
            </a:r>
            <a:r>
              <a:rPr lang="mr-IN" sz="1800" dirty="0">
                <a:solidFill>
                  <a:srgbClr val="262695"/>
                </a:solidFill>
                <a:latin typeface="+mn-lt"/>
              </a:rPr>
              <a:t>–</a:t>
            </a:r>
            <a:r>
              <a:rPr lang="en-US" sz="1800" dirty="0">
                <a:solidFill>
                  <a:srgbClr val="262695"/>
                </a:solidFill>
                <a:latin typeface="+mn-lt"/>
              </a:rPr>
              <a:t> </a:t>
            </a:r>
            <a:r>
              <a:rPr lang="en-US" sz="1800" dirty="0" err="1">
                <a:solidFill>
                  <a:srgbClr val="262695"/>
                </a:solidFill>
                <a:latin typeface="+mn-lt"/>
              </a:rPr>
              <a:t>Wessex</a:t>
            </a:r>
            <a:r>
              <a:rPr lang="en-US" sz="1800" dirty="0">
                <a:solidFill>
                  <a:srgbClr val="262695"/>
                </a:solidFill>
                <a:latin typeface="+mn-lt"/>
              </a:rPr>
              <a:t> Clinical Senate</a:t>
            </a:r>
          </a:p>
          <a:p>
            <a:r>
              <a:rPr lang="en-US" sz="1800" dirty="0">
                <a:solidFill>
                  <a:srgbClr val="262695"/>
                </a:solidFill>
                <a:latin typeface="+mn-lt"/>
              </a:rPr>
              <a:t>Board Member </a:t>
            </a:r>
            <a:r>
              <a:rPr lang="mr-IN" sz="1800" dirty="0">
                <a:solidFill>
                  <a:srgbClr val="262695"/>
                </a:solidFill>
                <a:latin typeface="+mn-lt"/>
              </a:rPr>
              <a:t>–</a:t>
            </a:r>
            <a:r>
              <a:rPr lang="en-US" sz="1800" dirty="0">
                <a:solidFill>
                  <a:srgbClr val="262695"/>
                </a:solidFill>
                <a:latin typeface="+mn-lt"/>
              </a:rPr>
              <a:t> Hampshire MCP</a:t>
            </a:r>
          </a:p>
          <a:p>
            <a:r>
              <a:rPr lang="en-US" sz="1800" dirty="0">
                <a:solidFill>
                  <a:srgbClr val="262695"/>
                </a:solidFill>
                <a:latin typeface="+mn-lt"/>
              </a:rPr>
              <a:t>Board Member for Local Delivery Boards (ACS)</a:t>
            </a:r>
          </a:p>
          <a:p>
            <a:pPr lvl="1"/>
            <a:r>
              <a:rPr lang="en-US" sz="1400" dirty="0">
                <a:solidFill>
                  <a:srgbClr val="262695"/>
                </a:solidFill>
                <a:latin typeface="+mn-lt"/>
              </a:rPr>
              <a:t>SW Hants</a:t>
            </a:r>
          </a:p>
          <a:p>
            <a:pPr lvl="1"/>
            <a:r>
              <a:rPr lang="en-US" sz="1400" dirty="0">
                <a:solidFill>
                  <a:srgbClr val="262695"/>
                </a:solidFill>
                <a:latin typeface="+mn-lt"/>
              </a:rPr>
              <a:t>SE Hants and Portsmouth</a:t>
            </a:r>
          </a:p>
          <a:p>
            <a:pPr lvl="1"/>
            <a:r>
              <a:rPr lang="en-US" sz="1400" dirty="0">
                <a:solidFill>
                  <a:srgbClr val="262695"/>
                </a:solidFill>
                <a:latin typeface="+mn-lt"/>
              </a:rPr>
              <a:t>North Hampshire</a:t>
            </a:r>
          </a:p>
          <a:p>
            <a:endParaRPr lang="en-US" sz="2000" dirty="0"/>
          </a:p>
        </p:txBody>
      </p:sp>
    </p:spTree>
    <p:extLst>
      <p:ext uri="{BB962C8B-B14F-4D97-AF65-F5344CB8AC3E}">
        <p14:creationId xmlns:p14="http://schemas.microsoft.com/office/powerpoint/2010/main" val="803518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Workforce       </a:t>
            </a:r>
          </a:p>
        </p:txBody>
      </p:sp>
      <p:cxnSp>
        <p:nvCxnSpPr>
          <p:cNvPr id="6" name="Straight Connector 5"/>
          <p:cNvCxnSpPr/>
          <p:nvPr/>
        </p:nvCxnSpPr>
        <p:spPr>
          <a:xfrm>
            <a:off x="1794892" y="6493866"/>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88315" y="1594060"/>
            <a:ext cx="2448272" cy="4824536"/>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b="1" dirty="0"/>
          </a:p>
          <a:p>
            <a:pPr algn="just"/>
            <a:endParaRPr lang="en-US" sz="1200" dirty="0">
              <a:solidFill>
                <a:srgbClr val="262695"/>
              </a:solidFill>
            </a:endParaRPr>
          </a:p>
          <a:p>
            <a:pPr algn="just"/>
            <a:endParaRPr lang="en-US" sz="1200" dirty="0">
              <a:solidFill>
                <a:srgbClr val="262695"/>
              </a:solidFill>
            </a:endParaRPr>
          </a:p>
          <a:p>
            <a:pPr algn="just"/>
            <a:r>
              <a:rPr lang="en-US" sz="1200" dirty="0">
                <a:solidFill>
                  <a:srgbClr val="262695"/>
                </a:solidFill>
              </a:rPr>
              <a:t>MSK extended scope practitioner working in a practice.</a:t>
            </a:r>
          </a:p>
          <a:p>
            <a:pPr algn="just"/>
            <a:endParaRPr lang="en-US" sz="1200" dirty="0">
              <a:solidFill>
                <a:srgbClr val="262695"/>
              </a:solidFill>
            </a:endParaRPr>
          </a:p>
          <a:p>
            <a:pPr algn="just"/>
            <a:r>
              <a:rPr lang="en-US" sz="1200" dirty="0">
                <a:solidFill>
                  <a:srgbClr val="262695"/>
                </a:solidFill>
              </a:rPr>
              <a:t>Mental Health worker replaced a GP in </a:t>
            </a:r>
            <a:r>
              <a:rPr lang="en-US" sz="1200" dirty="0" err="1">
                <a:solidFill>
                  <a:srgbClr val="262695"/>
                </a:solidFill>
              </a:rPr>
              <a:t>Gosport</a:t>
            </a:r>
            <a:r>
              <a:rPr lang="en-US" sz="1200" dirty="0">
                <a:solidFill>
                  <a:srgbClr val="262695"/>
                </a:solidFill>
              </a:rPr>
              <a:t>.</a:t>
            </a:r>
          </a:p>
          <a:p>
            <a:pPr algn="just"/>
            <a:endParaRPr lang="en-US" sz="1200" dirty="0">
              <a:solidFill>
                <a:srgbClr val="262695"/>
              </a:solidFill>
            </a:endParaRPr>
          </a:p>
          <a:p>
            <a:pPr algn="just"/>
            <a:r>
              <a:rPr lang="en-US" sz="1200" dirty="0">
                <a:solidFill>
                  <a:srgbClr val="262695"/>
                </a:solidFill>
              </a:rPr>
              <a:t>Pharmacists based in practices fully funded working with community and hospital pharmacists</a:t>
            </a:r>
          </a:p>
          <a:p>
            <a:pPr algn="just"/>
            <a:endParaRPr lang="en-US" sz="1200" dirty="0">
              <a:solidFill>
                <a:srgbClr val="262695"/>
              </a:solidFill>
            </a:endParaRPr>
          </a:p>
          <a:p>
            <a:pPr algn="just"/>
            <a:r>
              <a:rPr lang="en-US" sz="1200" dirty="0">
                <a:solidFill>
                  <a:srgbClr val="262695"/>
                </a:solidFill>
              </a:rPr>
              <a:t>Care Navigators working in all Practices.</a:t>
            </a:r>
          </a:p>
          <a:p>
            <a:pPr algn="just"/>
            <a:endParaRPr lang="en-US" sz="1200" dirty="0">
              <a:solidFill>
                <a:srgbClr val="262695"/>
              </a:solidFill>
            </a:endParaRPr>
          </a:p>
          <a:p>
            <a:pPr algn="just"/>
            <a:r>
              <a:rPr lang="en-US" sz="1200" dirty="0">
                <a:solidFill>
                  <a:srgbClr val="262695"/>
                </a:solidFill>
              </a:rPr>
              <a:t>GPs employed as frailty GPs.</a:t>
            </a:r>
          </a:p>
          <a:p>
            <a:pPr algn="just"/>
            <a:endParaRPr lang="en-US" sz="1200" dirty="0">
              <a:solidFill>
                <a:srgbClr val="262695"/>
              </a:solidFill>
            </a:endParaRPr>
          </a:p>
          <a:p>
            <a:pPr algn="just"/>
            <a:r>
              <a:rPr lang="en-US" sz="1200" dirty="0">
                <a:solidFill>
                  <a:srgbClr val="262695"/>
                </a:solidFill>
              </a:rPr>
              <a:t>Training posts taken out of hospital and now spend time doing Diabetes, Respiratory, pain clinic and community geriatrics.</a:t>
            </a:r>
          </a:p>
        </p:txBody>
      </p:sp>
      <p:sp>
        <p:nvSpPr>
          <p:cNvPr id="11" name="Rounded Rectangle 10"/>
          <p:cNvSpPr/>
          <p:nvPr/>
        </p:nvSpPr>
        <p:spPr>
          <a:xfrm>
            <a:off x="7476638" y="1594060"/>
            <a:ext cx="2448272" cy="4824536"/>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1200" dirty="0">
                <a:solidFill>
                  <a:srgbClr val="262695"/>
                </a:solidFill>
              </a:rPr>
              <a:t>Make general practice a better place to work.</a:t>
            </a:r>
          </a:p>
          <a:p>
            <a:endParaRPr lang="en-US" sz="1200" dirty="0">
              <a:solidFill>
                <a:srgbClr val="262695"/>
              </a:solidFill>
            </a:endParaRPr>
          </a:p>
          <a:p>
            <a:r>
              <a:rPr lang="en-US" sz="1200" dirty="0">
                <a:solidFill>
                  <a:srgbClr val="262695"/>
                </a:solidFill>
              </a:rPr>
              <a:t>Free up GP time. Add capacity.</a:t>
            </a:r>
          </a:p>
          <a:p>
            <a:endParaRPr lang="en-US" sz="1200" dirty="0">
              <a:solidFill>
                <a:srgbClr val="262695"/>
              </a:solidFill>
            </a:endParaRPr>
          </a:p>
          <a:p>
            <a:r>
              <a:rPr lang="en-US" sz="1200" dirty="0">
                <a:solidFill>
                  <a:srgbClr val="262695"/>
                </a:solidFill>
              </a:rPr>
              <a:t>Improve quality.</a:t>
            </a:r>
          </a:p>
          <a:p>
            <a:endParaRPr lang="en-US" sz="1200" dirty="0">
              <a:solidFill>
                <a:srgbClr val="262695"/>
              </a:solidFill>
            </a:endParaRPr>
          </a:p>
          <a:p>
            <a:r>
              <a:rPr lang="en-US" sz="1200" dirty="0">
                <a:solidFill>
                  <a:srgbClr val="262695"/>
                </a:solidFill>
              </a:rPr>
              <a:t>Benefit system by moving workforce into general practice.</a:t>
            </a:r>
          </a:p>
          <a:p>
            <a:endParaRPr lang="en-US" sz="1200" dirty="0">
              <a:solidFill>
                <a:srgbClr val="262695"/>
              </a:solidFill>
            </a:endParaRPr>
          </a:p>
          <a:p>
            <a:r>
              <a:rPr lang="en-US" sz="1200" dirty="0">
                <a:solidFill>
                  <a:srgbClr val="262695"/>
                </a:solidFill>
              </a:rPr>
              <a:t>Increase workforce in primary care.</a:t>
            </a:r>
          </a:p>
          <a:p>
            <a:endParaRPr lang="en-US" sz="1200" b="1" dirty="0">
              <a:solidFill>
                <a:srgbClr val="595959"/>
              </a:solidFill>
            </a:endParaRPr>
          </a:p>
          <a:p>
            <a:endParaRPr lang="en-US" sz="1200" b="1" dirty="0">
              <a:solidFill>
                <a:srgbClr val="595959"/>
              </a:solidFill>
            </a:endParaRPr>
          </a:p>
        </p:txBody>
      </p:sp>
      <p:sp>
        <p:nvSpPr>
          <p:cNvPr id="12" name="Rounded Rectangle 11"/>
          <p:cNvSpPr/>
          <p:nvPr/>
        </p:nvSpPr>
        <p:spPr>
          <a:xfrm>
            <a:off x="2093779" y="1594060"/>
            <a:ext cx="2448272" cy="4824536"/>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solidFill>
                <a:srgbClr val="262695"/>
              </a:solidFill>
            </a:endParaRPr>
          </a:p>
          <a:p>
            <a:pPr algn="just"/>
            <a:endParaRPr lang="en-US" sz="1200" b="1" dirty="0">
              <a:solidFill>
                <a:srgbClr val="262695"/>
              </a:solidFill>
            </a:endParaRPr>
          </a:p>
          <a:p>
            <a:pPr algn="just"/>
            <a:r>
              <a:rPr lang="en-US" sz="1200" dirty="0">
                <a:solidFill>
                  <a:srgbClr val="262695"/>
                </a:solidFill>
              </a:rPr>
              <a:t>Government committed to  training 5,000 more GPs – but GP training places remain unfilled.</a:t>
            </a:r>
          </a:p>
          <a:p>
            <a:pPr algn="just"/>
            <a:endParaRPr lang="en-US" sz="1200" dirty="0">
              <a:solidFill>
                <a:srgbClr val="262695"/>
              </a:solidFill>
            </a:endParaRPr>
          </a:p>
          <a:p>
            <a:pPr algn="just"/>
            <a:r>
              <a:rPr lang="en-US" sz="1200" dirty="0">
                <a:solidFill>
                  <a:srgbClr val="262695"/>
                </a:solidFill>
              </a:rPr>
              <a:t>Newly qualified GPs not going into general practice.</a:t>
            </a:r>
          </a:p>
          <a:p>
            <a:pPr algn="just"/>
            <a:endParaRPr lang="en-US" sz="1200" dirty="0">
              <a:solidFill>
                <a:srgbClr val="262695"/>
              </a:solidFill>
            </a:endParaRPr>
          </a:p>
          <a:p>
            <a:pPr algn="just"/>
            <a:r>
              <a:rPr lang="en-US" sz="1200" dirty="0">
                <a:solidFill>
                  <a:srgbClr val="262695"/>
                </a:solidFill>
              </a:rPr>
              <a:t>Older GPs retiring faster than they can be replaced.</a:t>
            </a:r>
          </a:p>
          <a:p>
            <a:pPr algn="just"/>
            <a:endParaRPr lang="en-US" sz="1200" dirty="0">
              <a:solidFill>
                <a:srgbClr val="262695"/>
              </a:solidFill>
            </a:endParaRPr>
          </a:p>
          <a:p>
            <a:pPr algn="just"/>
            <a:r>
              <a:rPr lang="en-US" sz="1200" dirty="0">
                <a:solidFill>
                  <a:srgbClr val="262695"/>
                </a:solidFill>
              </a:rPr>
              <a:t>Need to create capacity in general practice by using other clinicians</a:t>
            </a:r>
            <a:r>
              <a:rPr lang="en-US" sz="1200" dirty="0"/>
              <a:t>. </a:t>
            </a:r>
          </a:p>
          <a:p>
            <a:pPr algn="just"/>
            <a:endParaRPr lang="en-US" sz="1200" dirty="0"/>
          </a:p>
          <a:p>
            <a:pPr algn="just"/>
            <a:r>
              <a:rPr lang="en-US" sz="1200" dirty="0">
                <a:solidFill>
                  <a:srgbClr val="262695"/>
                </a:solidFill>
              </a:rPr>
              <a:t>Need to work across organisations</a:t>
            </a:r>
          </a:p>
          <a:p>
            <a:pPr algn="just"/>
            <a:endParaRPr lang="en-US" sz="1200" dirty="0">
              <a:solidFill>
                <a:srgbClr val="262695"/>
              </a:solidFill>
            </a:endParaRPr>
          </a:p>
          <a:p>
            <a:pPr algn="just"/>
            <a:r>
              <a:rPr lang="en-US" sz="1200" dirty="0">
                <a:solidFill>
                  <a:srgbClr val="262695"/>
                </a:solidFill>
              </a:rPr>
              <a:t>Develop a wider multi professional primary care team</a:t>
            </a:r>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2175" y="1683051"/>
            <a:ext cx="658147" cy="615686"/>
          </a:xfrm>
          <a:prstGeom prst="rect">
            <a:avLst/>
          </a:prstGeom>
        </p:spPr>
      </p:pic>
      <p:cxnSp>
        <p:nvCxnSpPr>
          <p:cNvPr id="14" name="Straight Connector 13"/>
          <p:cNvCxnSpPr/>
          <p:nvPr/>
        </p:nvCxnSpPr>
        <p:spPr>
          <a:xfrm>
            <a:off x="2431245" y="2296541"/>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83258" y="1862582"/>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0083" y="1680210"/>
            <a:ext cx="580302" cy="516610"/>
          </a:xfrm>
          <a:prstGeom prst="rect">
            <a:avLst/>
          </a:prstGeom>
        </p:spPr>
      </p:pic>
      <p:cxnSp>
        <p:nvCxnSpPr>
          <p:cNvPr id="17" name="Straight Connector 16"/>
          <p:cNvCxnSpPr/>
          <p:nvPr/>
        </p:nvCxnSpPr>
        <p:spPr>
          <a:xfrm>
            <a:off x="5067004" y="2267711"/>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44296" y="1806228"/>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37232" y="1758058"/>
            <a:ext cx="488303" cy="438765"/>
          </a:xfrm>
          <a:prstGeom prst="rect">
            <a:avLst/>
          </a:prstGeom>
        </p:spPr>
      </p:pic>
      <p:cxnSp>
        <p:nvCxnSpPr>
          <p:cNvPr id="20" name="Straight Connector 19"/>
          <p:cNvCxnSpPr/>
          <p:nvPr/>
        </p:nvCxnSpPr>
        <p:spPr>
          <a:xfrm>
            <a:off x="7781380" y="2269534"/>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270463" y="1689042"/>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98961" y="404664"/>
            <a:ext cx="357483" cy="9507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8571717" y="435275"/>
            <a:ext cx="310225" cy="755133"/>
          </a:xfrm>
          <a:prstGeom prst="rect">
            <a:avLst/>
          </a:prstGeom>
        </p:spPr>
      </p:pic>
    </p:spTree>
    <p:extLst>
      <p:ext uri="{BB962C8B-B14F-4D97-AF65-F5344CB8AC3E}">
        <p14:creationId xmlns:p14="http://schemas.microsoft.com/office/powerpoint/2010/main" val="1440343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GP Training</a:t>
            </a:r>
          </a:p>
        </p:txBody>
      </p:sp>
      <p:cxnSp>
        <p:nvCxnSpPr>
          <p:cNvPr id="6" name="Straight Connector 5"/>
          <p:cNvCxnSpPr/>
          <p:nvPr/>
        </p:nvCxnSpPr>
        <p:spPr>
          <a:xfrm>
            <a:off x="2020259" y="6187682"/>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124746"/>
            <a:ext cx="2448272" cy="4919717"/>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solidFill>
                <a:srgbClr val="262695"/>
              </a:solidFill>
            </a:endParaRPr>
          </a:p>
          <a:p>
            <a:pPr algn="just"/>
            <a:endParaRPr lang="en-US" sz="1200" dirty="0">
              <a:solidFill>
                <a:srgbClr val="262695"/>
              </a:solidFill>
            </a:endParaRPr>
          </a:p>
          <a:p>
            <a:pPr algn="just"/>
            <a:endParaRPr lang="en-US" sz="1200" dirty="0">
              <a:solidFill>
                <a:srgbClr val="262695"/>
              </a:solidFill>
            </a:endParaRPr>
          </a:p>
          <a:p>
            <a:pPr algn="just"/>
            <a:endParaRPr lang="en-US" sz="1200" dirty="0">
              <a:solidFill>
                <a:srgbClr val="262695"/>
              </a:solidFill>
            </a:endParaRPr>
          </a:p>
          <a:p>
            <a:pPr algn="just"/>
            <a:r>
              <a:rPr lang="en-US" sz="1200" dirty="0">
                <a:solidFill>
                  <a:srgbClr val="262695"/>
                </a:solidFill>
              </a:rPr>
              <a:t>Agreement reached to work with community and hospital to create new posts that have a greater community focus.</a:t>
            </a:r>
          </a:p>
          <a:p>
            <a:pPr algn="just"/>
            <a:endParaRPr lang="en-US" sz="1200" dirty="0">
              <a:solidFill>
                <a:srgbClr val="262695"/>
              </a:solidFill>
            </a:endParaRPr>
          </a:p>
          <a:p>
            <a:pPr algn="just"/>
            <a:r>
              <a:rPr lang="en-US" sz="1200" dirty="0">
                <a:solidFill>
                  <a:srgbClr val="262695"/>
                </a:solidFill>
              </a:rPr>
              <a:t>Worked with Health Education England to create new community posts.</a:t>
            </a:r>
          </a:p>
          <a:p>
            <a:pPr algn="just"/>
            <a:endParaRPr lang="en-US" sz="1200" dirty="0">
              <a:solidFill>
                <a:srgbClr val="262695"/>
              </a:solidFill>
            </a:endParaRPr>
          </a:p>
          <a:p>
            <a:pPr algn="just"/>
            <a:r>
              <a:rPr lang="en-US" sz="1200" dirty="0">
                <a:solidFill>
                  <a:srgbClr val="262695"/>
                </a:solidFill>
              </a:rPr>
              <a:t>12 posts created </a:t>
            </a:r>
            <a:r>
              <a:rPr lang="mr-IN" sz="1200" dirty="0">
                <a:solidFill>
                  <a:srgbClr val="262695"/>
                </a:solidFill>
              </a:rPr>
              <a:t>–</a:t>
            </a:r>
            <a:r>
              <a:rPr lang="en-US" sz="1200" dirty="0">
                <a:solidFill>
                  <a:srgbClr val="262695"/>
                </a:solidFill>
              </a:rPr>
              <a:t> ST2 </a:t>
            </a:r>
            <a:r>
              <a:rPr lang="mr-IN" sz="1200" dirty="0">
                <a:solidFill>
                  <a:srgbClr val="262695"/>
                </a:solidFill>
              </a:rPr>
              <a:t>–</a:t>
            </a:r>
            <a:r>
              <a:rPr lang="en-US" sz="1200" dirty="0">
                <a:solidFill>
                  <a:srgbClr val="262695"/>
                </a:solidFill>
              </a:rPr>
              <a:t> 2 days in general practice 3 days working in community based Respiratory care, Diabetes, Frailty, Pain clinics.</a:t>
            </a:r>
          </a:p>
          <a:p>
            <a:pPr algn="just"/>
            <a:endParaRPr lang="en-US" sz="1200" dirty="0">
              <a:solidFill>
                <a:srgbClr val="262695"/>
              </a:solidFill>
            </a:endParaRPr>
          </a:p>
          <a:p>
            <a:pPr algn="just"/>
            <a:r>
              <a:rPr lang="en-US" sz="1200" dirty="0">
                <a:solidFill>
                  <a:srgbClr val="262695"/>
                </a:solidFill>
              </a:rPr>
              <a:t>Recruited practices and established the new posts</a:t>
            </a:r>
          </a:p>
          <a:p>
            <a:pPr algn="just"/>
            <a:endParaRPr lang="en-US" sz="1200" dirty="0">
              <a:solidFill>
                <a:srgbClr val="262695"/>
              </a:solidFill>
            </a:endParaRPr>
          </a:p>
          <a:p>
            <a:pPr algn="just"/>
            <a:r>
              <a:rPr lang="en-US" sz="1200" dirty="0">
                <a:solidFill>
                  <a:srgbClr val="262695"/>
                </a:solidFill>
              </a:rPr>
              <a:t>Positive choice for trainees</a:t>
            </a:r>
          </a:p>
          <a:p>
            <a:pPr algn="just"/>
            <a:endParaRPr lang="en-US" sz="1200" dirty="0">
              <a:solidFill>
                <a:srgbClr val="262695"/>
              </a:solidFill>
            </a:endParaRPr>
          </a:p>
          <a:p>
            <a:pPr algn="just"/>
            <a:r>
              <a:rPr lang="en-US" sz="1200" dirty="0">
                <a:solidFill>
                  <a:srgbClr val="262695"/>
                </a:solidFill>
              </a:rPr>
              <a:t>Positive feedback from those who have completed the rotations.</a:t>
            </a:r>
          </a:p>
          <a:p>
            <a:pPr algn="just"/>
            <a:endParaRPr lang="en-US" sz="1200" dirty="0">
              <a:solidFill>
                <a:srgbClr val="262695"/>
              </a:solidFill>
            </a:endParaRPr>
          </a:p>
        </p:txBody>
      </p:sp>
      <p:sp>
        <p:nvSpPr>
          <p:cNvPr id="11" name="Rounded Rectangle 10"/>
          <p:cNvSpPr/>
          <p:nvPr/>
        </p:nvSpPr>
        <p:spPr>
          <a:xfrm>
            <a:off x="7464152" y="1124746"/>
            <a:ext cx="2448272" cy="4919717"/>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dirty="0">
                <a:solidFill>
                  <a:srgbClr val="262695"/>
                </a:solidFill>
              </a:rPr>
              <a:t>Expand the number of GPs in training.</a:t>
            </a:r>
          </a:p>
          <a:p>
            <a:pPr algn="just"/>
            <a:endParaRPr lang="en-US" sz="1200" dirty="0">
              <a:solidFill>
                <a:srgbClr val="262695"/>
              </a:solidFill>
            </a:endParaRPr>
          </a:p>
          <a:p>
            <a:pPr algn="just"/>
            <a:r>
              <a:rPr lang="en-US" sz="1200" dirty="0">
                <a:solidFill>
                  <a:srgbClr val="262695"/>
                </a:solidFill>
              </a:rPr>
              <a:t>Add capacity to the GP workforce.</a:t>
            </a:r>
          </a:p>
          <a:p>
            <a:pPr algn="just"/>
            <a:endParaRPr lang="en-US" sz="1200" dirty="0">
              <a:solidFill>
                <a:srgbClr val="262695"/>
              </a:solidFill>
            </a:endParaRPr>
          </a:p>
          <a:p>
            <a:pPr algn="just"/>
            <a:r>
              <a:rPr lang="en-US" sz="1200" dirty="0">
                <a:solidFill>
                  <a:srgbClr val="262695"/>
                </a:solidFill>
              </a:rPr>
              <a:t>Create new training places which will lead to new portfolio roles </a:t>
            </a:r>
            <a:r>
              <a:rPr lang="mr-IN" sz="1200" dirty="0">
                <a:solidFill>
                  <a:srgbClr val="262695"/>
                </a:solidFill>
              </a:rPr>
              <a:t>–</a:t>
            </a:r>
            <a:r>
              <a:rPr lang="en-US" sz="1200" dirty="0">
                <a:solidFill>
                  <a:srgbClr val="262695"/>
                </a:solidFill>
              </a:rPr>
              <a:t> for example new frailty service looking to recruit from the GPs who have had experience in frailty.</a:t>
            </a:r>
          </a:p>
          <a:p>
            <a:pPr algn="just"/>
            <a:endParaRPr lang="en-US" sz="1200" dirty="0">
              <a:solidFill>
                <a:srgbClr val="262695"/>
              </a:solidFill>
            </a:endParaRPr>
          </a:p>
          <a:p>
            <a:pPr algn="just"/>
            <a:r>
              <a:rPr lang="en-US" sz="1200" dirty="0">
                <a:solidFill>
                  <a:srgbClr val="262695"/>
                </a:solidFill>
              </a:rPr>
              <a:t>Change the view of </a:t>
            </a:r>
            <a:r>
              <a:rPr lang="en-US" sz="1200" dirty="0" err="1">
                <a:solidFill>
                  <a:srgbClr val="262695"/>
                </a:solidFill>
              </a:rPr>
              <a:t>specialities</a:t>
            </a:r>
            <a:r>
              <a:rPr lang="en-US" sz="1200" dirty="0">
                <a:solidFill>
                  <a:srgbClr val="262695"/>
                </a:solidFill>
              </a:rPr>
              <a:t> in terms of what can be achieved in the community.</a:t>
            </a:r>
          </a:p>
          <a:p>
            <a:r>
              <a:rPr lang="en-US" sz="1200" dirty="0">
                <a:solidFill>
                  <a:srgbClr val="262695"/>
                </a:solidFill>
              </a:rPr>
              <a:t> </a:t>
            </a:r>
          </a:p>
          <a:p>
            <a:endParaRPr lang="en-US" sz="1200" b="1" dirty="0">
              <a:solidFill>
                <a:srgbClr val="595959"/>
              </a:solidFill>
            </a:endParaRPr>
          </a:p>
        </p:txBody>
      </p:sp>
      <p:sp>
        <p:nvSpPr>
          <p:cNvPr id="12" name="Rounded Rectangle 11"/>
          <p:cNvSpPr/>
          <p:nvPr/>
        </p:nvSpPr>
        <p:spPr>
          <a:xfrm>
            <a:off x="2063552" y="1199327"/>
            <a:ext cx="2592288" cy="4845134"/>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200" b="1" dirty="0">
              <a:solidFill>
                <a:srgbClr val="262695"/>
              </a:solidFill>
            </a:endParaRPr>
          </a:p>
          <a:p>
            <a:endParaRPr lang="en-US" sz="1200" b="1" dirty="0">
              <a:solidFill>
                <a:srgbClr val="262695"/>
              </a:solidFill>
            </a:endParaRPr>
          </a:p>
          <a:p>
            <a:pPr lvl="1" algn="just"/>
            <a:r>
              <a:rPr lang="en-US" sz="1200" dirty="0">
                <a:solidFill>
                  <a:srgbClr val="262695"/>
                </a:solidFill>
              </a:rPr>
              <a:t>GP Training is still to based on a   hospital model of care.</a:t>
            </a:r>
          </a:p>
          <a:p>
            <a:pPr lvl="1" algn="just"/>
            <a:endParaRPr lang="en-US" sz="1200" dirty="0">
              <a:solidFill>
                <a:srgbClr val="262695"/>
              </a:solidFill>
            </a:endParaRPr>
          </a:p>
          <a:p>
            <a:pPr lvl="1" algn="just"/>
            <a:r>
              <a:rPr lang="en-US" sz="1200" dirty="0">
                <a:solidFill>
                  <a:srgbClr val="262695"/>
                </a:solidFill>
              </a:rPr>
              <a:t> Junior doctors are an important part of the hospital based workforce.</a:t>
            </a:r>
          </a:p>
          <a:p>
            <a:pPr lvl="1" algn="just"/>
            <a:endParaRPr lang="en-US" sz="1200" dirty="0">
              <a:solidFill>
                <a:srgbClr val="262695"/>
              </a:solidFill>
            </a:endParaRPr>
          </a:p>
          <a:p>
            <a:pPr lvl="1" algn="just"/>
            <a:r>
              <a:rPr lang="en-US" sz="1200" dirty="0">
                <a:solidFill>
                  <a:srgbClr val="262695"/>
                </a:solidFill>
              </a:rPr>
              <a:t>Need to expand the GP workforce and therefore need to train more GPs.</a:t>
            </a:r>
          </a:p>
          <a:p>
            <a:pPr lvl="1" algn="just"/>
            <a:endParaRPr lang="en-US" sz="1200" dirty="0">
              <a:solidFill>
                <a:srgbClr val="262695"/>
              </a:solidFill>
            </a:endParaRPr>
          </a:p>
          <a:p>
            <a:pPr lvl="1" algn="just"/>
            <a:r>
              <a:rPr lang="en-US" sz="1200" dirty="0">
                <a:solidFill>
                  <a:srgbClr val="262695"/>
                </a:solidFill>
              </a:rPr>
              <a:t>Need to provide more training places.</a:t>
            </a:r>
          </a:p>
          <a:p>
            <a:pPr lvl="1" algn="just"/>
            <a:endParaRPr lang="en-US" sz="1200" dirty="0">
              <a:solidFill>
                <a:srgbClr val="262695"/>
              </a:solidFill>
            </a:endParaRPr>
          </a:p>
          <a:p>
            <a:pPr lvl="1" algn="just"/>
            <a:r>
              <a:rPr lang="en-US" sz="1200" dirty="0">
                <a:solidFill>
                  <a:srgbClr val="262695"/>
                </a:solidFill>
              </a:rPr>
              <a:t>Changing the provision of care to be a more community focused model must be accompanied with a change in the Way GPs are trained.</a:t>
            </a:r>
          </a:p>
          <a:p>
            <a:endParaRPr lang="en-US" sz="1200" dirty="0">
              <a:solidFill>
                <a:srgbClr val="262695"/>
              </a:solidFill>
            </a:endParaRPr>
          </a:p>
          <a:p>
            <a:endParaRPr lang="en-US" sz="1200" dirty="0">
              <a:solidFill>
                <a:srgbClr val="262695"/>
              </a:solidFill>
            </a:endParaRPr>
          </a:p>
        </p:txBody>
      </p:sp>
      <p:pic>
        <p:nvPicPr>
          <p:cNvPr id="13" name="Picture 12" descr="icon_content.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3555" y="1052736"/>
            <a:ext cx="658147" cy="615686"/>
          </a:xfrm>
          <a:prstGeom prst="rect">
            <a:avLst/>
          </a:prstGeom>
        </p:spPr>
      </p:pic>
      <p:cxnSp>
        <p:nvCxnSpPr>
          <p:cNvPr id="14" name="Straight Connector 13"/>
          <p:cNvCxnSpPr/>
          <p:nvPr/>
        </p:nvCxnSpPr>
        <p:spPr>
          <a:xfrm>
            <a:off x="2495600" y="162880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196752"/>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9856" y="1196752"/>
            <a:ext cx="580302" cy="516610"/>
          </a:xfrm>
          <a:prstGeom prst="rect">
            <a:avLst/>
          </a:prstGeom>
        </p:spPr>
      </p:pic>
      <p:cxnSp>
        <p:nvCxnSpPr>
          <p:cNvPr id="17" name="Straight Connector 16"/>
          <p:cNvCxnSpPr/>
          <p:nvPr/>
        </p:nvCxnSpPr>
        <p:spPr>
          <a:xfrm>
            <a:off x="5303912" y="1700808"/>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268760"/>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64155" y="1124747"/>
            <a:ext cx="488303" cy="438765"/>
          </a:xfrm>
          <a:prstGeom prst="rect">
            <a:avLst/>
          </a:prstGeom>
        </p:spPr>
      </p:pic>
      <p:cxnSp>
        <p:nvCxnSpPr>
          <p:cNvPr id="20" name="Straight Connector 19"/>
          <p:cNvCxnSpPr/>
          <p:nvPr/>
        </p:nvCxnSpPr>
        <p:spPr>
          <a:xfrm>
            <a:off x="7824192" y="1700808"/>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124747"/>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pic>
        <p:nvPicPr>
          <p:cNvPr id="24" name="Picture 23"/>
          <p:cNvPicPr>
            <a:picLocks noChangeAspect="1" noChangeArrowheads="1"/>
          </p:cNvPicPr>
          <p:nvPr/>
        </p:nvPicPr>
        <p:blipFill>
          <a:blip r:embed="rId6">
            <a:extLst>
              <a:ext uri="{28A0092B-C50C-407E-A947-70E740481C1C}">
                <a14:useLocalDpi xmlns:a14="http://schemas.microsoft.com/office/drawing/2010/main" val="0"/>
              </a:ext>
            </a:extLst>
          </a:blip>
          <a:srcRect r="-1212" b="-1212"/>
          <a:stretch>
            <a:fillRect/>
          </a:stretch>
        </p:blipFill>
        <p:spPr bwMode="auto">
          <a:xfrm>
            <a:off x="2260856" y="1742740"/>
            <a:ext cx="317500" cy="317500"/>
          </a:xfrm>
          <a:prstGeom prst="rect">
            <a:avLst/>
          </a:prstGeom>
          <a:solidFill>
            <a:srgbClr val="FFFFFF"/>
          </a:solidFill>
        </p:spPr>
      </p:pic>
      <p:pic>
        <p:nvPicPr>
          <p:cNvPr id="25" name="Picture 24" descr="icon_impact.ai"/>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99032" y="3224513"/>
            <a:ext cx="441153" cy="396398"/>
          </a:xfrm>
          <a:prstGeom prst="rect">
            <a:avLst/>
          </a:prstGeom>
        </p:spPr>
      </p:pic>
      <p:pic>
        <p:nvPicPr>
          <p:cNvPr id="27" name="Picture 3" descr="C:\Users\Matthias Winker\AppData\Local\Microsoft\Windows\Temporary Internet Files\Content.IE5\S7CRHLA2\lgi01a201404061700[1].jpg"/>
          <p:cNvPicPr>
            <a:picLocks noChangeAspect="1" noChangeArrowheads="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0856" y="2511551"/>
            <a:ext cx="307084" cy="3686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essexahsn.org.uk/slir/w115/projects/Alcohol_base_icon_2015_09_22_08_55_09.jp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6624" y="3923574"/>
            <a:ext cx="492002" cy="4920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3552" y="6309320"/>
            <a:ext cx="8208912" cy="338554"/>
          </a:xfrm>
          <a:prstGeom prst="rect">
            <a:avLst/>
          </a:prstGeom>
          <a:noFill/>
        </p:spPr>
        <p:txBody>
          <a:bodyPr wrap="square" rtlCol="0">
            <a:spAutoFit/>
          </a:bodyPr>
          <a:lstStyle/>
          <a:p>
            <a:r>
              <a:rPr lang="en-US" sz="1600" dirty="0">
                <a:solidFill>
                  <a:srgbClr val="262695"/>
                </a:solidFill>
              </a:rPr>
              <a:t>Comment: Positive impact and being developed further.</a:t>
            </a:r>
          </a:p>
        </p:txBody>
      </p:sp>
    </p:spTree>
    <p:extLst>
      <p:ext uri="{BB962C8B-B14F-4D97-AF65-F5344CB8AC3E}">
        <p14:creationId xmlns:p14="http://schemas.microsoft.com/office/powerpoint/2010/main" val="2048173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553" y="0"/>
            <a:ext cx="8031163" cy="692150"/>
          </a:xfrm>
        </p:spPr>
        <p:txBody>
          <a:bodyPr anchor="t">
            <a:noAutofit/>
          </a:bodyPr>
          <a:lstStyle/>
          <a:p>
            <a:pPr>
              <a:defRPr/>
            </a:pPr>
            <a:r>
              <a:rPr lang="en-US" sz="2800" b="1" dirty="0">
                <a:solidFill>
                  <a:srgbClr val="262695"/>
                </a:solidFill>
                <a:latin typeface="+mj-lt"/>
              </a:rPr>
              <a:t>MSK practitioner</a:t>
            </a:r>
            <a:endParaRPr lang="en-GB" sz="2800" b="1" dirty="0">
              <a:solidFill>
                <a:srgbClr val="262695"/>
              </a:solidFill>
              <a:latin typeface="+mj-lt"/>
            </a:endParaRPr>
          </a:p>
        </p:txBody>
      </p:sp>
      <p:sp>
        <p:nvSpPr>
          <p:cNvPr id="8" name="Rounded Rectangle 7"/>
          <p:cNvSpPr/>
          <p:nvPr/>
        </p:nvSpPr>
        <p:spPr>
          <a:xfrm>
            <a:off x="1647353" y="692150"/>
            <a:ext cx="2808287" cy="5077024"/>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GB" sz="1400" b="1" dirty="0">
                <a:solidFill>
                  <a:srgbClr val="262695"/>
                </a:solidFill>
              </a:rPr>
              <a:t>Case for change</a:t>
            </a:r>
            <a:endParaRPr lang="en-GB" sz="1400" dirty="0">
              <a:solidFill>
                <a:srgbClr val="262695"/>
              </a:solidFill>
            </a:endParaRPr>
          </a:p>
          <a:p>
            <a:pPr algn="just">
              <a:spcBef>
                <a:spcPts val="300"/>
              </a:spcBef>
              <a:spcAft>
                <a:spcPts val="300"/>
              </a:spcAft>
              <a:defRPr/>
            </a:pPr>
            <a:r>
              <a:rPr lang="en-GB" sz="1200" dirty="0">
                <a:solidFill>
                  <a:srgbClr val="262695"/>
                </a:solidFill>
              </a:rPr>
              <a:t>30% of GP contacts are MSK </a:t>
            </a:r>
          </a:p>
          <a:p>
            <a:pPr algn="just">
              <a:spcBef>
                <a:spcPts val="300"/>
              </a:spcBef>
              <a:spcAft>
                <a:spcPts val="300"/>
              </a:spcAft>
              <a:defRPr/>
            </a:pPr>
            <a:r>
              <a:rPr lang="en-GB" sz="1200" dirty="0">
                <a:solidFill>
                  <a:srgbClr val="262695"/>
                </a:solidFill>
              </a:rPr>
              <a:t>High social burden for MSK pain, association with co-morbidities</a:t>
            </a:r>
          </a:p>
          <a:p>
            <a:pPr algn="just">
              <a:defRPr/>
            </a:pPr>
            <a:endParaRPr lang="en-GB" sz="1200" b="1" dirty="0">
              <a:solidFill>
                <a:srgbClr val="262695"/>
              </a:solidFill>
            </a:endParaRPr>
          </a:p>
          <a:p>
            <a:pPr algn="just">
              <a:defRPr/>
            </a:pPr>
            <a:r>
              <a:rPr lang="en-GB" sz="1200" b="1" dirty="0">
                <a:solidFill>
                  <a:srgbClr val="262695"/>
                </a:solidFill>
              </a:rPr>
              <a:t>Solution </a:t>
            </a:r>
          </a:p>
          <a:p>
            <a:pPr algn="just">
              <a:spcBef>
                <a:spcPts val="300"/>
              </a:spcBef>
              <a:spcAft>
                <a:spcPts val="300"/>
              </a:spcAft>
              <a:defRPr/>
            </a:pPr>
            <a:r>
              <a:rPr lang="en-GB" sz="1200" dirty="0">
                <a:solidFill>
                  <a:srgbClr val="262695"/>
                </a:solidFill>
              </a:rPr>
              <a:t>Option to see MSK practitioner as the primary contact.   </a:t>
            </a:r>
          </a:p>
          <a:p>
            <a:pPr algn="just">
              <a:defRPr/>
            </a:pPr>
            <a:endParaRPr lang="en-GB" sz="1200" dirty="0">
              <a:solidFill>
                <a:srgbClr val="262695"/>
              </a:solidFill>
            </a:endParaRPr>
          </a:p>
          <a:p>
            <a:pPr algn="just">
              <a:defRPr/>
            </a:pPr>
            <a:r>
              <a:rPr lang="en-GB" sz="1200" b="1" dirty="0">
                <a:solidFill>
                  <a:srgbClr val="262695"/>
                </a:solidFill>
              </a:rPr>
              <a:t>Expected outcomes: </a:t>
            </a:r>
          </a:p>
          <a:p>
            <a:pPr algn="just">
              <a:spcBef>
                <a:spcPts val="300"/>
              </a:spcBef>
              <a:spcAft>
                <a:spcPts val="300"/>
              </a:spcAft>
              <a:defRPr/>
            </a:pPr>
            <a:r>
              <a:rPr lang="en-GB" sz="1200" dirty="0">
                <a:solidFill>
                  <a:srgbClr val="262695"/>
                </a:solidFill>
              </a:rPr>
              <a:t>Increase  GP appt capacity</a:t>
            </a:r>
          </a:p>
          <a:p>
            <a:pPr algn="just">
              <a:spcBef>
                <a:spcPts val="300"/>
              </a:spcBef>
              <a:spcAft>
                <a:spcPts val="300"/>
              </a:spcAft>
              <a:defRPr/>
            </a:pPr>
            <a:r>
              <a:rPr lang="en-GB" sz="1200" dirty="0">
                <a:solidFill>
                  <a:srgbClr val="262695"/>
                </a:solidFill>
              </a:rPr>
              <a:t>High patient satisfaction with new model of care</a:t>
            </a:r>
            <a:endParaRPr lang="en-US" sz="1200" dirty="0">
              <a:solidFill>
                <a:srgbClr val="262695"/>
              </a:solidFill>
            </a:endParaRPr>
          </a:p>
          <a:p>
            <a:pPr algn="just">
              <a:spcBef>
                <a:spcPts val="300"/>
              </a:spcBef>
              <a:spcAft>
                <a:spcPts val="300"/>
              </a:spcAft>
              <a:defRPr/>
            </a:pPr>
            <a:r>
              <a:rPr lang="en-GB" sz="1200" dirty="0">
                <a:solidFill>
                  <a:srgbClr val="262695"/>
                </a:solidFill>
              </a:rPr>
              <a:t>Attendances at A&amp;E (type 3&amp;4 MIU and walk-in)  reduced by 3%</a:t>
            </a:r>
          </a:p>
          <a:p>
            <a:pPr algn="just">
              <a:spcBef>
                <a:spcPts val="300"/>
              </a:spcBef>
              <a:spcAft>
                <a:spcPts val="300"/>
              </a:spcAft>
              <a:defRPr/>
            </a:pPr>
            <a:r>
              <a:rPr lang="en-GB" sz="1200" dirty="0">
                <a:solidFill>
                  <a:srgbClr val="262695"/>
                </a:solidFill>
              </a:rPr>
              <a:t>Increase in GP knowledge of MSK care options</a:t>
            </a:r>
          </a:p>
          <a:p>
            <a:pPr algn="just">
              <a:spcBef>
                <a:spcPts val="300"/>
              </a:spcBef>
              <a:spcAft>
                <a:spcPts val="300"/>
              </a:spcAft>
              <a:defRPr/>
            </a:pPr>
            <a:r>
              <a:rPr lang="en-GB" sz="1200" dirty="0">
                <a:solidFill>
                  <a:srgbClr val="262695"/>
                </a:solidFill>
              </a:rPr>
              <a:t>Reduced primary care (GP) appts for specified MSK issues</a:t>
            </a:r>
          </a:p>
        </p:txBody>
      </p:sp>
      <p:sp>
        <p:nvSpPr>
          <p:cNvPr id="11" name="Rounded Rectangle 10"/>
          <p:cNvSpPr/>
          <p:nvPr/>
        </p:nvSpPr>
        <p:spPr>
          <a:xfrm>
            <a:off x="4574937" y="692150"/>
            <a:ext cx="2952750" cy="5077024"/>
          </a:xfrm>
          <a:prstGeom prst="roundRect">
            <a:avLst/>
          </a:prstGeom>
        </p:spPr>
        <p:style>
          <a:lnRef idx="2">
            <a:schemeClr val="dk1"/>
          </a:lnRef>
          <a:fillRef idx="1">
            <a:schemeClr val="lt1"/>
          </a:fillRef>
          <a:effectRef idx="0">
            <a:schemeClr val="dk1"/>
          </a:effectRef>
          <a:fontRef idx="minor">
            <a:schemeClr val="dk1"/>
          </a:fontRef>
        </p:style>
        <p:txBody>
          <a:bodyPr/>
          <a:lstStyle/>
          <a:p>
            <a:pPr algn="just">
              <a:spcBef>
                <a:spcPts val="300"/>
              </a:spcBef>
              <a:spcAft>
                <a:spcPts val="300"/>
              </a:spcAft>
              <a:defRPr/>
            </a:pPr>
            <a:r>
              <a:rPr lang="en-GB" sz="1200" b="1" dirty="0">
                <a:solidFill>
                  <a:srgbClr val="262695"/>
                </a:solidFill>
              </a:rPr>
              <a:t>Early Outcomes: </a:t>
            </a:r>
          </a:p>
          <a:p>
            <a:pPr algn="just">
              <a:spcBef>
                <a:spcPts val="300"/>
              </a:spcBef>
              <a:spcAft>
                <a:spcPts val="300"/>
              </a:spcAft>
              <a:defRPr/>
            </a:pPr>
            <a:r>
              <a:rPr lang="en-GB" sz="1200" b="1" dirty="0">
                <a:solidFill>
                  <a:srgbClr val="262695"/>
                </a:solidFill>
              </a:rPr>
              <a:t>Access: </a:t>
            </a:r>
          </a:p>
          <a:p>
            <a:pPr algn="just">
              <a:defRPr/>
            </a:pPr>
            <a:r>
              <a:rPr lang="en-GB" altLang="en-US" sz="1200" dirty="0">
                <a:solidFill>
                  <a:srgbClr val="262695"/>
                </a:solidFill>
              </a:rPr>
              <a:t>First contact for any MSK patient – 20 Minute appointments. Option to see either GP/PT</a:t>
            </a:r>
          </a:p>
          <a:p>
            <a:pPr algn="just">
              <a:defRPr/>
            </a:pPr>
            <a:endParaRPr lang="en-GB" altLang="en-US" sz="1200" dirty="0">
              <a:solidFill>
                <a:srgbClr val="262695"/>
              </a:solidFill>
            </a:endParaRPr>
          </a:p>
          <a:p>
            <a:pPr algn="just">
              <a:defRPr/>
            </a:pPr>
            <a:r>
              <a:rPr lang="en-GB" altLang="en-US" sz="1200" dirty="0">
                <a:solidFill>
                  <a:srgbClr val="262695"/>
                </a:solidFill>
              </a:rPr>
              <a:t>Now 4 clinics/ week , to 11  in locality</a:t>
            </a:r>
          </a:p>
          <a:p>
            <a:pPr algn="just">
              <a:spcBef>
                <a:spcPts val="300"/>
              </a:spcBef>
              <a:spcAft>
                <a:spcPts val="300"/>
              </a:spcAft>
              <a:defRPr/>
            </a:pPr>
            <a:endParaRPr lang="en-GB" sz="1200" b="1" dirty="0">
              <a:solidFill>
                <a:srgbClr val="262695"/>
              </a:solidFill>
            </a:endParaRPr>
          </a:p>
          <a:p>
            <a:pPr algn="just">
              <a:spcBef>
                <a:spcPts val="300"/>
              </a:spcBef>
              <a:spcAft>
                <a:spcPts val="300"/>
              </a:spcAft>
              <a:defRPr/>
            </a:pPr>
            <a:r>
              <a:rPr lang="en-GB" sz="1200" b="1" dirty="0">
                <a:solidFill>
                  <a:srgbClr val="262695"/>
                </a:solidFill>
              </a:rPr>
              <a:t>GP capacity: </a:t>
            </a:r>
          </a:p>
          <a:p>
            <a:pPr algn="just">
              <a:spcBef>
                <a:spcPts val="300"/>
              </a:spcBef>
              <a:spcAft>
                <a:spcPts val="300"/>
              </a:spcAft>
              <a:defRPr/>
            </a:pPr>
            <a:r>
              <a:rPr lang="en-GB" sz="1200" dirty="0">
                <a:solidFill>
                  <a:srgbClr val="262695"/>
                </a:solidFill>
              </a:rPr>
              <a:t>44 GP contacts for MSK, </a:t>
            </a:r>
          </a:p>
          <a:p>
            <a:pPr algn="just">
              <a:spcBef>
                <a:spcPts val="300"/>
              </a:spcBef>
              <a:spcAft>
                <a:spcPts val="300"/>
              </a:spcAft>
              <a:defRPr/>
            </a:pPr>
            <a:r>
              <a:rPr lang="en-GB" sz="1200" dirty="0">
                <a:solidFill>
                  <a:srgbClr val="262695"/>
                </a:solidFill>
              </a:rPr>
              <a:t>165 MSK–P contacts</a:t>
            </a:r>
          </a:p>
          <a:p>
            <a:pPr>
              <a:spcBef>
                <a:spcPts val="300"/>
              </a:spcBef>
              <a:spcAft>
                <a:spcPts val="300"/>
              </a:spcAft>
              <a:defRPr/>
            </a:pPr>
            <a:r>
              <a:rPr lang="en-GB" sz="1400" b="1" dirty="0">
                <a:solidFill>
                  <a:srgbClr val="262695"/>
                </a:solidFill>
              </a:rPr>
              <a:t>Outcomes:</a:t>
            </a:r>
          </a:p>
          <a:p>
            <a:pPr>
              <a:spcBef>
                <a:spcPts val="300"/>
              </a:spcBef>
              <a:spcAft>
                <a:spcPts val="300"/>
              </a:spcAft>
              <a:defRPr/>
            </a:pPr>
            <a:r>
              <a:rPr lang="en-GB" sz="1400" b="1" dirty="0">
                <a:solidFill>
                  <a:schemeClr val="tx1"/>
                </a:solidFill>
              </a:rPr>
              <a:t> </a:t>
            </a:r>
          </a:p>
          <a:p>
            <a:pPr>
              <a:spcBef>
                <a:spcPts val="300"/>
              </a:spcBef>
              <a:spcAft>
                <a:spcPts val="300"/>
              </a:spcAft>
              <a:defRPr/>
            </a:pPr>
            <a:endParaRPr lang="en-GB" sz="1400" dirty="0">
              <a:solidFill>
                <a:prstClr val="black"/>
              </a:solidFill>
            </a:endParaRPr>
          </a:p>
        </p:txBody>
      </p:sp>
      <p:sp>
        <p:nvSpPr>
          <p:cNvPr id="12" name="Rounded Rectangle 11"/>
          <p:cNvSpPr/>
          <p:nvPr/>
        </p:nvSpPr>
        <p:spPr>
          <a:xfrm>
            <a:off x="7646991" y="692150"/>
            <a:ext cx="2879725" cy="5077024"/>
          </a:xfrm>
          <a:prstGeom prst="roundRect">
            <a:avLst/>
          </a:prstGeom>
        </p:spPr>
        <p:style>
          <a:lnRef idx="2">
            <a:schemeClr val="dk1"/>
          </a:lnRef>
          <a:fillRef idx="1">
            <a:schemeClr val="lt1"/>
          </a:fillRef>
          <a:effectRef idx="0">
            <a:schemeClr val="dk1"/>
          </a:effectRef>
          <a:fontRef idx="minor">
            <a:schemeClr val="dk1"/>
          </a:fontRef>
        </p:style>
        <p:txBody>
          <a:bodyPr/>
          <a:lstStyle/>
          <a:p>
            <a:pPr>
              <a:spcBef>
                <a:spcPts val="300"/>
              </a:spcBef>
              <a:spcAft>
                <a:spcPts val="300"/>
              </a:spcAft>
              <a:defRPr/>
            </a:pPr>
            <a:r>
              <a:rPr lang="en-GB" sz="1200" b="1" dirty="0">
                <a:solidFill>
                  <a:srgbClr val="262695"/>
                </a:solidFill>
              </a:rPr>
              <a:t>SWNF ROI </a:t>
            </a:r>
            <a:endParaRPr lang="en-GB" sz="12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endParaRPr lang="en-GB" sz="1400" b="1" dirty="0">
              <a:solidFill>
                <a:srgbClr val="010000"/>
              </a:solidFill>
            </a:endParaRPr>
          </a:p>
          <a:p>
            <a:pPr>
              <a:spcBef>
                <a:spcPts val="300"/>
              </a:spcBef>
              <a:spcAft>
                <a:spcPts val="300"/>
              </a:spcAft>
              <a:defRPr/>
            </a:pPr>
            <a:r>
              <a:rPr lang="en-GB" sz="1200" b="1" dirty="0">
                <a:solidFill>
                  <a:srgbClr val="010000"/>
                </a:solidFill>
              </a:rPr>
              <a:t>N</a:t>
            </a:r>
            <a:r>
              <a:rPr lang="en-GB" sz="1200" b="1" dirty="0">
                <a:solidFill>
                  <a:srgbClr val="262695"/>
                </a:solidFill>
              </a:rPr>
              <a:t>ext Steps</a:t>
            </a:r>
          </a:p>
          <a:p>
            <a:pPr algn="just">
              <a:spcBef>
                <a:spcPts val="300"/>
              </a:spcBef>
              <a:spcAft>
                <a:spcPts val="300"/>
              </a:spcAft>
              <a:defRPr/>
            </a:pPr>
            <a:r>
              <a:rPr lang="en-GB" sz="1200" dirty="0">
                <a:solidFill>
                  <a:srgbClr val="262695"/>
                </a:solidFill>
              </a:rPr>
              <a:t>Replicate across vanguard</a:t>
            </a:r>
          </a:p>
          <a:p>
            <a:pPr algn="just">
              <a:spcBef>
                <a:spcPts val="300"/>
              </a:spcBef>
              <a:spcAft>
                <a:spcPts val="300"/>
              </a:spcAft>
              <a:defRPr/>
            </a:pPr>
            <a:r>
              <a:rPr lang="en-GB" sz="1200" dirty="0">
                <a:solidFill>
                  <a:srgbClr val="262695"/>
                </a:solidFill>
              </a:rPr>
              <a:t>Expand service in New Forest with base at The Practice</a:t>
            </a:r>
          </a:p>
          <a:p>
            <a:pPr algn="just">
              <a:spcBef>
                <a:spcPts val="300"/>
              </a:spcBef>
              <a:spcAft>
                <a:spcPts val="300"/>
              </a:spcAft>
              <a:defRPr/>
            </a:pPr>
            <a:r>
              <a:rPr lang="en-GB" sz="1200" dirty="0">
                <a:solidFill>
                  <a:srgbClr val="262695"/>
                </a:solidFill>
              </a:rPr>
              <a:t>Spread to include physio skills training and supervision, and cost modelling per practice.</a:t>
            </a:r>
          </a:p>
          <a:p>
            <a:pPr algn="just">
              <a:spcBef>
                <a:spcPts val="300"/>
              </a:spcBef>
              <a:spcAft>
                <a:spcPts val="300"/>
              </a:spcAft>
              <a:defRPr/>
            </a:pPr>
            <a:r>
              <a:rPr lang="en-GB" sz="1200" dirty="0">
                <a:solidFill>
                  <a:srgbClr val="262695"/>
                </a:solidFill>
              </a:rPr>
              <a:t>HEE are supporting funding further development of the new care model in practice.</a:t>
            </a:r>
          </a:p>
          <a:p>
            <a:pPr>
              <a:spcBef>
                <a:spcPts val="300"/>
              </a:spcBef>
              <a:spcAft>
                <a:spcPts val="300"/>
              </a:spcAft>
              <a:defRPr/>
            </a:pPr>
            <a:endParaRPr lang="en-GB" sz="1100" dirty="0">
              <a:solidFill>
                <a:srgbClr val="010000"/>
              </a:solidFill>
            </a:endParaRPr>
          </a:p>
          <a:p>
            <a:pPr marL="228600" indent="-228600">
              <a:buFont typeface="+mj-lt"/>
              <a:buAutoNum type="arabicPeriod"/>
              <a:defRPr/>
            </a:pPr>
            <a:endParaRPr lang="en-GB" sz="1400" dirty="0">
              <a:solidFill>
                <a:srgbClr val="010000"/>
              </a:solidFill>
            </a:endParaRPr>
          </a:p>
        </p:txBody>
      </p:sp>
      <p:pic>
        <p:nvPicPr>
          <p:cNvPr id="7987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3198" y="3605313"/>
            <a:ext cx="2270157" cy="169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9" name="TextBox 2"/>
          <p:cNvSpPr txBox="1">
            <a:spLocks noChangeArrowheads="1"/>
          </p:cNvSpPr>
          <p:nvPr/>
        </p:nvSpPr>
        <p:spPr bwMode="auto">
          <a:xfrm>
            <a:off x="7754940" y="1144826"/>
            <a:ext cx="26638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r>
              <a:rPr lang="en-GB" sz="1200" dirty="0">
                <a:solidFill>
                  <a:srgbClr val="262695"/>
                </a:solidFill>
              </a:rPr>
              <a:t>Weekly cost saving £12,878.47</a:t>
            </a:r>
          </a:p>
          <a:p>
            <a:pPr algn="just" eaLnBrk="1" hangingPunct="1"/>
            <a:r>
              <a:rPr lang="en-GB" sz="1200" dirty="0">
                <a:solidFill>
                  <a:srgbClr val="262695"/>
                </a:solidFill>
              </a:rPr>
              <a:t>Annual cost saving: £643,923</a:t>
            </a:r>
          </a:p>
          <a:p>
            <a:pPr algn="just" eaLnBrk="1" hangingPunct="1"/>
            <a:r>
              <a:rPr lang="en-GB" sz="1200" dirty="0">
                <a:solidFill>
                  <a:srgbClr val="262695"/>
                </a:solidFill>
              </a:rPr>
              <a:t>GP time saved per week 113. hours.</a:t>
            </a:r>
          </a:p>
          <a:p>
            <a:pPr algn="just" eaLnBrk="1" hangingPunct="1"/>
            <a:r>
              <a:rPr lang="en-GB" sz="1200" dirty="0">
                <a:solidFill>
                  <a:srgbClr val="262695"/>
                </a:solidFill>
              </a:rPr>
              <a:t>If time reinvested, GPs could spend 11.1 minutes per patient </a:t>
            </a:r>
          </a:p>
          <a:p>
            <a:pPr algn="just" eaLnBrk="1" hangingPunct="1"/>
            <a:r>
              <a:rPr lang="en-GB" sz="1200" b="1" dirty="0">
                <a:solidFill>
                  <a:srgbClr val="262695"/>
                </a:solidFill>
              </a:rPr>
              <a:t>Modelled outcomes:</a:t>
            </a:r>
          </a:p>
          <a:p>
            <a:pPr eaLnBrk="1" hangingPunct="1"/>
            <a:endParaRPr lang="en-GB" sz="1400" b="1" dirty="0"/>
          </a:p>
          <a:p>
            <a:pPr eaLnBrk="1" hangingPunct="1"/>
            <a:endParaRPr lang="en-GB" sz="1400" b="1" dirty="0"/>
          </a:p>
          <a:p>
            <a:pPr eaLnBrk="1" hangingPunct="1"/>
            <a:endParaRPr lang="en-GB" sz="1400" b="1" dirty="0"/>
          </a:p>
        </p:txBody>
      </p:sp>
      <p:pic>
        <p:nvPicPr>
          <p:cNvPr id="7988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r="39784" b="26611"/>
          <a:stretch>
            <a:fillRect/>
          </a:stretch>
        </p:blipFill>
        <p:spPr bwMode="auto">
          <a:xfrm>
            <a:off x="7824192" y="2425000"/>
            <a:ext cx="1440160" cy="56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9247" y="6021291"/>
            <a:ext cx="8629745" cy="584775"/>
          </a:xfrm>
          <a:prstGeom prst="rect">
            <a:avLst/>
          </a:prstGeom>
          <a:noFill/>
        </p:spPr>
        <p:txBody>
          <a:bodyPr wrap="square" rtlCol="0">
            <a:spAutoFit/>
          </a:bodyPr>
          <a:lstStyle/>
          <a:p>
            <a:r>
              <a:rPr lang="en-US" sz="1600" dirty="0">
                <a:solidFill>
                  <a:srgbClr val="262695"/>
                </a:solidFill>
              </a:rPr>
              <a:t>Comment: Model proven being copied around country, not been adopted by local health economy. Mismatch between commissioning plans and Vanguard. </a:t>
            </a:r>
          </a:p>
        </p:txBody>
      </p:sp>
      <p:cxnSp>
        <p:nvCxnSpPr>
          <p:cNvPr id="13" name="Straight Connector 12"/>
          <p:cNvCxnSpPr/>
          <p:nvPr/>
        </p:nvCxnSpPr>
        <p:spPr>
          <a:xfrm>
            <a:off x="1911013" y="5904645"/>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75262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140907" y="94650"/>
            <a:ext cx="7920880" cy="821978"/>
          </a:xfrm>
        </p:spPr>
        <p:txBody>
          <a:bodyPr/>
          <a:lstStyle/>
          <a:p>
            <a:pPr algn="ctr"/>
            <a:r>
              <a:rPr lang="en-US" sz="3200" dirty="0">
                <a:solidFill>
                  <a:srgbClr val="262695"/>
                </a:solidFill>
                <a:latin typeface="Arial Black" charset="0"/>
              </a:rPr>
              <a:t>Clinical Pharmacists</a:t>
            </a:r>
          </a:p>
        </p:txBody>
      </p:sp>
      <p:cxnSp>
        <p:nvCxnSpPr>
          <p:cNvPr id="6" name="Straight Connector 5"/>
          <p:cNvCxnSpPr/>
          <p:nvPr/>
        </p:nvCxnSpPr>
        <p:spPr>
          <a:xfrm>
            <a:off x="2063552" y="5802256"/>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5244189" y="1140563"/>
            <a:ext cx="2448272" cy="4579481"/>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solidFill>
                <a:srgbClr val="262695"/>
              </a:solidFill>
            </a:endParaRPr>
          </a:p>
          <a:p>
            <a:pPr algn="just"/>
            <a:endParaRPr lang="en-US" sz="1200" dirty="0">
              <a:solidFill>
                <a:srgbClr val="262695"/>
              </a:solidFill>
            </a:endParaRPr>
          </a:p>
          <a:p>
            <a:pPr algn="just"/>
            <a:endParaRPr lang="en-US" sz="1200" dirty="0">
              <a:solidFill>
                <a:srgbClr val="262695"/>
              </a:solidFill>
            </a:endParaRPr>
          </a:p>
          <a:p>
            <a:pPr algn="just"/>
            <a:r>
              <a:rPr lang="en-US" sz="1200" dirty="0">
                <a:solidFill>
                  <a:srgbClr val="262695"/>
                </a:solidFill>
              </a:rPr>
              <a:t>Medicine Management team have become part of practice team.</a:t>
            </a:r>
          </a:p>
          <a:p>
            <a:pPr algn="just"/>
            <a:endParaRPr lang="en-US" sz="1200" dirty="0">
              <a:solidFill>
                <a:srgbClr val="262695"/>
              </a:solidFill>
            </a:endParaRPr>
          </a:p>
          <a:p>
            <a:pPr algn="just"/>
            <a:r>
              <a:rPr lang="en-US" sz="1200" dirty="0">
                <a:solidFill>
                  <a:srgbClr val="262695"/>
                </a:solidFill>
              </a:rPr>
              <a:t>A Pharmacist placed in every practice.</a:t>
            </a:r>
          </a:p>
          <a:p>
            <a:pPr algn="just"/>
            <a:endParaRPr lang="en-US" sz="1200" dirty="0">
              <a:solidFill>
                <a:srgbClr val="262695"/>
              </a:solidFill>
            </a:endParaRPr>
          </a:p>
          <a:p>
            <a:pPr algn="just"/>
            <a:r>
              <a:rPr lang="en-US" sz="1200" dirty="0">
                <a:solidFill>
                  <a:srgbClr val="262695"/>
                </a:solidFill>
              </a:rPr>
              <a:t>Funding used to employ additional Pharmacists. Continued funding based on quality and savings.</a:t>
            </a:r>
          </a:p>
          <a:p>
            <a:pPr algn="just"/>
            <a:endParaRPr lang="en-US" sz="1200" dirty="0">
              <a:solidFill>
                <a:srgbClr val="262695"/>
              </a:solidFill>
            </a:endParaRPr>
          </a:p>
          <a:p>
            <a:pPr algn="just"/>
            <a:r>
              <a:rPr lang="en-US" sz="1200" dirty="0">
                <a:solidFill>
                  <a:srgbClr val="262695"/>
                </a:solidFill>
              </a:rPr>
              <a:t>Work commenced on poly pharmacy, LTCs, hospital discharge, drugs of limited value.</a:t>
            </a:r>
          </a:p>
          <a:p>
            <a:pPr algn="just"/>
            <a:endParaRPr lang="en-US" sz="1200" dirty="0">
              <a:solidFill>
                <a:srgbClr val="262695"/>
              </a:solidFill>
            </a:endParaRPr>
          </a:p>
          <a:p>
            <a:pPr algn="just"/>
            <a:r>
              <a:rPr lang="en-US" sz="1200" dirty="0">
                <a:solidFill>
                  <a:srgbClr val="262695"/>
                </a:solidFill>
              </a:rPr>
              <a:t>Sustainability plan agreed </a:t>
            </a:r>
          </a:p>
          <a:p>
            <a:pPr algn="just"/>
            <a:endParaRPr lang="en-US" sz="1200" dirty="0">
              <a:solidFill>
                <a:srgbClr val="262695"/>
              </a:solidFill>
            </a:endParaRPr>
          </a:p>
          <a:p>
            <a:pPr algn="just"/>
            <a:r>
              <a:rPr lang="en-US" sz="1200" dirty="0">
                <a:solidFill>
                  <a:srgbClr val="262695"/>
                </a:solidFill>
              </a:rPr>
              <a:t>CCG looking at a roll out to other areas</a:t>
            </a:r>
          </a:p>
          <a:p>
            <a:pPr algn="ctr"/>
            <a:endParaRPr lang="en-US" sz="1200" b="1" dirty="0"/>
          </a:p>
        </p:txBody>
      </p:sp>
      <p:sp>
        <p:nvSpPr>
          <p:cNvPr id="11" name="Rounded Rectangle 10"/>
          <p:cNvSpPr/>
          <p:nvPr/>
        </p:nvSpPr>
        <p:spPr>
          <a:xfrm>
            <a:off x="7856933" y="1124743"/>
            <a:ext cx="2448272" cy="4579482"/>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solidFill>
                <a:srgbClr val="262695"/>
              </a:solidFill>
            </a:endParaRPr>
          </a:p>
          <a:p>
            <a:pPr algn="just"/>
            <a:r>
              <a:rPr lang="en-US" sz="1200" dirty="0">
                <a:solidFill>
                  <a:srgbClr val="262695"/>
                </a:solidFill>
              </a:rPr>
              <a:t>Reduce prescribing costs.</a:t>
            </a:r>
          </a:p>
          <a:p>
            <a:pPr algn="just"/>
            <a:endParaRPr lang="en-US" sz="1200" dirty="0">
              <a:solidFill>
                <a:srgbClr val="262695"/>
              </a:solidFill>
            </a:endParaRPr>
          </a:p>
          <a:p>
            <a:pPr algn="just"/>
            <a:r>
              <a:rPr lang="en-US" sz="1200" dirty="0">
                <a:solidFill>
                  <a:srgbClr val="262695"/>
                </a:solidFill>
              </a:rPr>
              <a:t>Improved care on discharge from hospital.</a:t>
            </a:r>
          </a:p>
          <a:p>
            <a:pPr algn="just"/>
            <a:endParaRPr lang="en-US" sz="1200" dirty="0">
              <a:solidFill>
                <a:srgbClr val="262695"/>
              </a:solidFill>
            </a:endParaRPr>
          </a:p>
          <a:p>
            <a:pPr algn="just"/>
            <a:r>
              <a:rPr lang="en-US" sz="1200" dirty="0">
                <a:solidFill>
                  <a:srgbClr val="262695"/>
                </a:solidFill>
              </a:rPr>
              <a:t>Liaise with community and hospital pharmacists.</a:t>
            </a:r>
          </a:p>
          <a:p>
            <a:pPr algn="just"/>
            <a:endParaRPr lang="en-US" sz="1200" dirty="0">
              <a:solidFill>
                <a:srgbClr val="262695"/>
              </a:solidFill>
            </a:endParaRPr>
          </a:p>
          <a:p>
            <a:pPr algn="just"/>
            <a:r>
              <a:rPr lang="en-US" sz="1200" dirty="0">
                <a:solidFill>
                  <a:srgbClr val="262695"/>
                </a:solidFill>
              </a:rPr>
              <a:t>Add capacity in general practice.</a:t>
            </a:r>
          </a:p>
          <a:p>
            <a:pPr algn="just"/>
            <a:endParaRPr lang="en-US" sz="1200" dirty="0">
              <a:solidFill>
                <a:srgbClr val="262695"/>
              </a:solidFill>
            </a:endParaRPr>
          </a:p>
          <a:p>
            <a:pPr algn="just"/>
            <a:r>
              <a:rPr lang="en-US" sz="1200" dirty="0">
                <a:solidFill>
                  <a:srgbClr val="262695"/>
                </a:solidFill>
              </a:rPr>
              <a:t>Reduce demands from Care Homes.</a:t>
            </a:r>
          </a:p>
          <a:p>
            <a:pPr algn="just"/>
            <a:endParaRPr lang="en-US" sz="1200" dirty="0">
              <a:solidFill>
                <a:srgbClr val="262695"/>
              </a:solidFill>
            </a:endParaRPr>
          </a:p>
          <a:p>
            <a:pPr algn="just"/>
            <a:r>
              <a:rPr lang="en-US" sz="1200" dirty="0" err="1">
                <a:solidFill>
                  <a:srgbClr val="262695"/>
                </a:solidFill>
              </a:rPr>
              <a:t>Rationalise</a:t>
            </a:r>
            <a:r>
              <a:rPr lang="en-US" sz="1200" dirty="0">
                <a:solidFill>
                  <a:srgbClr val="262695"/>
                </a:solidFill>
              </a:rPr>
              <a:t> high cost prescribing</a:t>
            </a:r>
          </a:p>
          <a:p>
            <a:endParaRPr lang="en-US" sz="1200" b="1" dirty="0">
              <a:solidFill>
                <a:srgbClr val="595959"/>
              </a:solidFill>
            </a:endParaRPr>
          </a:p>
          <a:p>
            <a:endParaRPr lang="en-US" sz="1200" b="1" dirty="0">
              <a:solidFill>
                <a:srgbClr val="595959"/>
              </a:solidFill>
            </a:endParaRPr>
          </a:p>
        </p:txBody>
      </p:sp>
      <p:sp>
        <p:nvSpPr>
          <p:cNvPr id="12" name="Rounded Rectangle 11"/>
          <p:cNvSpPr/>
          <p:nvPr/>
        </p:nvSpPr>
        <p:spPr>
          <a:xfrm>
            <a:off x="2063552" y="1124747"/>
            <a:ext cx="3048906" cy="4595297"/>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b="1" dirty="0">
                <a:solidFill>
                  <a:srgbClr val="262695"/>
                </a:solidFill>
              </a:rPr>
              <a:t>30-50%</a:t>
            </a:r>
            <a:r>
              <a:rPr lang="en-US" sz="1200" dirty="0">
                <a:solidFill>
                  <a:srgbClr val="262695"/>
                </a:solidFill>
              </a:rPr>
              <a:t> of medicines are </a:t>
            </a:r>
            <a:r>
              <a:rPr lang="en-US" sz="1200" b="1" dirty="0">
                <a:solidFill>
                  <a:srgbClr val="262695"/>
                </a:solidFill>
              </a:rPr>
              <a:t>not taken as intended</a:t>
            </a:r>
            <a:r>
              <a:rPr lang="en-US" sz="1200" dirty="0">
                <a:solidFill>
                  <a:srgbClr val="262695"/>
                </a:solidFill>
              </a:rPr>
              <a:t>.</a:t>
            </a:r>
          </a:p>
          <a:p>
            <a:endParaRPr lang="en-US" sz="1200" dirty="0">
              <a:solidFill>
                <a:srgbClr val="262695"/>
              </a:solidFill>
            </a:endParaRPr>
          </a:p>
          <a:p>
            <a:pPr algn="just"/>
            <a:r>
              <a:rPr lang="en-US" sz="1200" dirty="0">
                <a:solidFill>
                  <a:srgbClr val="262695"/>
                </a:solidFill>
              </a:rPr>
              <a:t>Half of patients aged 65-74, and 70% of those aged 75 and over, take at least three prescribed medicines.</a:t>
            </a:r>
          </a:p>
          <a:p>
            <a:endParaRPr lang="en-US" sz="1200" dirty="0">
              <a:solidFill>
                <a:srgbClr val="262695"/>
              </a:solidFill>
            </a:endParaRPr>
          </a:p>
          <a:p>
            <a:pPr algn="just"/>
            <a:r>
              <a:rPr lang="en-US" sz="1200" b="1" dirty="0">
                <a:solidFill>
                  <a:srgbClr val="262695"/>
                </a:solidFill>
              </a:rPr>
              <a:t>1 in 20 prescription items </a:t>
            </a:r>
            <a:r>
              <a:rPr lang="en-US" sz="1200" dirty="0">
                <a:solidFill>
                  <a:srgbClr val="262695"/>
                </a:solidFill>
              </a:rPr>
              <a:t>in primary care has an </a:t>
            </a:r>
            <a:r>
              <a:rPr lang="en-US" sz="1200" b="1" dirty="0">
                <a:solidFill>
                  <a:srgbClr val="262695"/>
                </a:solidFill>
              </a:rPr>
              <a:t>error</a:t>
            </a:r>
            <a:r>
              <a:rPr lang="en-US" sz="1200" dirty="0">
                <a:solidFill>
                  <a:srgbClr val="262695"/>
                </a:solidFill>
              </a:rPr>
              <a:t> and </a:t>
            </a:r>
            <a:r>
              <a:rPr lang="en-US" sz="1200" b="1" dirty="0">
                <a:solidFill>
                  <a:srgbClr val="262695"/>
                </a:solidFill>
              </a:rPr>
              <a:t>1 in 550 is serious</a:t>
            </a:r>
          </a:p>
          <a:p>
            <a:endParaRPr lang="en-US" sz="1200" b="1" dirty="0">
              <a:solidFill>
                <a:srgbClr val="262695"/>
              </a:solidFill>
            </a:endParaRPr>
          </a:p>
          <a:p>
            <a:pPr marL="452438" algn="just"/>
            <a:r>
              <a:rPr lang="en-US" sz="1200" b="1" dirty="0">
                <a:solidFill>
                  <a:srgbClr val="262695"/>
                </a:solidFill>
              </a:rPr>
              <a:t>60 million prescription </a:t>
            </a:r>
            <a:r>
              <a:rPr lang="en-US" sz="1200" dirty="0">
                <a:solidFill>
                  <a:srgbClr val="262695"/>
                </a:solidFill>
              </a:rPr>
              <a:t>items were </a:t>
            </a:r>
            <a:r>
              <a:rPr lang="en-US" sz="1200" b="1" dirty="0">
                <a:solidFill>
                  <a:srgbClr val="262695"/>
                </a:solidFill>
              </a:rPr>
              <a:t>dispensed</a:t>
            </a:r>
            <a:r>
              <a:rPr lang="en-US" sz="1200" dirty="0">
                <a:solidFill>
                  <a:srgbClr val="262695"/>
                </a:solidFill>
              </a:rPr>
              <a:t> in </a:t>
            </a:r>
            <a:r>
              <a:rPr lang="en-US" sz="1200" dirty="0" err="1">
                <a:solidFill>
                  <a:srgbClr val="262695"/>
                </a:solidFill>
              </a:rPr>
              <a:t>Wessex</a:t>
            </a:r>
            <a:r>
              <a:rPr lang="en-US" sz="1200" dirty="0">
                <a:solidFill>
                  <a:srgbClr val="262695"/>
                </a:solidFill>
              </a:rPr>
              <a:t> in 2016/17. This means that there were over  </a:t>
            </a:r>
            <a:r>
              <a:rPr lang="en-US" sz="1200" b="1" dirty="0">
                <a:solidFill>
                  <a:srgbClr val="262695"/>
                </a:solidFill>
                <a:sym typeface="Wingdings" panose="05000000000000000000" pitchFamily="2" charset="2"/>
              </a:rPr>
              <a:t>100,000 serious error</a:t>
            </a:r>
            <a:endParaRPr lang="en-US" sz="1200" baseline="30000" dirty="0">
              <a:solidFill>
                <a:srgbClr val="262695"/>
              </a:solidFill>
            </a:endParaRPr>
          </a:p>
          <a:p>
            <a:pPr marL="452438"/>
            <a:endParaRPr lang="en-US" sz="1200" dirty="0">
              <a:solidFill>
                <a:srgbClr val="262695"/>
              </a:solidFill>
            </a:endParaRPr>
          </a:p>
          <a:p>
            <a:pPr marL="452438" algn="just"/>
            <a:r>
              <a:rPr lang="en-US" sz="1200" dirty="0">
                <a:solidFill>
                  <a:srgbClr val="262695"/>
                </a:solidFill>
              </a:rPr>
              <a:t>£13m spend on medicines prescribed by the 7 practices in SW New Forest</a:t>
            </a:r>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052736"/>
            <a:ext cx="658147" cy="615686"/>
          </a:xfrm>
          <a:prstGeom prst="rect">
            <a:avLst/>
          </a:prstGeom>
        </p:spPr>
      </p:pic>
      <p:cxnSp>
        <p:nvCxnSpPr>
          <p:cNvPr id="14" name="Straight Connector 13"/>
          <p:cNvCxnSpPr/>
          <p:nvPr/>
        </p:nvCxnSpPr>
        <p:spPr>
          <a:xfrm>
            <a:off x="2495600" y="162880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196752"/>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8910" y="1205585"/>
            <a:ext cx="580302" cy="516610"/>
          </a:xfrm>
          <a:prstGeom prst="rect">
            <a:avLst/>
          </a:prstGeom>
        </p:spPr>
      </p:pic>
      <p:cxnSp>
        <p:nvCxnSpPr>
          <p:cNvPr id="17" name="Straight Connector 16"/>
          <p:cNvCxnSpPr/>
          <p:nvPr/>
        </p:nvCxnSpPr>
        <p:spPr>
          <a:xfrm>
            <a:off x="5303912" y="1700808"/>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916867" y="1259468"/>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48868" y="1190038"/>
            <a:ext cx="488303" cy="438765"/>
          </a:xfrm>
          <a:prstGeom prst="rect">
            <a:avLst/>
          </a:prstGeom>
        </p:spPr>
      </p:pic>
      <p:cxnSp>
        <p:nvCxnSpPr>
          <p:cNvPr id="20" name="Straight Connector 19"/>
          <p:cNvCxnSpPr/>
          <p:nvPr/>
        </p:nvCxnSpPr>
        <p:spPr>
          <a:xfrm>
            <a:off x="7948865" y="1772816"/>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472264" y="1140563"/>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pic>
        <p:nvPicPr>
          <p:cNvPr id="22" name="Picture 4" descr="C:\Users\Matthias Winker\AppData\Local\Microsoft\Windows\Temporary Internet Files\Content.IE5\AHFZFDAQ\pills[1].png"/>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40910" y="3665351"/>
            <a:ext cx="446717" cy="6314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con_impact.ai"/>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75146" y="4490585"/>
            <a:ext cx="601429" cy="540414"/>
          </a:xfrm>
          <a:prstGeom prst="rect">
            <a:avLst/>
          </a:prstGeom>
        </p:spPr>
      </p:pic>
      <p:sp>
        <p:nvSpPr>
          <p:cNvPr id="2" name="TextBox 1"/>
          <p:cNvSpPr txBox="1"/>
          <p:nvPr/>
        </p:nvSpPr>
        <p:spPr>
          <a:xfrm>
            <a:off x="1770740" y="5886062"/>
            <a:ext cx="8496944" cy="830997"/>
          </a:xfrm>
          <a:prstGeom prst="rect">
            <a:avLst/>
          </a:prstGeom>
          <a:noFill/>
        </p:spPr>
        <p:txBody>
          <a:bodyPr wrap="square" rtlCol="0">
            <a:spAutoFit/>
          </a:bodyPr>
          <a:lstStyle/>
          <a:p>
            <a:pPr algn="just"/>
            <a:r>
              <a:rPr lang="en-US" sz="1600" dirty="0">
                <a:solidFill>
                  <a:srgbClr val="262695"/>
                </a:solidFill>
              </a:rPr>
              <a:t>Comment: Excellent model created by joint working between the CCG and Vanguard.  Pharmacists can help to add capacity and sustain general practice but also make significant savings within the system</a:t>
            </a:r>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82843" y="170783"/>
            <a:ext cx="929973" cy="828214"/>
          </a:xfrm>
          <a:prstGeom prst="rect">
            <a:avLst/>
          </a:prstGeom>
        </p:spPr>
      </p:pic>
    </p:spTree>
    <p:extLst>
      <p:ext uri="{BB962C8B-B14F-4D97-AF65-F5344CB8AC3E}">
        <p14:creationId xmlns:p14="http://schemas.microsoft.com/office/powerpoint/2010/main" val="652244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normAutofit fontScale="90000"/>
          </a:bodyPr>
          <a:lstStyle/>
          <a:p>
            <a:pPr algn="ctr"/>
            <a:r>
              <a:rPr lang="en-US" sz="3200" dirty="0">
                <a:solidFill>
                  <a:srgbClr val="262695"/>
                </a:solidFill>
                <a:latin typeface="Arial Black" charset="0"/>
              </a:rPr>
              <a:t>Extended Primary Care Team (EPCT)</a:t>
            </a:r>
          </a:p>
        </p:txBody>
      </p:sp>
      <p:cxnSp>
        <p:nvCxnSpPr>
          <p:cNvPr id="6" name="Straight Connector 5"/>
          <p:cNvCxnSpPr/>
          <p:nvPr/>
        </p:nvCxnSpPr>
        <p:spPr>
          <a:xfrm>
            <a:off x="1828800" y="571500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lgn="just">
              <a:buFont typeface="Arial"/>
              <a:buChar char="•"/>
            </a:pPr>
            <a:r>
              <a:rPr lang="en-US" sz="1200" dirty="0">
                <a:solidFill>
                  <a:srgbClr val="262695"/>
                </a:solidFill>
              </a:rPr>
              <a:t>Creation of an EPCT by Oct 2016.</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Locality based team.</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Embedded in general practice.</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GP led with locality manager and Lead Nurses.</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To include mental health and older peoples mental health by April 2016.</a:t>
            </a:r>
          </a:p>
          <a:p>
            <a:pPr algn="ctr"/>
            <a:endParaRPr lang="en-US" sz="1200" dirty="0"/>
          </a:p>
        </p:txBody>
      </p:sp>
      <p:sp>
        <p:nvSpPr>
          <p:cNvPr id="11" name="Rounded Rectangle 10"/>
          <p:cNvSpPr/>
          <p:nvPr/>
        </p:nvSpPr>
        <p:spPr>
          <a:xfrm>
            <a:off x="7464152"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200" b="1" dirty="0">
              <a:solidFill>
                <a:srgbClr val="595959"/>
              </a:solidFill>
            </a:endParaRPr>
          </a:p>
          <a:p>
            <a:pPr marL="171450" indent="-171450">
              <a:buFont typeface="Arial"/>
              <a:buChar char="•"/>
            </a:pPr>
            <a:endParaRPr lang="en-US" sz="1200" b="1" dirty="0">
              <a:solidFill>
                <a:srgbClr val="595959"/>
              </a:solidFill>
            </a:endParaRPr>
          </a:p>
          <a:p>
            <a:pPr marL="171450" indent="-171450" algn="just">
              <a:buFont typeface="Arial"/>
              <a:buChar char="•"/>
            </a:pPr>
            <a:endParaRPr lang="en-US" sz="1200" dirty="0">
              <a:solidFill>
                <a:srgbClr val="595959"/>
              </a:solidFill>
            </a:endParaRPr>
          </a:p>
          <a:p>
            <a:pPr marL="171450" indent="-171450" algn="just">
              <a:buFont typeface="Arial"/>
              <a:buChar char="•"/>
            </a:pPr>
            <a:r>
              <a:rPr lang="en-US" sz="1200" dirty="0">
                <a:solidFill>
                  <a:srgbClr val="262695"/>
                </a:solidFill>
              </a:rPr>
              <a:t>Creation of a Common Health Record.</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Reduced bureaucracy.</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Creation of wound care service.</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Specialist nursing – locality based for Diabetes and Respiratory .</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Integration of practice and community nursing.</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Locality based MSK service (Physiotherapy and Extended Scope Practitioner.</a:t>
            </a:r>
          </a:p>
        </p:txBody>
      </p:sp>
      <p:sp>
        <p:nvSpPr>
          <p:cNvPr id="12" name="Rounded Rectangle 11"/>
          <p:cNvSpPr/>
          <p:nvPr/>
        </p:nvSpPr>
        <p:spPr>
          <a:xfrm>
            <a:off x="2063552" y="1340768"/>
            <a:ext cx="2448272" cy="4248472"/>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p>
          <a:p>
            <a:pPr algn="just"/>
            <a:endParaRPr lang="en-US" sz="1200" dirty="0"/>
          </a:p>
          <a:p>
            <a:pPr algn="just"/>
            <a:endParaRPr lang="en-US" sz="1200" dirty="0"/>
          </a:p>
          <a:p>
            <a:pPr algn="just"/>
            <a:endParaRPr lang="en-US" sz="1200" dirty="0"/>
          </a:p>
          <a:p>
            <a:pPr lvl="1" algn="just"/>
            <a:endParaRPr lang="en-US" sz="1200" dirty="0"/>
          </a:p>
          <a:p>
            <a:pPr lvl="1" algn="just"/>
            <a:endParaRPr lang="en-US" sz="1200" dirty="0">
              <a:solidFill>
                <a:srgbClr val="262695"/>
              </a:solidFill>
            </a:endParaRPr>
          </a:p>
          <a:p>
            <a:pPr lvl="1" algn="just"/>
            <a:r>
              <a:rPr lang="en-US" sz="1200" dirty="0">
                <a:solidFill>
                  <a:srgbClr val="262695"/>
                </a:solidFill>
              </a:rPr>
              <a:t>General Practice and Community Services work in isolation.</a:t>
            </a:r>
          </a:p>
          <a:p>
            <a:pPr algn="just"/>
            <a:endParaRPr lang="en-US" sz="1200" dirty="0">
              <a:solidFill>
                <a:srgbClr val="262695"/>
              </a:solidFill>
            </a:endParaRPr>
          </a:p>
          <a:p>
            <a:pPr lvl="1" algn="just"/>
            <a:r>
              <a:rPr lang="en-US" sz="1200" dirty="0">
                <a:solidFill>
                  <a:srgbClr val="262695"/>
                </a:solidFill>
              </a:rPr>
              <a:t>10% of work duplicated.</a:t>
            </a:r>
          </a:p>
          <a:p>
            <a:pPr algn="just"/>
            <a:endParaRPr lang="en-US" sz="1200" dirty="0">
              <a:solidFill>
                <a:srgbClr val="262695"/>
              </a:solidFill>
            </a:endParaRPr>
          </a:p>
          <a:p>
            <a:pPr lvl="1" algn="just"/>
            <a:r>
              <a:rPr lang="en-US" sz="1200" dirty="0">
                <a:solidFill>
                  <a:srgbClr val="262695"/>
                </a:solidFill>
              </a:rPr>
              <a:t>30% of patients could be seen by a difference health care professional.</a:t>
            </a:r>
          </a:p>
          <a:p>
            <a:pPr algn="just"/>
            <a:endParaRPr lang="en-US" sz="1200" dirty="0">
              <a:solidFill>
                <a:srgbClr val="262695"/>
              </a:solidFill>
            </a:endParaRPr>
          </a:p>
          <a:p>
            <a:pPr lvl="1" algn="just"/>
            <a:r>
              <a:rPr lang="en-US" sz="1200" dirty="0">
                <a:solidFill>
                  <a:srgbClr val="262695"/>
                </a:solidFill>
              </a:rPr>
              <a:t>Could include adult mental health and older peoples mental health.</a:t>
            </a:r>
          </a:p>
          <a:p>
            <a:pPr algn="just"/>
            <a:endParaRPr lang="en-US" sz="1200" dirty="0">
              <a:solidFill>
                <a:srgbClr val="262695"/>
              </a:solidFill>
            </a:endParaRPr>
          </a:p>
          <a:p>
            <a:pPr lvl="1" algn="just"/>
            <a:r>
              <a:rPr lang="en-US" sz="1200" dirty="0">
                <a:solidFill>
                  <a:srgbClr val="262695"/>
                </a:solidFill>
              </a:rPr>
              <a:t>Patient records not shared.</a:t>
            </a:r>
          </a:p>
          <a:p>
            <a:pPr lvl="1" algn="just"/>
            <a:endParaRPr lang="en-US" sz="1200" dirty="0">
              <a:solidFill>
                <a:srgbClr val="262695"/>
              </a:solidFill>
            </a:endParaRPr>
          </a:p>
          <a:p>
            <a:pPr lvl="1" algn="just"/>
            <a:r>
              <a:rPr lang="en-US" sz="1200" dirty="0">
                <a:solidFill>
                  <a:srgbClr val="262695"/>
                </a:solidFill>
              </a:rPr>
              <a:t>Communications fragmented</a:t>
            </a:r>
          </a:p>
          <a:p>
            <a:pPr algn="just"/>
            <a:endParaRPr lang="en-US" sz="1200" dirty="0"/>
          </a:p>
          <a:p>
            <a:pPr algn="just"/>
            <a:endParaRPr lang="en-US" sz="1200" dirty="0"/>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340768"/>
            <a:ext cx="658147" cy="615686"/>
          </a:xfrm>
          <a:prstGeom prst="rect">
            <a:avLst/>
          </a:prstGeom>
        </p:spPr>
      </p:pic>
      <p:cxnSp>
        <p:nvCxnSpPr>
          <p:cNvPr id="14" name="Straight Connector 13"/>
          <p:cNvCxnSpPr/>
          <p:nvPr/>
        </p:nvCxnSpPr>
        <p:spPr>
          <a:xfrm>
            <a:off x="2495600"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484784"/>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484784"/>
            <a:ext cx="580302" cy="516610"/>
          </a:xfrm>
          <a:prstGeom prst="rect">
            <a:avLst/>
          </a:prstGeom>
        </p:spPr>
      </p:pic>
      <p:cxnSp>
        <p:nvCxnSpPr>
          <p:cNvPr id="17" name="Straight Connector 16"/>
          <p:cNvCxnSpPr/>
          <p:nvPr/>
        </p:nvCxnSpPr>
        <p:spPr>
          <a:xfrm>
            <a:off x="530391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484784"/>
            <a:ext cx="1922518" cy="369332"/>
          </a:xfrm>
          <a:prstGeom prst="rect">
            <a:avLst/>
          </a:prstGeom>
          <a:noFill/>
        </p:spPr>
        <p:txBody>
          <a:bodyPr wrap="square" rtlCol="0">
            <a:spAutoFit/>
          </a:bodyPr>
          <a:lstStyle/>
          <a:p>
            <a:r>
              <a:rPr lang="en-US" sz="1800" b="1" dirty="0">
                <a:solidFill>
                  <a:srgbClr val="262695"/>
                </a:solidFill>
              </a:rPr>
              <a:t>Action</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412779"/>
            <a:ext cx="488303" cy="438765"/>
          </a:xfrm>
          <a:prstGeom prst="rect">
            <a:avLst/>
          </a:prstGeom>
        </p:spPr>
      </p:pic>
      <p:cxnSp>
        <p:nvCxnSpPr>
          <p:cNvPr id="20" name="Straight Connector 19"/>
          <p:cNvCxnSpPr/>
          <p:nvPr/>
        </p:nvCxnSpPr>
        <p:spPr>
          <a:xfrm>
            <a:off x="782419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340768"/>
            <a:ext cx="2225722" cy="815608"/>
          </a:xfrm>
          <a:prstGeom prst="rect">
            <a:avLst/>
          </a:prstGeom>
          <a:noFill/>
        </p:spPr>
        <p:txBody>
          <a:bodyPr wrap="square" rtlCol="0">
            <a:spAutoFit/>
          </a:bodyPr>
          <a:lstStyle/>
          <a:p>
            <a:r>
              <a:rPr lang="en-US" sz="1800" b="1" dirty="0">
                <a:solidFill>
                  <a:srgbClr val="262695"/>
                </a:solidFill>
              </a:rPr>
              <a:t>Planned Impact </a:t>
            </a:r>
          </a:p>
          <a:p>
            <a:r>
              <a:rPr lang="en-US" sz="1600" b="1" dirty="0">
                <a:solidFill>
                  <a:srgbClr val="262695"/>
                </a:solidFill>
              </a:rPr>
              <a:t>2016-18</a:t>
            </a:r>
          </a:p>
          <a:p>
            <a:endParaRPr lang="en-US" sz="1100" b="1" dirty="0">
              <a:solidFill>
                <a:srgbClr val="262695"/>
              </a:solidFill>
            </a:endParaRPr>
          </a:p>
        </p:txBody>
      </p:sp>
      <p:pic>
        <p:nvPicPr>
          <p:cNvPr id="22" name="Picture 3" descr="C:\Users\Matthias Winker\AppData\Local\Microsoft\Windows\Temporary Internet Files\Content.IE5\S7CRHLA2\lgi01a201404061700[1].jpg"/>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9576" y="2132856"/>
            <a:ext cx="307084" cy="3686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essexahsn.org.uk/slir/w115/projects/Alcohol_base_icon_2015_09_22_08_55_09.jpg"/>
          <p:cNvPicPr>
            <a:picLocks noChangeAspect="1" noChangeArrowheads="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5560" y="3212979"/>
            <a:ext cx="492002" cy="4920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07571" y="4581128"/>
            <a:ext cx="395309" cy="596062"/>
          </a:xfrm>
          <a:prstGeom prst="rect">
            <a:avLst/>
          </a:prstGeom>
        </p:spPr>
      </p:pic>
      <p:sp>
        <p:nvSpPr>
          <p:cNvPr id="2" name="TextBox 1"/>
          <p:cNvSpPr txBox="1"/>
          <p:nvPr/>
        </p:nvSpPr>
        <p:spPr>
          <a:xfrm>
            <a:off x="1828800" y="5877275"/>
            <a:ext cx="8587680" cy="830997"/>
          </a:xfrm>
          <a:prstGeom prst="rect">
            <a:avLst/>
          </a:prstGeom>
          <a:noFill/>
        </p:spPr>
        <p:txBody>
          <a:bodyPr wrap="square" rtlCol="0">
            <a:spAutoFit/>
          </a:bodyPr>
          <a:lstStyle/>
          <a:p>
            <a:pPr algn="just"/>
            <a:r>
              <a:rPr lang="en-US" sz="1600" dirty="0">
                <a:solidFill>
                  <a:srgbClr val="262695"/>
                </a:solidFill>
              </a:rPr>
              <a:t>Comment: Integration with community team based around a defined population has been an aspiration of most Vanguards </a:t>
            </a:r>
            <a:r>
              <a:rPr lang="mr-IN" sz="1600" dirty="0">
                <a:solidFill>
                  <a:srgbClr val="262695"/>
                </a:solidFill>
              </a:rPr>
              <a:t>–</a:t>
            </a:r>
            <a:r>
              <a:rPr lang="en-US" sz="1600" dirty="0">
                <a:solidFill>
                  <a:srgbClr val="262695"/>
                </a:solidFill>
              </a:rPr>
              <a:t> despite much discussion and plan we have made little progress. Major problems in terms of working across organisations.</a:t>
            </a:r>
          </a:p>
        </p:txBody>
      </p:sp>
    </p:spTree>
    <p:extLst>
      <p:ext uri="{BB962C8B-B14F-4D97-AF65-F5344CB8AC3E}">
        <p14:creationId xmlns:p14="http://schemas.microsoft.com/office/powerpoint/2010/main" val="1480542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normAutofit fontScale="90000"/>
          </a:bodyPr>
          <a:lstStyle/>
          <a:p>
            <a:pPr algn="ctr"/>
            <a:r>
              <a:rPr lang="en-US" sz="3200" b="1" i="1" dirty="0">
                <a:solidFill>
                  <a:srgbClr val="262695"/>
                </a:solidFill>
                <a:latin typeface="Arial"/>
                <a:cs typeface="Arial"/>
              </a:rPr>
              <a:t>Primary Care Access Centre (PCAC)</a:t>
            </a:r>
            <a:r>
              <a:rPr lang="en-US" sz="3200" b="1" i="1" dirty="0">
                <a:solidFill>
                  <a:srgbClr val="010000"/>
                </a:solidFill>
                <a:latin typeface="Arial"/>
                <a:cs typeface="Arial"/>
              </a:rPr>
              <a:t/>
            </a:r>
            <a:br>
              <a:rPr lang="en-US" sz="3200" b="1" i="1" dirty="0">
                <a:solidFill>
                  <a:srgbClr val="010000"/>
                </a:solidFill>
                <a:latin typeface="Arial"/>
                <a:cs typeface="Arial"/>
              </a:rPr>
            </a:br>
            <a:endParaRPr lang="en-US" sz="3200" dirty="0">
              <a:solidFill>
                <a:srgbClr val="000000"/>
              </a:solidFill>
              <a:latin typeface="Arial Black" charset="0"/>
            </a:endParaRPr>
          </a:p>
        </p:txBody>
      </p:sp>
      <p:cxnSp>
        <p:nvCxnSpPr>
          <p:cNvPr id="6" name="Straight Connector 5"/>
          <p:cNvCxnSpPr/>
          <p:nvPr/>
        </p:nvCxnSpPr>
        <p:spPr>
          <a:xfrm>
            <a:off x="1794892" y="565966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b="1" dirty="0">
              <a:solidFill>
                <a:srgbClr val="262695"/>
              </a:solidFill>
            </a:endParaRPr>
          </a:p>
          <a:p>
            <a:pPr algn="just"/>
            <a:r>
              <a:rPr lang="en-US" sz="1200" dirty="0">
                <a:solidFill>
                  <a:srgbClr val="262695"/>
                </a:solidFill>
              </a:rPr>
              <a:t>Provision of an 8am – 8pm service seven days a week.</a:t>
            </a:r>
          </a:p>
          <a:p>
            <a:pPr algn="just"/>
            <a:endParaRPr lang="en-US" sz="1200" dirty="0">
              <a:solidFill>
                <a:srgbClr val="262695"/>
              </a:solidFill>
            </a:endParaRPr>
          </a:p>
          <a:p>
            <a:pPr algn="just"/>
            <a:r>
              <a:rPr lang="en-US" sz="1200" dirty="0">
                <a:solidFill>
                  <a:srgbClr val="262695"/>
                </a:solidFill>
              </a:rPr>
              <a:t>Prime Minister Challenge Fund.</a:t>
            </a:r>
          </a:p>
          <a:p>
            <a:pPr algn="just"/>
            <a:endParaRPr lang="en-US" sz="1200" dirty="0">
              <a:solidFill>
                <a:srgbClr val="262695"/>
              </a:solidFill>
            </a:endParaRPr>
          </a:p>
          <a:p>
            <a:pPr algn="just"/>
            <a:r>
              <a:rPr lang="en-US" sz="1200" dirty="0">
                <a:solidFill>
                  <a:srgbClr val="262695"/>
                </a:solidFill>
              </a:rPr>
              <a:t>Opened Sept 2015.</a:t>
            </a:r>
          </a:p>
          <a:p>
            <a:pPr algn="just"/>
            <a:endParaRPr lang="en-US" sz="1200" dirty="0">
              <a:solidFill>
                <a:srgbClr val="262695"/>
              </a:solidFill>
            </a:endParaRPr>
          </a:p>
          <a:p>
            <a:pPr algn="just"/>
            <a:r>
              <a:rPr lang="en-US" sz="1200" dirty="0">
                <a:solidFill>
                  <a:srgbClr val="262695"/>
                </a:solidFill>
              </a:rPr>
              <a:t>Branch surgery of 7 practices.</a:t>
            </a:r>
          </a:p>
          <a:p>
            <a:pPr algn="just"/>
            <a:endParaRPr lang="en-US" sz="1200" dirty="0">
              <a:solidFill>
                <a:srgbClr val="262695"/>
              </a:solidFill>
            </a:endParaRPr>
          </a:p>
          <a:p>
            <a:pPr algn="just"/>
            <a:r>
              <a:rPr lang="en-US" sz="1200" dirty="0">
                <a:solidFill>
                  <a:srgbClr val="262695"/>
                </a:solidFill>
              </a:rPr>
              <a:t>Common health record.</a:t>
            </a:r>
          </a:p>
          <a:p>
            <a:pPr algn="just"/>
            <a:endParaRPr lang="en-US" sz="1200" dirty="0">
              <a:solidFill>
                <a:srgbClr val="262695"/>
              </a:solidFill>
            </a:endParaRPr>
          </a:p>
          <a:p>
            <a:pPr algn="just"/>
            <a:r>
              <a:rPr lang="en-US" sz="1200" dirty="0">
                <a:solidFill>
                  <a:srgbClr val="262695"/>
                </a:solidFill>
              </a:rPr>
              <a:t>GPs, Nurses, MSK specialist</a:t>
            </a:r>
          </a:p>
          <a:p>
            <a:pPr algn="just"/>
            <a:endParaRPr lang="en-US" sz="1200" dirty="0">
              <a:solidFill>
                <a:srgbClr val="262695"/>
              </a:solidFill>
            </a:endParaRPr>
          </a:p>
          <a:p>
            <a:pPr algn="just"/>
            <a:r>
              <a:rPr lang="en-US" sz="1200" dirty="0">
                <a:solidFill>
                  <a:srgbClr val="262695"/>
                </a:solidFill>
              </a:rPr>
              <a:t>Currently discussing merger with MIU</a:t>
            </a:r>
          </a:p>
          <a:p>
            <a:pPr algn="ctr"/>
            <a:endParaRPr lang="en-US" dirty="0"/>
          </a:p>
        </p:txBody>
      </p:sp>
      <p:sp>
        <p:nvSpPr>
          <p:cNvPr id="11" name="Rounded Rectangle 10"/>
          <p:cNvSpPr/>
          <p:nvPr/>
        </p:nvSpPr>
        <p:spPr>
          <a:xfrm>
            <a:off x="7464152"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dirty="0">
                <a:solidFill>
                  <a:srgbClr val="262695"/>
                </a:solidFill>
              </a:rPr>
              <a:t>Reduced A/E attendance</a:t>
            </a:r>
          </a:p>
          <a:p>
            <a:pPr algn="just"/>
            <a:endParaRPr lang="en-US" sz="1200" dirty="0">
              <a:solidFill>
                <a:srgbClr val="262695"/>
              </a:solidFill>
            </a:endParaRPr>
          </a:p>
          <a:p>
            <a:pPr algn="just"/>
            <a:r>
              <a:rPr lang="en-US" sz="1200" dirty="0">
                <a:solidFill>
                  <a:srgbClr val="262695"/>
                </a:solidFill>
              </a:rPr>
              <a:t>Help general practice workload</a:t>
            </a:r>
          </a:p>
          <a:p>
            <a:pPr algn="just"/>
            <a:endParaRPr lang="en-US" sz="1200" dirty="0">
              <a:solidFill>
                <a:srgbClr val="262695"/>
              </a:solidFill>
            </a:endParaRPr>
          </a:p>
          <a:p>
            <a:pPr algn="just"/>
            <a:r>
              <a:rPr lang="en-US" sz="1200" dirty="0">
                <a:solidFill>
                  <a:srgbClr val="262695"/>
                </a:solidFill>
              </a:rPr>
              <a:t>Provision of general practice at scale</a:t>
            </a:r>
          </a:p>
          <a:p>
            <a:pPr algn="just"/>
            <a:endParaRPr lang="en-US" sz="1200" dirty="0">
              <a:solidFill>
                <a:srgbClr val="262695"/>
              </a:solidFill>
            </a:endParaRPr>
          </a:p>
          <a:p>
            <a:pPr algn="just"/>
            <a:r>
              <a:rPr lang="en-US" sz="1200" dirty="0">
                <a:solidFill>
                  <a:srgbClr val="262695"/>
                </a:solidFill>
              </a:rPr>
              <a:t>Merger with MIU</a:t>
            </a:r>
          </a:p>
          <a:p>
            <a:pPr algn="just"/>
            <a:endParaRPr lang="en-US" sz="1200" dirty="0">
              <a:solidFill>
                <a:srgbClr val="262695"/>
              </a:solidFill>
            </a:endParaRPr>
          </a:p>
          <a:p>
            <a:pPr algn="just"/>
            <a:r>
              <a:rPr lang="en-US" sz="1200" dirty="0">
                <a:solidFill>
                  <a:srgbClr val="262695"/>
                </a:solidFill>
              </a:rPr>
              <a:t>Locality based urgent care hub</a:t>
            </a:r>
          </a:p>
          <a:p>
            <a:endParaRPr lang="en-US" sz="1200" b="1" dirty="0">
              <a:solidFill>
                <a:srgbClr val="262695"/>
              </a:solidFill>
            </a:endParaRPr>
          </a:p>
          <a:p>
            <a:endParaRPr lang="en-US" sz="1200" b="1" dirty="0">
              <a:solidFill>
                <a:srgbClr val="262695"/>
              </a:solidFill>
            </a:endParaRPr>
          </a:p>
          <a:p>
            <a:endParaRPr lang="en-US" sz="1200" b="1" dirty="0">
              <a:solidFill>
                <a:srgbClr val="262695"/>
              </a:solidFill>
            </a:endParaRPr>
          </a:p>
          <a:p>
            <a:endParaRPr lang="en-US" sz="1200" b="1" dirty="0">
              <a:solidFill>
                <a:srgbClr val="262695"/>
              </a:solidFill>
            </a:endParaRPr>
          </a:p>
        </p:txBody>
      </p:sp>
      <p:sp>
        <p:nvSpPr>
          <p:cNvPr id="12" name="Rounded Rectangle 11"/>
          <p:cNvSpPr/>
          <p:nvPr/>
        </p:nvSpPr>
        <p:spPr>
          <a:xfrm>
            <a:off x="2063552" y="1340768"/>
            <a:ext cx="2448272" cy="4176464"/>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p>
          <a:p>
            <a:pPr algn="just"/>
            <a:endParaRPr lang="en-US" sz="1200" dirty="0"/>
          </a:p>
          <a:p>
            <a:pPr algn="just"/>
            <a:r>
              <a:rPr lang="en-US" sz="1200" dirty="0">
                <a:solidFill>
                  <a:srgbClr val="262695"/>
                </a:solidFill>
              </a:rPr>
              <a:t>Create improved access to general practice.</a:t>
            </a:r>
          </a:p>
          <a:p>
            <a:pPr algn="just"/>
            <a:endParaRPr lang="en-US" sz="1200" dirty="0">
              <a:solidFill>
                <a:srgbClr val="262695"/>
              </a:solidFill>
            </a:endParaRPr>
          </a:p>
          <a:p>
            <a:pPr algn="just"/>
            <a:r>
              <a:rPr lang="en-US" sz="1200" dirty="0">
                <a:solidFill>
                  <a:srgbClr val="262695"/>
                </a:solidFill>
              </a:rPr>
              <a:t>Provide a service for a population of 70,000.</a:t>
            </a:r>
          </a:p>
          <a:p>
            <a:pPr algn="just"/>
            <a:endParaRPr lang="en-US" sz="1200" dirty="0">
              <a:solidFill>
                <a:srgbClr val="262695"/>
              </a:solidFill>
            </a:endParaRPr>
          </a:p>
          <a:p>
            <a:pPr algn="just"/>
            <a:r>
              <a:rPr lang="en-US" sz="1200" dirty="0">
                <a:solidFill>
                  <a:srgbClr val="262695"/>
                </a:solidFill>
              </a:rPr>
              <a:t>To help with sustainability of general practice needs to be integrated with local practices, OOHs.</a:t>
            </a:r>
          </a:p>
          <a:p>
            <a:pPr algn="just"/>
            <a:endParaRPr lang="en-US" sz="1200" dirty="0">
              <a:solidFill>
                <a:srgbClr val="262695"/>
              </a:solidFill>
            </a:endParaRPr>
          </a:p>
          <a:p>
            <a:pPr algn="just"/>
            <a:r>
              <a:rPr lang="en-US" sz="1200" dirty="0">
                <a:solidFill>
                  <a:srgbClr val="262695"/>
                </a:solidFill>
              </a:rPr>
              <a:t>Additional funding and workforce required.</a:t>
            </a:r>
          </a:p>
          <a:p>
            <a:pPr algn="just"/>
            <a:endParaRPr lang="en-US" sz="1200" dirty="0">
              <a:solidFill>
                <a:srgbClr val="262695"/>
              </a:solidFill>
            </a:endParaRPr>
          </a:p>
          <a:p>
            <a:pPr algn="just"/>
            <a:r>
              <a:rPr lang="en-US" sz="1200" dirty="0">
                <a:solidFill>
                  <a:srgbClr val="262695"/>
                </a:solidFill>
              </a:rPr>
              <a:t>Need to use a wide skill mix</a:t>
            </a:r>
          </a:p>
          <a:p>
            <a:pPr algn="ctr"/>
            <a:endParaRPr lang="en-US" sz="1200" b="1" dirty="0"/>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340768"/>
            <a:ext cx="658147" cy="615686"/>
          </a:xfrm>
          <a:prstGeom prst="rect">
            <a:avLst/>
          </a:prstGeom>
        </p:spPr>
      </p:pic>
      <p:cxnSp>
        <p:nvCxnSpPr>
          <p:cNvPr id="14" name="Straight Connector 13"/>
          <p:cNvCxnSpPr/>
          <p:nvPr/>
        </p:nvCxnSpPr>
        <p:spPr>
          <a:xfrm>
            <a:off x="2495600"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484784"/>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484784"/>
            <a:ext cx="580302" cy="516610"/>
          </a:xfrm>
          <a:prstGeom prst="rect">
            <a:avLst/>
          </a:prstGeom>
        </p:spPr>
      </p:pic>
      <p:cxnSp>
        <p:nvCxnSpPr>
          <p:cNvPr id="17" name="Straight Connector 16"/>
          <p:cNvCxnSpPr/>
          <p:nvPr/>
        </p:nvCxnSpPr>
        <p:spPr>
          <a:xfrm>
            <a:off x="530391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484784"/>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412779"/>
            <a:ext cx="488303" cy="438765"/>
          </a:xfrm>
          <a:prstGeom prst="rect">
            <a:avLst/>
          </a:prstGeom>
        </p:spPr>
      </p:pic>
      <p:cxnSp>
        <p:nvCxnSpPr>
          <p:cNvPr id="20" name="Straight Connector 19"/>
          <p:cNvCxnSpPr/>
          <p:nvPr/>
        </p:nvCxnSpPr>
        <p:spPr>
          <a:xfrm>
            <a:off x="782419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340771"/>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sp>
        <p:nvSpPr>
          <p:cNvPr id="2" name="TextBox 1"/>
          <p:cNvSpPr txBox="1"/>
          <p:nvPr/>
        </p:nvSpPr>
        <p:spPr>
          <a:xfrm>
            <a:off x="1703512" y="5877275"/>
            <a:ext cx="8640960" cy="830997"/>
          </a:xfrm>
          <a:prstGeom prst="rect">
            <a:avLst/>
          </a:prstGeom>
          <a:noFill/>
        </p:spPr>
        <p:txBody>
          <a:bodyPr wrap="square" rtlCol="0">
            <a:spAutoFit/>
          </a:bodyPr>
          <a:lstStyle/>
          <a:p>
            <a:pPr algn="just"/>
            <a:r>
              <a:rPr lang="en-US" sz="1600" dirty="0">
                <a:solidFill>
                  <a:srgbClr val="262695"/>
                </a:solidFill>
              </a:rPr>
              <a:t>Comment: Criteria changed to provision in evening and weekends </a:t>
            </a:r>
            <a:r>
              <a:rPr lang="mr-IN" sz="1600" dirty="0">
                <a:solidFill>
                  <a:srgbClr val="262695"/>
                </a:solidFill>
              </a:rPr>
              <a:t>–</a:t>
            </a:r>
            <a:r>
              <a:rPr lang="en-US" sz="1600" dirty="0">
                <a:solidFill>
                  <a:srgbClr val="262695"/>
                </a:solidFill>
              </a:rPr>
              <a:t> model evolved. Plan to develop services based on hub. These include urgent care, wound care, diabetes, reparatory, A/E streaming and training. GP provider company were a major contributor.</a:t>
            </a:r>
          </a:p>
        </p:txBody>
      </p:sp>
    </p:spTree>
    <p:extLst>
      <p:ext uri="{BB962C8B-B14F-4D97-AF65-F5344CB8AC3E}">
        <p14:creationId xmlns:p14="http://schemas.microsoft.com/office/powerpoint/2010/main" val="1474299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Common Health Record</a:t>
            </a:r>
          </a:p>
        </p:txBody>
      </p:sp>
      <p:cxnSp>
        <p:nvCxnSpPr>
          <p:cNvPr id="6" name="Straight Connector 5"/>
          <p:cNvCxnSpPr/>
          <p:nvPr/>
        </p:nvCxnSpPr>
        <p:spPr>
          <a:xfrm>
            <a:off x="1828800" y="571500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340768"/>
            <a:ext cx="2448272" cy="4320480"/>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lgn="just">
              <a:buFont typeface="Arial"/>
              <a:buChar char="•"/>
            </a:pPr>
            <a:endParaRPr lang="en-US" sz="1200" b="1" dirty="0"/>
          </a:p>
          <a:p>
            <a:pPr marL="171450" indent="-171450" algn="just">
              <a:buFont typeface="Arial"/>
              <a:buChar char="•"/>
            </a:pPr>
            <a:endParaRPr lang="en-US" sz="1200" b="1" dirty="0"/>
          </a:p>
          <a:p>
            <a:pPr marL="171450" indent="-171450" algn="just">
              <a:buFont typeface="Arial"/>
              <a:buChar char="•"/>
            </a:pPr>
            <a:endParaRPr lang="en-US" sz="1200" b="1" dirty="0">
              <a:solidFill>
                <a:srgbClr val="262695"/>
              </a:solidFill>
            </a:endParaRPr>
          </a:p>
          <a:p>
            <a:pPr marL="171450" indent="-171450" algn="just">
              <a:buFont typeface="Arial"/>
              <a:buChar char="•"/>
            </a:pPr>
            <a:endParaRPr lang="en-US" sz="1200" b="1" dirty="0">
              <a:solidFill>
                <a:srgbClr val="262695"/>
              </a:solidFill>
            </a:endParaRPr>
          </a:p>
          <a:p>
            <a:pPr marL="171450" indent="-171450" algn="just">
              <a:buFont typeface="Arial"/>
              <a:buChar char="•"/>
            </a:pPr>
            <a:endParaRPr lang="en-US" sz="1200" b="1" dirty="0">
              <a:solidFill>
                <a:srgbClr val="262695"/>
              </a:solidFill>
            </a:endParaRPr>
          </a:p>
          <a:p>
            <a:pPr marL="171450" indent="-171450" algn="just">
              <a:buFont typeface="Arial"/>
              <a:buChar char="•"/>
            </a:pPr>
            <a:r>
              <a:rPr lang="en-US" sz="1200" dirty="0">
                <a:solidFill>
                  <a:srgbClr val="262695"/>
                </a:solidFill>
              </a:rPr>
              <a:t>Primary Care Access Centre uses TPP and EMIS so can access GP records.</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Community staff using TPP.</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Hospice to use Palliative Care Version of TPP.</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Worked on information Sharing Agreement, GP, Community, CCG, hospice, ICO. Records shared from 18.4.16.</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Common templates</a:t>
            </a:r>
          </a:p>
          <a:p>
            <a:pPr marL="171450" indent="-171450" algn="just">
              <a:buFont typeface="Arial"/>
              <a:buChar char="•"/>
            </a:pPr>
            <a:endParaRPr lang="en-US" sz="1200" dirty="0">
              <a:solidFill>
                <a:srgbClr val="262695"/>
              </a:solidFill>
            </a:endParaRPr>
          </a:p>
          <a:p>
            <a:pPr marL="171450" indent="-171450" algn="just">
              <a:buFont typeface="Arial"/>
              <a:buChar char="•"/>
            </a:pPr>
            <a:r>
              <a:rPr lang="en-US" sz="1200" dirty="0">
                <a:solidFill>
                  <a:srgbClr val="262695"/>
                </a:solidFill>
              </a:rPr>
              <a:t>MIG commissioned</a:t>
            </a:r>
          </a:p>
          <a:p>
            <a:pPr algn="just"/>
            <a:endParaRPr lang="en-US" sz="1200" b="1" dirty="0"/>
          </a:p>
          <a:p>
            <a:pPr marL="171450" indent="-171450" algn="just">
              <a:buFont typeface="Arial"/>
              <a:buChar char="•"/>
            </a:pPr>
            <a:endParaRPr lang="en-US" sz="1200" b="1" dirty="0"/>
          </a:p>
        </p:txBody>
      </p:sp>
      <p:sp>
        <p:nvSpPr>
          <p:cNvPr id="11" name="Rounded Rectangle 10"/>
          <p:cNvSpPr/>
          <p:nvPr/>
        </p:nvSpPr>
        <p:spPr>
          <a:xfrm>
            <a:off x="7464152" y="1340768"/>
            <a:ext cx="2448272" cy="4248472"/>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a:buChar char="•"/>
            </a:pPr>
            <a:endParaRPr lang="en-US" sz="1200" b="1" dirty="0">
              <a:solidFill>
                <a:srgbClr val="595959"/>
              </a:solidFill>
            </a:endParaRPr>
          </a:p>
          <a:p>
            <a:pPr marL="171450" indent="-171450">
              <a:buFont typeface="Arial"/>
              <a:buChar char="•"/>
            </a:pPr>
            <a:endParaRPr lang="en-US" sz="1200" b="1" dirty="0">
              <a:solidFill>
                <a:srgbClr val="262695"/>
              </a:solidFill>
            </a:endParaRPr>
          </a:p>
          <a:p>
            <a:pPr marL="171450" indent="-171450">
              <a:buFont typeface="Arial"/>
              <a:buChar char="•"/>
            </a:pPr>
            <a:r>
              <a:rPr lang="en-US" sz="1200" dirty="0">
                <a:solidFill>
                  <a:srgbClr val="262695"/>
                </a:solidFill>
              </a:rPr>
              <a:t>Reduced duplication.</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Improved care for patients.</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Improved safety.</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Creation and sharing of care plans.</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Reduced need for referral letters.</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Hospital able to access GP records</a:t>
            </a:r>
          </a:p>
          <a:p>
            <a:pPr marL="171450" indent="-171450">
              <a:buFont typeface="Arial"/>
              <a:buChar char="•"/>
            </a:pPr>
            <a:endParaRPr lang="en-US" sz="1200" dirty="0">
              <a:solidFill>
                <a:srgbClr val="262695"/>
              </a:solidFill>
            </a:endParaRPr>
          </a:p>
          <a:p>
            <a:pPr marL="171450" indent="-171450">
              <a:buFont typeface="Arial"/>
              <a:buChar char="•"/>
            </a:pPr>
            <a:r>
              <a:rPr lang="en-US" sz="1200" dirty="0">
                <a:solidFill>
                  <a:srgbClr val="262695"/>
                </a:solidFill>
              </a:rPr>
              <a:t>Single record for Long Term Conditions</a:t>
            </a:r>
          </a:p>
        </p:txBody>
      </p:sp>
      <p:sp>
        <p:nvSpPr>
          <p:cNvPr id="12" name="Rounded Rectangle 11"/>
          <p:cNvSpPr/>
          <p:nvPr/>
        </p:nvSpPr>
        <p:spPr>
          <a:xfrm>
            <a:off x="2063552" y="1340768"/>
            <a:ext cx="2448272" cy="4320480"/>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p>
          <a:p>
            <a:pPr lvl="1" algn="just"/>
            <a:endParaRPr lang="en-US" sz="1200" dirty="0"/>
          </a:p>
          <a:p>
            <a:pPr lvl="1" algn="just"/>
            <a:endParaRPr lang="en-US" sz="1200" dirty="0">
              <a:solidFill>
                <a:srgbClr val="262695"/>
              </a:solidFill>
            </a:endParaRPr>
          </a:p>
          <a:p>
            <a:pPr lvl="1" algn="just"/>
            <a:r>
              <a:rPr lang="en-US" sz="1200" dirty="0">
                <a:solidFill>
                  <a:srgbClr val="262695"/>
                </a:solidFill>
              </a:rPr>
              <a:t>In our locality general practice, community staff, hospice and hospital all use different patient records, no ability to message within clinical records, separate care plans.</a:t>
            </a:r>
          </a:p>
          <a:p>
            <a:pPr algn="just"/>
            <a:endParaRPr lang="en-US" sz="1200" dirty="0">
              <a:solidFill>
                <a:srgbClr val="262695"/>
              </a:solidFill>
            </a:endParaRPr>
          </a:p>
          <a:p>
            <a:pPr lvl="1" algn="just"/>
            <a:r>
              <a:rPr lang="en-US" sz="1200" dirty="0">
                <a:solidFill>
                  <a:srgbClr val="262695"/>
                </a:solidFill>
              </a:rPr>
              <a:t>Duplication caused by inability to see when  when people are visiting.</a:t>
            </a:r>
          </a:p>
          <a:p>
            <a:pPr algn="just"/>
            <a:endParaRPr lang="en-US" sz="1200" dirty="0">
              <a:solidFill>
                <a:srgbClr val="262695"/>
              </a:solidFill>
            </a:endParaRPr>
          </a:p>
          <a:p>
            <a:pPr lvl="1" algn="just"/>
            <a:r>
              <a:rPr lang="en-US" sz="1200" dirty="0">
                <a:solidFill>
                  <a:srgbClr val="262695"/>
                </a:solidFill>
              </a:rPr>
              <a:t>Patients often asked same question by different health care processionals – e.g. end of life care – preferred place of death.</a:t>
            </a:r>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340768"/>
            <a:ext cx="658147" cy="615686"/>
          </a:xfrm>
          <a:prstGeom prst="rect">
            <a:avLst/>
          </a:prstGeom>
        </p:spPr>
      </p:pic>
      <p:cxnSp>
        <p:nvCxnSpPr>
          <p:cNvPr id="14" name="Straight Connector 13"/>
          <p:cNvCxnSpPr/>
          <p:nvPr/>
        </p:nvCxnSpPr>
        <p:spPr>
          <a:xfrm>
            <a:off x="2495600"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484784"/>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484784"/>
            <a:ext cx="580302" cy="516610"/>
          </a:xfrm>
          <a:prstGeom prst="rect">
            <a:avLst/>
          </a:prstGeom>
        </p:spPr>
      </p:pic>
      <p:cxnSp>
        <p:nvCxnSpPr>
          <p:cNvPr id="17" name="Straight Connector 16"/>
          <p:cNvCxnSpPr/>
          <p:nvPr/>
        </p:nvCxnSpPr>
        <p:spPr>
          <a:xfrm>
            <a:off x="530391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484784"/>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412779"/>
            <a:ext cx="488303" cy="438765"/>
          </a:xfrm>
          <a:prstGeom prst="rect">
            <a:avLst/>
          </a:prstGeom>
        </p:spPr>
      </p:pic>
      <p:cxnSp>
        <p:nvCxnSpPr>
          <p:cNvPr id="20" name="Straight Connector 19"/>
          <p:cNvCxnSpPr/>
          <p:nvPr/>
        </p:nvCxnSpPr>
        <p:spPr>
          <a:xfrm>
            <a:off x="782419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340771"/>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r="-1212" b="-1212"/>
          <a:stretch>
            <a:fillRect/>
          </a:stretch>
        </p:blipFill>
        <p:spPr bwMode="auto">
          <a:xfrm>
            <a:off x="2207568" y="2060848"/>
            <a:ext cx="317500" cy="317500"/>
          </a:xfrm>
          <a:prstGeom prst="rect">
            <a:avLst/>
          </a:prstGeom>
          <a:solidFill>
            <a:srgbClr val="FFFFFF"/>
          </a:solidFill>
        </p:spPr>
      </p:pic>
      <p:pic>
        <p:nvPicPr>
          <p:cNvPr id="23" name="Picture 7" descr="http://wessexahsn.org.uk/slir/w115/projects/Nutrition_FIAM.jpg"/>
          <p:cNvPicPr>
            <a:picLocks noChangeAspect="1" noChangeArrowheads="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3552" y="4725144"/>
            <a:ext cx="483812" cy="483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949283"/>
            <a:ext cx="8458200" cy="584775"/>
          </a:xfrm>
          <a:prstGeom prst="rect">
            <a:avLst/>
          </a:prstGeom>
          <a:noFill/>
        </p:spPr>
        <p:txBody>
          <a:bodyPr wrap="square" rtlCol="0">
            <a:spAutoFit/>
          </a:bodyPr>
          <a:lstStyle/>
          <a:p>
            <a:r>
              <a:rPr lang="en-US" sz="1600" dirty="0">
                <a:solidFill>
                  <a:srgbClr val="262695"/>
                </a:solidFill>
              </a:rPr>
              <a:t>Comment: Three practices have a shared record with community staff and local hospice but difficult to change messaging and working together to produce common templates, protocols etc.</a:t>
            </a:r>
          </a:p>
        </p:txBody>
      </p:sp>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6246" y="141326"/>
            <a:ext cx="1017687" cy="1015652"/>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87325" y="269940"/>
            <a:ext cx="1120502" cy="838136"/>
          </a:xfrm>
          <a:prstGeom prst="rect">
            <a:avLst/>
          </a:prstGeom>
        </p:spPr>
      </p:pic>
    </p:spTree>
    <p:extLst>
      <p:ext uri="{BB962C8B-B14F-4D97-AF65-F5344CB8AC3E}">
        <p14:creationId xmlns:p14="http://schemas.microsoft.com/office/powerpoint/2010/main" val="552801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Digital Technology</a:t>
            </a:r>
          </a:p>
        </p:txBody>
      </p:sp>
      <p:cxnSp>
        <p:nvCxnSpPr>
          <p:cNvPr id="6" name="Straight Connector 5"/>
          <p:cNvCxnSpPr/>
          <p:nvPr/>
        </p:nvCxnSpPr>
        <p:spPr>
          <a:xfrm>
            <a:off x="1828800" y="571500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b="1" dirty="0"/>
          </a:p>
          <a:p>
            <a:pPr algn="just"/>
            <a:endParaRPr lang="en-US" sz="1200" b="1" dirty="0"/>
          </a:p>
          <a:p>
            <a:pPr algn="just"/>
            <a:r>
              <a:rPr lang="en-US" sz="1200" dirty="0">
                <a:solidFill>
                  <a:srgbClr val="262695"/>
                </a:solidFill>
              </a:rPr>
              <a:t>Web-GP now being used by 5 out of 7 practices.</a:t>
            </a:r>
          </a:p>
          <a:p>
            <a:pPr algn="just"/>
            <a:endParaRPr lang="en-US" sz="1200" dirty="0">
              <a:solidFill>
                <a:srgbClr val="262695"/>
              </a:solidFill>
            </a:endParaRPr>
          </a:p>
          <a:p>
            <a:pPr algn="just"/>
            <a:r>
              <a:rPr lang="en-US" sz="1200" dirty="0">
                <a:solidFill>
                  <a:srgbClr val="262695"/>
                </a:solidFill>
              </a:rPr>
              <a:t>VOIP Telephone system in all 7 practices and PCAC.</a:t>
            </a:r>
          </a:p>
          <a:p>
            <a:pPr algn="just"/>
            <a:endParaRPr lang="en-US" sz="1200" dirty="0">
              <a:solidFill>
                <a:srgbClr val="262695"/>
              </a:solidFill>
            </a:endParaRPr>
          </a:p>
          <a:p>
            <a:pPr algn="just"/>
            <a:r>
              <a:rPr lang="en-US" sz="1200" dirty="0">
                <a:solidFill>
                  <a:srgbClr val="262695"/>
                </a:solidFill>
              </a:rPr>
              <a:t>Common Healthcare Record being created.</a:t>
            </a:r>
          </a:p>
          <a:p>
            <a:pPr algn="just"/>
            <a:endParaRPr lang="en-US" sz="1200" dirty="0">
              <a:solidFill>
                <a:srgbClr val="262695"/>
              </a:solidFill>
            </a:endParaRPr>
          </a:p>
          <a:p>
            <a:pPr algn="just"/>
            <a:r>
              <a:rPr lang="en-US" sz="1200" dirty="0">
                <a:solidFill>
                  <a:srgbClr val="262695"/>
                </a:solidFill>
              </a:rPr>
              <a:t>MIG – purchased.</a:t>
            </a:r>
          </a:p>
          <a:p>
            <a:pPr algn="just"/>
            <a:endParaRPr lang="en-US" sz="1200" dirty="0">
              <a:solidFill>
                <a:srgbClr val="262695"/>
              </a:solidFill>
            </a:endParaRPr>
          </a:p>
          <a:p>
            <a:pPr algn="just"/>
            <a:r>
              <a:rPr lang="en-US" sz="1200" dirty="0">
                <a:solidFill>
                  <a:srgbClr val="262695"/>
                </a:solidFill>
              </a:rPr>
              <a:t>DXS funded due to be implemented shortly.</a:t>
            </a:r>
          </a:p>
          <a:p>
            <a:pPr algn="just"/>
            <a:endParaRPr lang="en-US" sz="1200" dirty="0">
              <a:solidFill>
                <a:srgbClr val="262695"/>
              </a:solidFill>
            </a:endParaRPr>
          </a:p>
          <a:p>
            <a:pPr algn="just"/>
            <a:r>
              <a:rPr lang="en-US" sz="1200" dirty="0">
                <a:solidFill>
                  <a:srgbClr val="262695"/>
                </a:solidFill>
              </a:rPr>
              <a:t>Arden’s Template installed 1</a:t>
            </a:r>
            <a:r>
              <a:rPr lang="en-US" sz="1200" baseline="30000" dirty="0">
                <a:solidFill>
                  <a:srgbClr val="262695"/>
                </a:solidFill>
              </a:rPr>
              <a:t>st</a:t>
            </a:r>
            <a:r>
              <a:rPr lang="en-US" sz="1200" dirty="0">
                <a:solidFill>
                  <a:srgbClr val="262695"/>
                </a:solidFill>
              </a:rPr>
              <a:t> April 2016</a:t>
            </a:r>
          </a:p>
          <a:p>
            <a:pPr algn="just"/>
            <a:endParaRPr lang="en-US" sz="1200" dirty="0">
              <a:solidFill>
                <a:srgbClr val="262695"/>
              </a:solidFill>
            </a:endParaRPr>
          </a:p>
          <a:p>
            <a:pPr algn="just"/>
            <a:r>
              <a:rPr lang="en-US" sz="1200" dirty="0">
                <a:solidFill>
                  <a:srgbClr val="262695"/>
                </a:solidFill>
              </a:rPr>
              <a:t>Better Local Care Website </a:t>
            </a:r>
          </a:p>
        </p:txBody>
      </p:sp>
      <p:sp>
        <p:nvSpPr>
          <p:cNvPr id="11" name="Rounded Rectangle 10"/>
          <p:cNvSpPr/>
          <p:nvPr/>
        </p:nvSpPr>
        <p:spPr>
          <a:xfrm>
            <a:off x="7464152"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dirty="0">
                <a:solidFill>
                  <a:srgbClr val="262695"/>
                </a:solidFill>
              </a:rPr>
              <a:t>Patients better able to self care.</a:t>
            </a:r>
          </a:p>
          <a:p>
            <a:pPr algn="just"/>
            <a:endParaRPr lang="en-US" sz="1200" dirty="0">
              <a:solidFill>
                <a:srgbClr val="262695"/>
              </a:solidFill>
            </a:endParaRPr>
          </a:p>
          <a:p>
            <a:pPr algn="just"/>
            <a:r>
              <a:rPr lang="en-US" sz="1200" dirty="0">
                <a:solidFill>
                  <a:srgbClr val="262695"/>
                </a:solidFill>
              </a:rPr>
              <a:t>Reduced demand in general practice.</a:t>
            </a:r>
          </a:p>
          <a:p>
            <a:pPr algn="just"/>
            <a:endParaRPr lang="en-US" sz="1200" dirty="0">
              <a:solidFill>
                <a:srgbClr val="262695"/>
              </a:solidFill>
            </a:endParaRPr>
          </a:p>
          <a:p>
            <a:pPr algn="just"/>
            <a:r>
              <a:rPr lang="en-US" sz="1200" dirty="0">
                <a:solidFill>
                  <a:srgbClr val="262695"/>
                </a:solidFill>
              </a:rPr>
              <a:t>Greater efficiency with a Common Health Record.</a:t>
            </a:r>
          </a:p>
          <a:p>
            <a:pPr algn="just"/>
            <a:endParaRPr lang="en-US" sz="1200" dirty="0">
              <a:solidFill>
                <a:srgbClr val="262695"/>
              </a:solidFill>
            </a:endParaRPr>
          </a:p>
          <a:p>
            <a:pPr algn="just"/>
            <a:r>
              <a:rPr lang="en-US" sz="1200" dirty="0">
                <a:solidFill>
                  <a:srgbClr val="262695"/>
                </a:solidFill>
              </a:rPr>
              <a:t>Use Skype consultations as an alternative to face to face patient consultations</a:t>
            </a:r>
            <a:r>
              <a:rPr lang="en-US" sz="1200" dirty="0">
                <a:solidFill>
                  <a:srgbClr val="595959"/>
                </a:solidFill>
              </a:rPr>
              <a:t>.</a:t>
            </a:r>
          </a:p>
        </p:txBody>
      </p:sp>
      <p:sp>
        <p:nvSpPr>
          <p:cNvPr id="12" name="Rounded Rectangle 11"/>
          <p:cNvSpPr/>
          <p:nvPr/>
        </p:nvSpPr>
        <p:spPr>
          <a:xfrm>
            <a:off x="2063552" y="1340768"/>
            <a:ext cx="2448272" cy="4176464"/>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b="1" dirty="0"/>
          </a:p>
          <a:p>
            <a:pPr algn="just"/>
            <a:endParaRPr lang="en-US" sz="1200" b="1" dirty="0">
              <a:solidFill>
                <a:srgbClr val="262695"/>
              </a:solidFill>
            </a:endParaRPr>
          </a:p>
          <a:p>
            <a:pPr algn="just"/>
            <a:r>
              <a:rPr lang="en-US" sz="1200" dirty="0">
                <a:solidFill>
                  <a:srgbClr val="262695"/>
                </a:solidFill>
              </a:rPr>
              <a:t>The NHS struggling to cope with workload need to exploit technology.</a:t>
            </a:r>
          </a:p>
          <a:p>
            <a:pPr algn="just"/>
            <a:endParaRPr lang="en-US" sz="1200" dirty="0">
              <a:solidFill>
                <a:srgbClr val="262695"/>
              </a:solidFill>
            </a:endParaRPr>
          </a:p>
          <a:p>
            <a:pPr algn="just"/>
            <a:r>
              <a:rPr lang="en-US" sz="1200" dirty="0">
                <a:solidFill>
                  <a:srgbClr val="262695"/>
                </a:solidFill>
              </a:rPr>
              <a:t>Self help critical to reduce workload.  E-Consultation have been shown to reduce workload by 10%</a:t>
            </a:r>
          </a:p>
          <a:p>
            <a:pPr algn="just"/>
            <a:endParaRPr lang="en-US" sz="1200" dirty="0">
              <a:solidFill>
                <a:srgbClr val="262695"/>
              </a:solidFill>
            </a:endParaRPr>
          </a:p>
          <a:p>
            <a:pPr algn="just"/>
            <a:r>
              <a:rPr lang="en-US" sz="1200" dirty="0">
                <a:solidFill>
                  <a:srgbClr val="262695"/>
                </a:solidFill>
              </a:rPr>
              <a:t>General practice operating at scale needs to be able to communicate more effectively.</a:t>
            </a:r>
          </a:p>
          <a:p>
            <a:pPr algn="just"/>
            <a:endParaRPr lang="en-US" sz="1200" dirty="0">
              <a:solidFill>
                <a:srgbClr val="262695"/>
              </a:solidFill>
            </a:endParaRPr>
          </a:p>
          <a:p>
            <a:pPr algn="just"/>
            <a:r>
              <a:rPr lang="en-US" sz="1200" dirty="0">
                <a:solidFill>
                  <a:srgbClr val="262695"/>
                </a:solidFill>
              </a:rPr>
              <a:t>Improved communication between general practice  and hospital – could use Skype.</a:t>
            </a:r>
          </a:p>
          <a:p>
            <a:pPr algn="just"/>
            <a:endParaRPr lang="en-US" sz="1200" b="1" dirty="0"/>
          </a:p>
          <a:p>
            <a:pPr algn="just"/>
            <a:endParaRPr lang="en-US" sz="1200" b="1" dirty="0"/>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340768"/>
            <a:ext cx="658147" cy="615686"/>
          </a:xfrm>
          <a:prstGeom prst="rect">
            <a:avLst/>
          </a:prstGeom>
        </p:spPr>
      </p:pic>
      <p:cxnSp>
        <p:nvCxnSpPr>
          <p:cNvPr id="14" name="Straight Connector 13"/>
          <p:cNvCxnSpPr/>
          <p:nvPr/>
        </p:nvCxnSpPr>
        <p:spPr>
          <a:xfrm>
            <a:off x="2495600"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484784"/>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484784"/>
            <a:ext cx="580302" cy="516610"/>
          </a:xfrm>
          <a:prstGeom prst="rect">
            <a:avLst/>
          </a:prstGeom>
        </p:spPr>
      </p:pic>
      <p:cxnSp>
        <p:nvCxnSpPr>
          <p:cNvPr id="17" name="Straight Connector 16"/>
          <p:cNvCxnSpPr/>
          <p:nvPr/>
        </p:nvCxnSpPr>
        <p:spPr>
          <a:xfrm>
            <a:off x="530391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484784"/>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412779"/>
            <a:ext cx="488303" cy="438765"/>
          </a:xfrm>
          <a:prstGeom prst="rect">
            <a:avLst/>
          </a:prstGeom>
        </p:spPr>
      </p:pic>
      <p:cxnSp>
        <p:nvCxnSpPr>
          <p:cNvPr id="20" name="Straight Connector 19"/>
          <p:cNvCxnSpPr/>
          <p:nvPr/>
        </p:nvCxnSpPr>
        <p:spPr>
          <a:xfrm>
            <a:off x="782419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340771"/>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sp>
        <p:nvSpPr>
          <p:cNvPr id="2" name="TextBox 1"/>
          <p:cNvSpPr txBox="1"/>
          <p:nvPr/>
        </p:nvSpPr>
        <p:spPr>
          <a:xfrm>
            <a:off x="1828800" y="5949283"/>
            <a:ext cx="8458200" cy="584775"/>
          </a:xfrm>
          <a:prstGeom prst="rect">
            <a:avLst/>
          </a:prstGeom>
          <a:noFill/>
        </p:spPr>
        <p:txBody>
          <a:bodyPr wrap="square" rtlCol="0">
            <a:spAutoFit/>
          </a:bodyPr>
          <a:lstStyle/>
          <a:p>
            <a:r>
              <a:rPr lang="en-US" sz="1600" dirty="0">
                <a:solidFill>
                  <a:srgbClr val="262695"/>
                </a:solidFill>
              </a:rPr>
              <a:t>Comment: The potential is huge but at present there is disparity between frontline clinicians, providers, commissioners and the IT leads.</a:t>
            </a: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97273" y="347554"/>
            <a:ext cx="1017194" cy="795446"/>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81222" y="206484"/>
            <a:ext cx="878455" cy="936519"/>
          </a:xfrm>
          <a:prstGeom prst="rect">
            <a:avLst/>
          </a:prstGeom>
        </p:spPr>
      </p:pic>
    </p:spTree>
    <p:extLst>
      <p:ext uri="{BB962C8B-B14F-4D97-AF65-F5344CB8AC3E}">
        <p14:creationId xmlns:p14="http://schemas.microsoft.com/office/powerpoint/2010/main" val="202294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Delayering specialist services</a:t>
            </a:r>
          </a:p>
        </p:txBody>
      </p:sp>
      <p:cxnSp>
        <p:nvCxnSpPr>
          <p:cNvPr id="6" name="Straight Connector 5"/>
          <p:cNvCxnSpPr/>
          <p:nvPr/>
        </p:nvCxnSpPr>
        <p:spPr>
          <a:xfrm>
            <a:off x="1828800" y="571500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196752"/>
            <a:ext cx="2448272" cy="4464496"/>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dirty="0">
              <a:solidFill>
                <a:srgbClr val="262695"/>
              </a:solidFill>
            </a:endParaRPr>
          </a:p>
          <a:p>
            <a:pPr algn="just"/>
            <a:r>
              <a:rPr lang="en-US" sz="1200" dirty="0">
                <a:solidFill>
                  <a:srgbClr val="262695"/>
                </a:solidFill>
              </a:rPr>
              <a:t>Established a task and finish group </a:t>
            </a:r>
          </a:p>
          <a:p>
            <a:pPr algn="just"/>
            <a:endParaRPr lang="en-US" sz="1200" dirty="0">
              <a:solidFill>
                <a:srgbClr val="262695"/>
              </a:solidFill>
            </a:endParaRPr>
          </a:p>
          <a:p>
            <a:pPr algn="just"/>
            <a:r>
              <a:rPr lang="en-US" sz="1200" dirty="0">
                <a:solidFill>
                  <a:srgbClr val="262695"/>
                </a:solidFill>
              </a:rPr>
              <a:t>Aim to risk stratify population focus on those with greatest impact.</a:t>
            </a:r>
          </a:p>
          <a:p>
            <a:pPr algn="just"/>
            <a:endParaRPr lang="en-US" sz="1200" dirty="0">
              <a:solidFill>
                <a:srgbClr val="262695"/>
              </a:solidFill>
            </a:endParaRPr>
          </a:p>
          <a:p>
            <a:pPr algn="just"/>
            <a:r>
              <a:rPr lang="en-US" sz="1200" dirty="0">
                <a:solidFill>
                  <a:srgbClr val="262695"/>
                </a:solidFill>
              </a:rPr>
              <a:t>Employ more HCAs to support practices.</a:t>
            </a:r>
          </a:p>
          <a:p>
            <a:pPr algn="just"/>
            <a:endParaRPr lang="en-US" sz="1200" dirty="0">
              <a:solidFill>
                <a:srgbClr val="262695"/>
              </a:solidFill>
            </a:endParaRPr>
          </a:p>
          <a:p>
            <a:pPr algn="just"/>
            <a:r>
              <a:rPr lang="en-US" sz="1200" dirty="0">
                <a:solidFill>
                  <a:srgbClr val="262695"/>
                </a:solidFill>
              </a:rPr>
              <a:t>Specialist teams to be practice based.</a:t>
            </a:r>
          </a:p>
          <a:p>
            <a:pPr algn="just"/>
            <a:endParaRPr lang="en-US" sz="1200" dirty="0">
              <a:solidFill>
                <a:srgbClr val="262695"/>
              </a:solidFill>
            </a:endParaRPr>
          </a:p>
          <a:p>
            <a:pPr algn="just"/>
            <a:r>
              <a:rPr lang="en-US" sz="1200" dirty="0">
                <a:solidFill>
                  <a:srgbClr val="262695"/>
                </a:solidFill>
              </a:rPr>
              <a:t>Agreed to create a single care plan.</a:t>
            </a:r>
          </a:p>
          <a:p>
            <a:pPr algn="just"/>
            <a:endParaRPr lang="en-US" sz="1200" dirty="0">
              <a:solidFill>
                <a:srgbClr val="262695"/>
              </a:solidFill>
            </a:endParaRPr>
          </a:p>
          <a:p>
            <a:pPr algn="just"/>
            <a:r>
              <a:rPr lang="en-US" sz="1200" dirty="0">
                <a:solidFill>
                  <a:srgbClr val="262695"/>
                </a:solidFill>
              </a:rPr>
              <a:t>Discussions about future of specialist nurses and practice nurses.</a:t>
            </a:r>
          </a:p>
        </p:txBody>
      </p:sp>
      <p:sp>
        <p:nvSpPr>
          <p:cNvPr id="11" name="Rounded Rectangle 10"/>
          <p:cNvSpPr/>
          <p:nvPr/>
        </p:nvSpPr>
        <p:spPr>
          <a:xfrm>
            <a:off x="7464152" y="1196752"/>
            <a:ext cx="2448272" cy="4464496"/>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dirty="0">
                <a:solidFill>
                  <a:srgbClr val="262695"/>
                </a:solidFill>
              </a:rPr>
              <a:t>Improved care – focus on those that will gain most benefit. Targeted on:</a:t>
            </a:r>
          </a:p>
          <a:p>
            <a:pPr marL="171450" indent="-171450" algn="just">
              <a:buFont typeface="Arial"/>
              <a:buChar char="•"/>
            </a:pPr>
            <a:r>
              <a:rPr lang="en-US" sz="1200" dirty="0">
                <a:solidFill>
                  <a:srgbClr val="262695"/>
                </a:solidFill>
              </a:rPr>
              <a:t>BP</a:t>
            </a:r>
          </a:p>
          <a:p>
            <a:pPr marL="171450" indent="-171450" algn="just">
              <a:buFont typeface="Arial"/>
              <a:buChar char="•"/>
            </a:pPr>
            <a:r>
              <a:rPr lang="en-US" sz="1200" dirty="0">
                <a:solidFill>
                  <a:srgbClr val="262695"/>
                </a:solidFill>
              </a:rPr>
              <a:t>Cholesterol</a:t>
            </a:r>
          </a:p>
          <a:p>
            <a:pPr marL="171450" indent="-171450" algn="just">
              <a:buFont typeface="Arial"/>
              <a:buChar char="•"/>
            </a:pPr>
            <a:r>
              <a:rPr lang="en-US" sz="1200" dirty="0">
                <a:solidFill>
                  <a:srgbClr val="262695"/>
                </a:solidFill>
              </a:rPr>
              <a:t>HBA1c</a:t>
            </a:r>
          </a:p>
          <a:p>
            <a:pPr marL="171450" indent="-171450" algn="just">
              <a:buFont typeface="Arial"/>
              <a:buChar char="•"/>
            </a:pPr>
            <a:endParaRPr lang="en-US" sz="1200" dirty="0">
              <a:solidFill>
                <a:srgbClr val="262695"/>
              </a:solidFill>
            </a:endParaRPr>
          </a:p>
          <a:p>
            <a:pPr algn="just"/>
            <a:r>
              <a:rPr lang="en-US" sz="1200" dirty="0">
                <a:solidFill>
                  <a:srgbClr val="262695"/>
                </a:solidFill>
              </a:rPr>
              <a:t>Reduce duplication between services.</a:t>
            </a:r>
          </a:p>
          <a:p>
            <a:pPr algn="just"/>
            <a:endParaRPr lang="en-US" sz="1200" dirty="0">
              <a:solidFill>
                <a:srgbClr val="262695"/>
              </a:solidFill>
            </a:endParaRPr>
          </a:p>
          <a:p>
            <a:pPr algn="just"/>
            <a:r>
              <a:rPr lang="en-US" sz="1200" dirty="0">
                <a:solidFill>
                  <a:srgbClr val="262695"/>
                </a:solidFill>
              </a:rPr>
              <a:t>Create a single care plan shared with patients.</a:t>
            </a:r>
          </a:p>
          <a:p>
            <a:pPr algn="just"/>
            <a:endParaRPr lang="en-US" sz="1200" dirty="0">
              <a:solidFill>
                <a:srgbClr val="262695"/>
              </a:solidFill>
            </a:endParaRPr>
          </a:p>
          <a:p>
            <a:pPr algn="just"/>
            <a:r>
              <a:rPr lang="en-US" sz="1200" dirty="0">
                <a:solidFill>
                  <a:srgbClr val="262695"/>
                </a:solidFill>
              </a:rPr>
              <a:t>New agreed locality model to be in place by end of  2017</a:t>
            </a:r>
          </a:p>
        </p:txBody>
      </p:sp>
      <p:sp>
        <p:nvSpPr>
          <p:cNvPr id="12" name="Rounded Rectangle 11"/>
          <p:cNvSpPr/>
          <p:nvPr/>
        </p:nvSpPr>
        <p:spPr>
          <a:xfrm>
            <a:off x="2063552" y="1196752"/>
            <a:ext cx="2448272" cy="4464496"/>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b="1" dirty="0"/>
          </a:p>
          <a:p>
            <a:pPr algn="just"/>
            <a:endParaRPr lang="en-US" sz="1200" dirty="0">
              <a:solidFill>
                <a:srgbClr val="262695"/>
              </a:solidFill>
            </a:endParaRPr>
          </a:p>
          <a:p>
            <a:pPr algn="just"/>
            <a:r>
              <a:rPr lang="en-US" sz="1200" dirty="0">
                <a:solidFill>
                  <a:srgbClr val="262695"/>
                </a:solidFill>
              </a:rPr>
              <a:t>Use diabetes as model.</a:t>
            </a:r>
          </a:p>
          <a:p>
            <a:pPr algn="just"/>
            <a:endParaRPr lang="en-US" sz="1200" dirty="0">
              <a:solidFill>
                <a:srgbClr val="262695"/>
              </a:solidFill>
            </a:endParaRPr>
          </a:p>
          <a:p>
            <a:pPr algn="just"/>
            <a:r>
              <a:rPr lang="en-US" sz="1200" dirty="0">
                <a:solidFill>
                  <a:srgbClr val="262695"/>
                </a:solidFill>
              </a:rPr>
              <a:t>£10bn spent on diabetes care, most on avoidable complications.</a:t>
            </a:r>
          </a:p>
          <a:p>
            <a:pPr algn="just"/>
            <a:endParaRPr lang="en-US" sz="1200" dirty="0">
              <a:solidFill>
                <a:srgbClr val="262695"/>
              </a:solidFill>
            </a:endParaRPr>
          </a:p>
          <a:p>
            <a:pPr algn="just"/>
            <a:r>
              <a:rPr lang="en-US" sz="1200" dirty="0" err="1">
                <a:solidFill>
                  <a:srgbClr val="262695"/>
                </a:solidFill>
              </a:rPr>
              <a:t>QoF</a:t>
            </a:r>
            <a:r>
              <a:rPr lang="en-US" sz="1200" dirty="0">
                <a:solidFill>
                  <a:srgbClr val="262695"/>
                </a:solidFill>
              </a:rPr>
              <a:t> – outlived benefits.</a:t>
            </a:r>
          </a:p>
          <a:p>
            <a:pPr algn="just"/>
            <a:endParaRPr lang="en-US" sz="1200" dirty="0">
              <a:solidFill>
                <a:srgbClr val="262695"/>
              </a:solidFill>
            </a:endParaRPr>
          </a:p>
          <a:p>
            <a:pPr algn="just"/>
            <a:r>
              <a:rPr lang="en-US" sz="1200" dirty="0">
                <a:solidFill>
                  <a:srgbClr val="262695"/>
                </a:solidFill>
              </a:rPr>
              <a:t>Focus on best outcomes</a:t>
            </a:r>
          </a:p>
          <a:p>
            <a:pPr algn="just"/>
            <a:endParaRPr lang="en-US" sz="1200" dirty="0">
              <a:solidFill>
                <a:srgbClr val="262695"/>
              </a:solidFill>
            </a:endParaRPr>
          </a:p>
          <a:p>
            <a:pPr algn="just"/>
            <a:r>
              <a:rPr lang="en-US" sz="1200" dirty="0">
                <a:solidFill>
                  <a:srgbClr val="262695"/>
                </a:solidFill>
              </a:rPr>
              <a:t>Prevalence increasing therefore need more capacity in general practice.</a:t>
            </a:r>
          </a:p>
          <a:p>
            <a:pPr algn="just"/>
            <a:endParaRPr lang="en-US" sz="1200" dirty="0">
              <a:solidFill>
                <a:srgbClr val="262695"/>
              </a:solidFill>
            </a:endParaRPr>
          </a:p>
          <a:p>
            <a:pPr algn="just"/>
            <a:r>
              <a:rPr lang="en-US" sz="1200" dirty="0">
                <a:solidFill>
                  <a:srgbClr val="262695"/>
                </a:solidFill>
              </a:rPr>
              <a:t>Move care from hospital to community, integrate with general practice.</a:t>
            </a:r>
          </a:p>
          <a:p>
            <a:pPr algn="just"/>
            <a:endParaRPr lang="en-US" sz="1200" dirty="0">
              <a:solidFill>
                <a:srgbClr val="262695"/>
              </a:solidFill>
            </a:endParaRPr>
          </a:p>
          <a:p>
            <a:pPr algn="just"/>
            <a:r>
              <a:rPr lang="en-US" sz="1200" dirty="0">
                <a:solidFill>
                  <a:srgbClr val="262695"/>
                </a:solidFill>
              </a:rPr>
              <a:t>Create a single record</a:t>
            </a:r>
          </a:p>
          <a:p>
            <a:pPr marL="171450" indent="-171450" algn="just">
              <a:buFont typeface="Arial"/>
              <a:buChar char="•"/>
            </a:pPr>
            <a:endParaRPr lang="en-US" sz="1200" b="1" dirty="0"/>
          </a:p>
          <a:p>
            <a:pPr marL="171450" indent="-171450" algn="ctr">
              <a:buFont typeface="Arial"/>
              <a:buChar char="•"/>
            </a:pPr>
            <a:endParaRPr lang="en-US" sz="1200" b="1" dirty="0"/>
          </a:p>
          <a:p>
            <a:pPr algn="ctr"/>
            <a:endParaRPr lang="en-US" sz="1200" b="1" dirty="0"/>
          </a:p>
          <a:p>
            <a:pPr algn="ctr"/>
            <a:endParaRPr lang="en-US" sz="1200" b="1" dirty="0"/>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124744"/>
            <a:ext cx="658147" cy="615686"/>
          </a:xfrm>
          <a:prstGeom prst="rect">
            <a:avLst/>
          </a:prstGeom>
        </p:spPr>
      </p:pic>
      <p:cxnSp>
        <p:nvCxnSpPr>
          <p:cNvPr id="14" name="Straight Connector 13"/>
          <p:cNvCxnSpPr/>
          <p:nvPr/>
        </p:nvCxnSpPr>
        <p:spPr>
          <a:xfrm>
            <a:off x="2495600" y="1700808"/>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268760"/>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268760"/>
            <a:ext cx="580302" cy="516610"/>
          </a:xfrm>
          <a:prstGeom prst="rect">
            <a:avLst/>
          </a:prstGeom>
        </p:spPr>
      </p:pic>
      <p:cxnSp>
        <p:nvCxnSpPr>
          <p:cNvPr id="17" name="Straight Connector 16"/>
          <p:cNvCxnSpPr/>
          <p:nvPr/>
        </p:nvCxnSpPr>
        <p:spPr>
          <a:xfrm>
            <a:off x="5303912" y="1772816"/>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268760"/>
            <a:ext cx="1922518" cy="369332"/>
          </a:xfrm>
          <a:prstGeom prst="rect">
            <a:avLst/>
          </a:prstGeom>
          <a:noFill/>
        </p:spPr>
        <p:txBody>
          <a:bodyPr wrap="square" rtlCol="0">
            <a:spAutoFit/>
          </a:bodyPr>
          <a:lstStyle/>
          <a:p>
            <a:r>
              <a:rPr lang="en-US" sz="1800" b="1" dirty="0">
                <a:solidFill>
                  <a:srgbClr val="262695"/>
                </a:solidFill>
              </a:rPr>
              <a:t>Achievements</a:t>
            </a:r>
            <a:endParaRPr lang="en-US" sz="2000" b="1" dirty="0">
              <a:solidFill>
                <a:srgbClr val="262695"/>
              </a:solidFill>
            </a:endParaRP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268763"/>
            <a:ext cx="488303" cy="438765"/>
          </a:xfrm>
          <a:prstGeom prst="rect">
            <a:avLst/>
          </a:prstGeom>
        </p:spPr>
      </p:pic>
      <p:cxnSp>
        <p:nvCxnSpPr>
          <p:cNvPr id="20" name="Straight Connector 19"/>
          <p:cNvCxnSpPr/>
          <p:nvPr/>
        </p:nvCxnSpPr>
        <p:spPr>
          <a:xfrm>
            <a:off x="7824192" y="1772816"/>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196755"/>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sp>
        <p:nvSpPr>
          <p:cNvPr id="2" name="TextBox 1"/>
          <p:cNvSpPr txBox="1"/>
          <p:nvPr/>
        </p:nvSpPr>
        <p:spPr>
          <a:xfrm>
            <a:off x="1828800" y="5949283"/>
            <a:ext cx="8458200" cy="830997"/>
          </a:xfrm>
          <a:prstGeom prst="rect">
            <a:avLst/>
          </a:prstGeom>
          <a:noFill/>
        </p:spPr>
        <p:txBody>
          <a:bodyPr wrap="square" rtlCol="0">
            <a:spAutoFit/>
          </a:bodyPr>
          <a:lstStyle/>
          <a:p>
            <a:r>
              <a:rPr lang="en-US" sz="1600" dirty="0">
                <a:solidFill>
                  <a:srgbClr val="262695"/>
                </a:solidFill>
              </a:rPr>
              <a:t>Comment: Progress slow, very difficult to change the mindset of hospital based staff. Will only be achieved with a  budget held by an MCP which includes some hospital based services such as diabetes, respiratory and care of the elderly for example.</a:t>
            </a:r>
          </a:p>
        </p:txBody>
      </p:sp>
    </p:spTree>
    <p:extLst>
      <p:ext uri="{BB962C8B-B14F-4D97-AF65-F5344CB8AC3E}">
        <p14:creationId xmlns:p14="http://schemas.microsoft.com/office/powerpoint/2010/main" val="1680651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21"/>
          <p:cNvSpPr>
            <a:spLocks noGrp="1"/>
          </p:cNvSpPr>
          <p:nvPr>
            <p:ph type="ctrTitle"/>
          </p:nvPr>
        </p:nvSpPr>
        <p:spPr>
          <a:xfrm>
            <a:off x="2063552" y="404664"/>
            <a:ext cx="7920880" cy="821978"/>
          </a:xfrm>
        </p:spPr>
        <p:txBody>
          <a:bodyPr/>
          <a:lstStyle/>
          <a:p>
            <a:pPr algn="ctr"/>
            <a:r>
              <a:rPr lang="en-US" sz="3200" dirty="0">
                <a:solidFill>
                  <a:srgbClr val="262695"/>
                </a:solidFill>
                <a:latin typeface="Arial Black" charset="0"/>
              </a:rPr>
              <a:t>Frailty</a:t>
            </a:r>
          </a:p>
        </p:txBody>
      </p:sp>
      <p:cxnSp>
        <p:nvCxnSpPr>
          <p:cNvPr id="6" name="Straight Connector 5"/>
          <p:cNvCxnSpPr/>
          <p:nvPr/>
        </p:nvCxnSpPr>
        <p:spPr>
          <a:xfrm>
            <a:off x="1828800" y="5715000"/>
            <a:ext cx="8458200" cy="1588"/>
          </a:xfrm>
          <a:prstGeom prst="line">
            <a:avLst/>
          </a:prstGeom>
          <a:ln>
            <a:solidFill>
              <a:srgbClr val="012170"/>
            </a:solidFill>
          </a:ln>
        </p:spPr>
        <p:style>
          <a:lnRef idx="1">
            <a:schemeClr val="accent3"/>
          </a:lnRef>
          <a:fillRef idx="0">
            <a:schemeClr val="accent3"/>
          </a:fillRef>
          <a:effectRef idx="0">
            <a:schemeClr val="accent3"/>
          </a:effectRef>
          <a:fontRef idx="minor">
            <a:schemeClr val="tx1"/>
          </a:fontRef>
        </p:style>
      </p:cxnSp>
      <p:sp>
        <p:nvSpPr>
          <p:cNvPr id="3" name="Rounded Rectangle 2"/>
          <p:cNvSpPr/>
          <p:nvPr/>
        </p:nvSpPr>
        <p:spPr>
          <a:xfrm>
            <a:off x="4799856"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200" dirty="0">
              <a:solidFill>
                <a:srgbClr val="262695"/>
              </a:solidFill>
            </a:endParaRPr>
          </a:p>
          <a:p>
            <a:pPr algn="just"/>
            <a:endParaRPr lang="en-US" sz="1200" dirty="0">
              <a:solidFill>
                <a:srgbClr val="262695"/>
              </a:solidFill>
            </a:endParaRPr>
          </a:p>
          <a:p>
            <a:pPr algn="just"/>
            <a:r>
              <a:rPr lang="en-US" sz="1200" dirty="0">
                <a:solidFill>
                  <a:srgbClr val="262695"/>
                </a:solidFill>
              </a:rPr>
              <a:t>Task and Finish Group established.</a:t>
            </a:r>
          </a:p>
          <a:p>
            <a:pPr algn="just"/>
            <a:endParaRPr lang="en-US" sz="1200" dirty="0">
              <a:solidFill>
                <a:srgbClr val="262695"/>
              </a:solidFill>
            </a:endParaRPr>
          </a:p>
          <a:p>
            <a:pPr algn="just"/>
            <a:r>
              <a:rPr lang="en-US" sz="1200" dirty="0">
                <a:solidFill>
                  <a:srgbClr val="262695"/>
                </a:solidFill>
              </a:rPr>
              <a:t>Working with local authority to create web resources to help patients identify their level of frailty and list resources or self help groups.</a:t>
            </a:r>
          </a:p>
          <a:p>
            <a:pPr algn="just"/>
            <a:endParaRPr lang="en-US" sz="1200" dirty="0">
              <a:solidFill>
                <a:srgbClr val="262695"/>
              </a:solidFill>
            </a:endParaRPr>
          </a:p>
          <a:p>
            <a:pPr algn="just"/>
            <a:r>
              <a:rPr lang="en-US" sz="1200" dirty="0">
                <a:solidFill>
                  <a:srgbClr val="262695"/>
                </a:solidFill>
              </a:rPr>
              <a:t>Model agreed to support patients in their own home that is based on a natural community of care.</a:t>
            </a:r>
          </a:p>
          <a:p>
            <a:pPr algn="just"/>
            <a:endParaRPr lang="en-US" sz="1200" dirty="0">
              <a:solidFill>
                <a:srgbClr val="262695"/>
              </a:solidFill>
            </a:endParaRPr>
          </a:p>
          <a:p>
            <a:pPr algn="just"/>
            <a:r>
              <a:rPr lang="en-US" sz="1200" dirty="0">
                <a:solidFill>
                  <a:srgbClr val="262695"/>
                </a:solidFill>
              </a:rPr>
              <a:t>Model commissioned </a:t>
            </a:r>
            <a:r>
              <a:rPr lang="mr-IN" sz="1200" dirty="0">
                <a:solidFill>
                  <a:srgbClr val="262695"/>
                </a:solidFill>
              </a:rPr>
              <a:t>–</a:t>
            </a:r>
            <a:r>
              <a:rPr lang="en-US" sz="1200" dirty="0">
                <a:solidFill>
                  <a:srgbClr val="262695"/>
                </a:solidFill>
              </a:rPr>
              <a:t> started in June 2017 will be fully established by October 2017.</a:t>
            </a:r>
          </a:p>
        </p:txBody>
      </p:sp>
      <p:sp>
        <p:nvSpPr>
          <p:cNvPr id="11" name="Rounded Rectangle 10"/>
          <p:cNvSpPr/>
          <p:nvPr/>
        </p:nvSpPr>
        <p:spPr>
          <a:xfrm>
            <a:off x="7464152" y="1340768"/>
            <a:ext cx="2448272" cy="4176464"/>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200" dirty="0">
                <a:solidFill>
                  <a:srgbClr val="262695"/>
                </a:solidFill>
              </a:rPr>
              <a:t>Reduced hospital admissions</a:t>
            </a:r>
          </a:p>
          <a:p>
            <a:pPr algn="just"/>
            <a:endParaRPr lang="en-US" sz="1200" dirty="0">
              <a:solidFill>
                <a:srgbClr val="262695"/>
              </a:solidFill>
            </a:endParaRPr>
          </a:p>
          <a:p>
            <a:pPr algn="just"/>
            <a:r>
              <a:rPr lang="en-US" sz="1200" dirty="0">
                <a:solidFill>
                  <a:srgbClr val="262695"/>
                </a:solidFill>
              </a:rPr>
              <a:t>Improved quality of care for older patients.</a:t>
            </a:r>
          </a:p>
          <a:p>
            <a:pPr algn="just"/>
            <a:endParaRPr lang="en-US" sz="1200" dirty="0">
              <a:solidFill>
                <a:srgbClr val="262695"/>
              </a:solidFill>
            </a:endParaRPr>
          </a:p>
          <a:p>
            <a:pPr algn="just"/>
            <a:r>
              <a:rPr lang="en-US" sz="1200" dirty="0">
                <a:solidFill>
                  <a:srgbClr val="262695"/>
                </a:solidFill>
              </a:rPr>
              <a:t>Reduce demand on general practice.</a:t>
            </a:r>
          </a:p>
          <a:p>
            <a:pPr algn="just"/>
            <a:endParaRPr lang="en-US" sz="1200" dirty="0">
              <a:solidFill>
                <a:srgbClr val="262695"/>
              </a:solidFill>
            </a:endParaRPr>
          </a:p>
          <a:p>
            <a:pPr algn="just"/>
            <a:r>
              <a:rPr lang="en-US" sz="1200" dirty="0">
                <a:solidFill>
                  <a:srgbClr val="262695"/>
                </a:solidFill>
              </a:rPr>
              <a:t>Improved quality of life for older patients</a:t>
            </a:r>
          </a:p>
          <a:p>
            <a:pPr algn="just"/>
            <a:endParaRPr lang="en-US" sz="1200" b="1" dirty="0">
              <a:solidFill>
                <a:srgbClr val="595959"/>
              </a:solidFill>
            </a:endParaRPr>
          </a:p>
          <a:p>
            <a:pPr algn="just"/>
            <a:endParaRPr lang="en-US" sz="1200" b="1" dirty="0">
              <a:solidFill>
                <a:srgbClr val="595959"/>
              </a:solidFill>
            </a:endParaRPr>
          </a:p>
        </p:txBody>
      </p:sp>
      <p:sp>
        <p:nvSpPr>
          <p:cNvPr id="12" name="Rounded Rectangle 11"/>
          <p:cNvSpPr/>
          <p:nvPr/>
        </p:nvSpPr>
        <p:spPr>
          <a:xfrm>
            <a:off x="2063552" y="1340768"/>
            <a:ext cx="2448272" cy="4176464"/>
          </a:xfrm>
          <a:prstGeom prst="roundRect">
            <a:avLst/>
          </a:prstGeom>
          <a:solidFill>
            <a:schemeClr val="lt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dirty="0">
              <a:solidFill>
                <a:srgbClr val="262695"/>
              </a:solidFill>
            </a:endParaRPr>
          </a:p>
          <a:p>
            <a:pPr algn="just"/>
            <a:r>
              <a:rPr lang="en-US" sz="1100" dirty="0">
                <a:solidFill>
                  <a:srgbClr val="262695"/>
                </a:solidFill>
              </a:rPr>
              <a:t>New long term condition, often patients have  3 or more LTCs. Need to address frailty holistically</a:t>
            </a:r>
          </a:p>
          <a:p>
            <a:pPr algn="just"/>
            <a:endParaRPr lang="en-US" sz="1100" dirty="0">
              <a:solidFill>
                <a:srgbClr val="262695"/>
              </a:solidFill>
            </a:endParaRPr>
          </a:p>
          <a:p>
            <a:pPr algn="just"/>
            <a:r>
              <a:rPr lang="en-US" sz="1100" dirty="0">
                <a:solidFill>
                  <a:srgbClr val="262695"/>
                </a:solidFill>
              </a:rPr>
              <a:t>SW New Forest has high numbers of patients aged &gt; 75 and &gt; 85.</a:t>
            </a:r>
          </a:p>
          <a:p>
            <a:pPr algn="just"/>
            <a:endParaRPr lang="en-US" sz="1100" dirty="0">
              <a:solidFill>
                <a:srgbClr val="262695"/>
              </a:solidFill>
            </a:endParaRPr>
          </a:p>
          <a:p>
            <a:pPr algn="just"/>
            <a:r>
              <a:rPr lang="en-US" sz="1100" dirty="0">
                <a:solidFill>
                  <a:srgbClr val="262695"/>
                </a:solidFill>
              </a:rPr>
              <a:t>5% of local population aged &gt; 85.</a:t>
            </a:r>
          </a:p>
          <a:p>
            <a:pPr algn="just"/>
            <a:endParaRPr lang="en-US" sz="1100" dirty="0">
              <a:solidFill>
                <a:srgbClr val="262695"/>
              </a:solidFill>
            </a:endParaRPr>
          </a:p>
          <a:p>
            <a:pPr algn="just"/>
            <a:r>
              <a:rPr lang="en-US" sz="1100" dirty="0">
                <a:solidFill>
                  <a:srgbClr val="262695"/>
                </a:solidFill>
              </a:rPr>
              <a:t>Frailty leads to increased demands on healthcare.</a:t>
            </a:r>
          </a:p>
          <a:p>
            <a:pPr algn="just"/>
            <a:endParaRPr lang="en-US" sz="1100" dirty="0">
              <a:solidFill>
                <a:srgbClr val="262695"/>
              </a:solidFill>
            </a:endParaRPr>
          </a:p>
          <a:p>
            <a:pPr algn="just"/>
            <a:r>
              <a:rPr lang="en-US" sz="1100" dirty="0">
                <a:solidFill>
                  <a:srgbClr val="262695"/>
                </a:solidFill>
              </a:rPr>
              <a:t>Can stratify into 3 groups:</a:t>
            </a:r>
          </a:p>
          <a:p>
            <a:pPr marL="171450" indent="-171450" algn="just">
              <a:buFont typeface="Arial"/>
              <a:buChar char="•"/>
            </a:pPr>
            <a:r>
              <a:rPr lang="en-US" sz="1100" dirty="0">
                <a:solidFill>
                  <a:srgbClr val="262695"/>
                </a:solidFill>
              </a:rPr>
              <a:t>Mild</a:t>
            </a:r>
          </a:p>
          <a:p>
            <a:pPr marL="171450" indent="-171450" algn="just">
              <a:buFont typeface="Arial"/>
              <a:buChar char="•"/>
            </a:pPr>
            <a:r>
              <a:rPr lang="en-US" sz="1100" dirty="0">
                <a:solidFill>
                  <a:srgbClr val="262695"/>
                </a:solidFill>
              </a:rPr>
              <a:t>Moderate</a:t>
            </a:r>
          </a:p>
          <a:p>
            <a:pPr marL="171450" indent="-171450" algn="just">
              <a:buFont typeface="Arial"/>
              <a:buChar char="•"/>
            </a:pPr>
            <a:r>
              <a:rPr lang="en-US" sz="1100" dirty="0">
                <a:solidFill>
                  <a:srgbClr val="262695"/>
                </a:solidFill>
              </a:rPr>
              <a:t>Severe</a:t>
            </a:r>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a:p>
            <a:pPr algn="just"/>
            <a:endParaRPr lang="en-US" sz="1100" b="1" dirty="0"/>
          </a:p>
        </p:txBody>
      </p:sp>
      <p:pic>
        <p:nvPicPr>
          <p:cNvPr id="13" name="Picture 12" descr="icon_content.a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3555" y="1340768"/>
            <a:ext cx="658147" cy="615686"/>
          </a:xfrm>
          <a:prstGeom prst="rect">
            <a:avLst/>
          </a:prstGeom>
        </p:spPr>
      </p:pic>
      <p:cxnSp>
        <p:nvCxnSpPr>
          <p:cNvPr id="14" name="Straight Connector 13"/>
          <p:cNvCxnSpPr/>
          <p:nvPr/>
        </p:nvCxnSpPr>
        <p:spPr>
          <a:xfrm>
            <a:off x="2495600"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39619" y="1484784"/>
            <a:ext cx="1268185" cy="369332"/>
          </a:xfrm>
          <a:prstGeom prst="rect">
            <a:avLst/>
          </a:prstGeom>
          <a:noFill/>
        </p:spPr>
        <p:txBody>
          <a:bodyPr wrap="square" rtlCol="0">
            <a:spAutoFit/>
          </a:bodyPr>
          <a:lstStyle/>
          <a:p>
            <a:r>
              <a:rPr lang="en-US" sz="1800" b="1" dirty="0">
                <a:solidFill>
                  <a:srgbClr val="262695"/>
                </a:solidFill>
              </a:rPr>
              <a:t>Context</a:t>
            </a:r>
            <a:endParaRPr lang="en-US" sz="2000" b="1" dirty="0">
              <a:solidFill>
                <a:srgbClr val="262695"/>
              </a:solidFill>
            </a:endParaRPr>
          </a:p>
        </p:txBody>
      </p:sp>
      <p:pic>
        <p:nvPicPr>
          <p:cNvPr id="16" name="Picture 15" descr="icon_achievements.ai"/>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864" y="1484784"/>
            <a:ext cx="580302" cy="516610"/>
          </a:xfrm>
          <a:prstGeom prst="rect">
            <a:avLst/>
          </a:prstGeom>
        </p:spPr>
      </p:pic>
      <p:cxnSp>
        <p:nvCxnSpPr>
          <p:cNvPr id="17" name="Straight Connector 16"/>
          <p:cNvCxnSpPr/>
          <p:nvPr/>
        </p:nvCxnSpPr>
        <p:spPr>
          <a:xfrm>
            <a:off x="530391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375920" y="1484784"/>
            <a:ext cx="1922518" cy="369332"/>
          </a:xfrm>
          <a:prstGeom prst="rect">
            <a:avLst/>
          </a:prstGeom>
          <a:noFill/>
        </p:spPr>
        <p:txBody>
          <a:bodyPr wrap="square" rtlCol="0">
            <a:spAutoFit/>
          </a:bodyPr>
          <a:lstStyle/>
          <a:p>
            <a:r>
              <a:rPr lang="en-US" sz="1800" b="1" dirty="0">
                <a:solidFill>
                  <a:srgbClr val="262695"/>
                </a:solidFill>
              </a:rPr>
              <a:t>Achievements</a:t>
            </a:r>
          </a:p>
        </p:txBody>
      </p:sp>
      <p:pic>
        <p:nvPicPr>
          <p:cNvPr id="19" name="Picture 18" descr="icon_impact.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55" y="1412779"/>
            <a:ext cx="488303" cy="438765"/>
          </a:xfrm>
          <a:prstGeom prst="rect">
            <a:avLst/>
          </a:prstGeom>
        </p:spPr>
      </p:pic>
      <p:cxnSp>
        <p:nvCxnSpPr>
          <p:cNvPr id="20" name="Straight Connector 19"/>
          <p:cNvCxnSpPr/>
          <p:nvPr/>
        </p:nvCxnSpPr>
        <p:spPr>
          <a:xfrm>
            <a:off x="7824192" y="1988840"/>
            <a:ext cx="189089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968208" y="1340771"/>
            <a:ext cx="2225722" cy="646331"/>
          </a:xfrm>
          <a:prstGeom prst="rect">
            <a:avLst/>
          </a:prstGeom>
          <a:noFill/>
        </p:spPr>
        <p:txBody>
          <a:bodyPr wrap="square" rtlCol="0">
            <a:spAutoFit/>
          </a:bodyPr>
          <a:lstStyle/>
          <a:p>
            <a:r>
              <a:rPr lang="en-US" sz="1800" b="1" dirty="0">
                <a:solidFill>
                  <a:srgbClr val="262695"/>
                </a:solidFill>
              </a:rPr>
              <a:t>Planned Impact </a:t>
            </a:r>
          </a:p>
          <a:p>
            <a:r>
              <a:rPr lang="en-US" sz="1800" b="1" dirty="0">
                <a:solidFill>
                  <a:srgbClr val="262695"/>
                </a:solidFill>
              </a:rPr>
              <a:t>2016-18</a:t>
            </a:r>
          </a:p>
        </p:txBody>
      </p:sp>
      <p:sp>
        <p:nvSpPr>
          <p:cNvPr id="2" name="TextBox 1"/>
          <p:cNvSpPr txBox="1"/>
          <p:nvPr/>
        </p:nvSpPr>
        <p:spPr>
          <a:xfrm>
            <a:off x="1828800" y="5949283"/>
            <a:ext cx="8587680" cy="584775"/>
          </a:xfrm>
          <a:prstGeom prst="rect">
            <a:avLst/>
          </a:prstGeom>
          <a:noFill/>
        </p:spPr>
        <p:txBody>
          <a:bodyPr wrap="square" rtlCol="0">
            <a:spAutoFit/>
          </a:bodyPr>
          <a:lstStyle/>
          <a:p>
            <a:r>
              <a:rPr lang="en-US" sz="1600" dirty="0">
                <a:solidFill>
                  <a:srgbClr val="262695"/>
                </a:solidFill>
              </a:rPr>
              <a:t>Comment: Excellent example of commissioners and providers working together to design a service  that will help general practice.</a:t>
            </a: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25613" y="176118"/>
            <a:ext cx="842660" cy="112354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06988" y="258328"/>
            <a:ext cx="577224" cy="769632"/>
          </a:xfrm>
          <a:prstGeom prst="rect">
            <a:avLst/>
          </a:prstGeom>
        </p:spPr>
      </p:pic>
    </p:spTree>
    <p:extLst>
      <p:ext uri="{BB962C8B-B14F-4D97-AF65-F5344CB8AC3E}">
        <p14:creationId xmlns:p14="http://schemas.microsoft.com/office/powerpoint/2010/main" val="96637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latin typeface="+mj-lt"/>
              </a:rPr>
              <a:t>The NHS challenge</a:t>
            </a:r>
          </a:p>
        </p:txBody>
      </p:sp>
      <p:sp>
        <p:nvSpPr>
          <p:cNvPr id="3" name="Content Placeholder 2"/>
          <p:cNvSpPr>
            <a:spLocks noGrp="1"/>
          </p:cNvSpPr>
          <p:nvPr>
            <p:ph idx="1"/>
          </p:nvPr>
        </p:nvSpPr>
        <p:spPr>
          <a:xfrm>
            <a:off x="263352" y="1052736"/>
            <a:ext cx="9289032" cy="4681314"/>
          </a:xfrm>
        </p:spPr>
        <p:txBody>
          <a:bodyPr/>
          <a:lstStyle/>
          <a:p>
            <a:endParaRPr lang="en-US" sz="1600" dirty="0">
              <a:solidFill>
                <a:srgbClr val="262695"/>
              </a:solidFill>
            </a:endParaRPr>
          </a:p>
          <a:p>
            <a:r>
              <a:rPr lang="en-US" sz="1600" dirty="0">
                <a:solidFill>
                  <a:srgbClr val="262695"/>
                </a:solidFill>
              </a:rPr>
              <a:t>Ageing population</a:t>
            </a:r>
          </a:p>
          <a:p>
            <a:endParaRPr lang="en-US" sz="1600" dirty="0">
              <a:solidFill>
                <a:srgbClr val="262695"/>
              </a:solidFill>
            </a:endParaRPr>
          </a:p>
          <a:p>
            <a:r>
              <a:rPr lang="en-US" sz="1600" dirty="0">
                <a:solidFill>
                  <a:srgbClr val="262695"/>
                </a:solidFill>
              </a:rPr>
              <a:t>More people with long term conditions</a:t>
            </a:r>
          </a:p>
          <a:p>
            <a:endParaRPr lang="en-US" sz="1600" dirty="0">
              <a:solidFill>
                <a:srgbClr val="262695"/>
              </a:solidFill>
            </a:endParaRPr>
          </a:p>
          <a:p>
            <a:r>
              <a:rPr lang="en-US" sz="1600" dirty="0">
                <a:solidFill>
                  <a:srgbClr val="262695"/>
                </a:solidFill>
              </a:rPr>
              <a:t>Workload and complexity</a:t>
            </a:r>
          </a:p>
          <a:p>
            <a:endParaRPr lang="en-US" sz="1600" dirty="0">
              <a:solidFill>
                <a:srgbClr val="262695"/>
              </a:solidFill>
            </a:endParaRPr>
          </a:p>
          <a:p>
            <a:r>
              <a:rPr lang="en-US" sz="1600" dirty="0">
                <a:solidFill>
                  <a:srgbClr val="262695"/>
                </a:solidFill>
              </a:rPr>
              <a:t>Recruitment and retention</a:t>
            </a:r>
          </a:p>
          <a:p>
            <a:endParaRPr lang="en-US" sz="1600" dirty="0">
              <a:solidFill>
                <a:srgbClr val="262695"/>
              </a:solidFill>
            </a:endParaRPr>
          </a:p>
          <a:p>
            <a:r>
              <a:rPr lang="en-US" sz="1600" dirty="0">
                <a:solidFill>
                  <a:srgbClr val="262695"/>
                </a:solidFill>
              </a:rPr>
              <a:t>Financial challenge</a:t>
            </a:r>
          </a:p>
          <a:p>
            <a:endParaRPr lang="en-US" sz="1600" dirty="0">
              <a:solidFill>
                <a:srgbClr val="262695"/>
              </a:solidFill>
            </a:endParaRPr>
          </a:p>
          <a:p>
            <a:r>
              <a:rPr lang="en-US" sz="1600" dirty="0">
                <a:solidFill>
                  <a:srgbClr val="262695"/>
                </a:solidFill>
              </a:rPr>
              <a:t>Patient expectation</a:t>
            </a:r>
          </a:p>
          <a:p>
            <a:endParaRPr lang="en-US" sz="1600" dirty="0">
              <a:solidFill>
                <a:srgbClr val="262695"/>
              </a:solidFill>
            </a:endParaRPr>
          </a:p>
          <a:p>
            <a:r>
              <a:rPr lang="en-US" sz="1600" dirty="0">
                <a:solidFill>
                  <a:srgbClr val="262695"/>
                </a:solidFill>
              </a:rPr>
              <a:t>New drugs and medical technologies</a:t>
            </a:r>
          </a:p>
          <a:p>
            <a:endParaRPr lang="en-US" sz="1600" dirty="0">
              <a:solidFill>
                <a:srgbClr val="262695"/>
              </a:solidFill>
            </a:endParaRPr>
          </a:p>
          <a:p>
            <a:r>
              <a:rPr lang="en-US" sz="1600" dirty="0">
                <a:solidFill>
                  <a:srgbClr val="262695"/>
                </a:solidFill>
              </a:rPr>
              <a:t>Lack of social care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42874" y="1291193"/>
            <a:ext cx="333581" cy="49492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4294" y="1561974"/>
            <a:ext cx="974291" cy="63376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42874" y="2380479"/>
            <a:ext cx="842933" cy="5745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25074" y="2976295"/>
            <a:ext cx="442438" cy="633302"/>
          </a:xfrm>
          <a:prstGeom prst="rect">
            <a:avLst/>
          </a:prstGeom>
        </p:spPr>
      </p:pic>
      <p:pic>
        <p:nvPicPr>
          <p:cNvPr id="8" name="Picture 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53998" y="3744012"/>
            <a:ext cx="555666" cy="276778"/>
          </a:xfrm>
          <a:prstGeom prst="rect">
            <a:avLst/>
          </a:prstGeom>
          <a:noFill/>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09444" y="4243306"/>
            <a:ext cx="824880" cy="56641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25074" y="4640438"/>
            <a:ext cx="811992" cy="540344"/>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31634" y="5351185"/>
            <a:ext cx="678030" cy="452715"/>
          </a:xfrm>
          <a:prstGeom prst="rect">
            <a:avLst/>
          </a:prstGeom>
        </p:spPr>
      </p:pic>
    </p:spTree>
    <p:extLst>
      <p:ext uri="{BB962C8B-B14F-4D97-AF65-F5344CB8AC3E}">
        <p14:creationId xmlns:p14="http://schemas.microsoft.com/office/powerpoint/2010/main" val="14272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3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40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332656"/>
            <a:ext cx="8229600" cy="1143000"/>
          </a:xfrm>
        </p:spPr>
        <p:txBody>
          <a:bodyPr>
            <a:normAutofit/>
          </a:bodyPr>
          <a:lstStyle/>
          <a:p>
            <a:r>
              <a:rPr lang="en-US" sz="2400" dirty="0">
                <a:solidFill>
                  <a:srgbClr val="262695"/>
                </a:solidFill>
                <a:latin typeface="Arial"/>
                <a:cs typeface="Arial"/>
              </a:rPr>
              <a:t>What difference does it make?</a:t>
            </a:r>
          </a:p>
        </p:txBody>
      </p:sp>
      <p:sp>
        <p:nvSpPr>
          <p:cNvPr id="4" name="Text Placeholder 3"/>
          <p:cNvSpPr>
            <a:spLocks noGrp="1"/>
          </p:cNvSpPr>
          <p:nvPr>
            <p:ph type="body" idx="1"/>
          </p:nvPr>
        </p:nvSpPr>
        <p:spPr/>
        <p:txBody>
          <a:bodyPr/>
          <a:lstStyle/>
          <a:p>
            <a:r>
              <a:rPr lang="en-US" sz="2000" i="1" dirty="0">
                <a:solidFill>
                  <a:srgbClr val="262695"/>
                </a:solidFill>
              </a:rPr>
              <a:t>Problems</a:t>
            </a:r>
          </a:p>
        </p:txBody>
      </p:sp>
      <p:sp>
        <p:nvSpPr>
          <p:cNvPr id="9" name="Content Placeholder 8"/>
          <p:cNvSpPr>
            <a:spLocks noGrp="1"/>
          </p:cNvSpPr>
          <p:nvPr>
            <p:ph sz="half" idx="2"/>
          </p:nvPr>
        </p:nvSpPr>
        <p:spPr/>
        <p:txBody>
          <a:bodyPr/>
          <a:lstStyle/>
          <a:p>
            <a:r>
              <a:rPr lang="en-US" sz="1600" dirty="0">
                <a:solidFill>
                  <a:srgbClr val="262695"/>
                </a:solidFill>
              </a:rPr>
              <a:t>Culture</a:t>
            </a:r>
          </a:p>
          <a:p>
            <a:r>
              <a:rPr lang="en-US" sz="1600" dirty="0">
                <a:solidFill>
                  <a:srgbClr val="262695"/>
                </a:solidFill>
              </a:rPr>
              <a:t>Workload</a:t>
            </a:r>
          </a:p>
          <a:p>
            <a:r>
              <a:rPr lang="en-US" sz="1600" dirty="0">
                <a:solidFill>
                  <a:srgbClr val="262695"/>
                </a:solidFill>
              </a:rPr>
              <a:t>Recruitment and retention</a:t>
            </a:r>
          </a:p>
          <a:p>
            <a:r>
              <a:rPr lang="en-US" sz="1600" dirty="0">
                <a:solidFill>
                  <a:srgbClr val="262695"/>
                </a:solidFill>
              </a:rPr>
              <a:t>General practice status</a:t>
            </a:r>
          </a:p>
          <a:p>
            <a:r>
              <a:rPr lang="en-US" sz="1600" dirty="0">
                <a:solidFill>
                  <a:srgbClr val="262695"/>
                </a:solidFill>
              </a:rPr>
              <a:t>Competition</a:t>
            </a:r>
          </a:p>
          <a:p>
            <a:r>
              <a:rPr lang="en-US" sz="1600" dirty="0">
                <a:solidFill>
                  <a:srgbClr val="262695"/>
                </a:solidFill>
              </a:rPr>
              <a:t>Premises</a:t>
            </a:r>
          </a:p>
          <a:p>
            <a:r>
              <a:rPr lang="en-US" sz="1600" dirty="0" err="1">
                <a:solidFill>
                  <a:srgbClr val="262695"/>
                </a:solidFill>
              </a:rPr>
              <a:t>Organisational</a:t>
            </a:r>
            <a:r>
              <a:rPr lang="en-US" sz="1600" dirty="0">
                <a:solidFill>
                  <a:srgbClr val="262695"/>
                </a:solidFill>
              </a:rPr>
              <a:t> barriers</a:t>
            </a:r>
          </a:p>
          <a:p>
            <a:r>
              <a:rPr lang="en-US" sz="1600" dirty="0">
                <a:solidFill>
                  <a:srgbClr val="262695"/>
                </a:solidFill>
              </a:rPr>
              <a:t>Barriers to change</a:t>
            </a:r>
          </a:p>
          <a:p>
            <a:r>
              <a:rPr lang="en-US" sz="1600" dirty="0">
                <a:solidFill>
                  <a:srgbClr val="262695"/>
                </a:solidFill>
              </a:rPr>
              <a:t>Can’t do</a:t>
            </a:r>
          </a:p>
        </p:txBody>
      </p:sp>
      <p:sp>
        <p:nvSpPr>
          <p:cNvPr id="10" name="Text Placeholder 9"/>
          <p:cNvSpPr>
            <a:spLocks noGrp="1"/>
          </p:cNvSpPr>
          <p:nvPr>
            <p:ph type="body" sz="quarter" idx="3"/>
          </p:nvPr>
        </p:nvSpPr>
        <p:spPr>
          <a:xfrm>
            <a:off x="5591947" y="1535113"/>
            <a:ext cx="4041775" cy="639762"/>
          </a:xfrm>
        </p:spPr>
        <p:txBody>
          <a:bodyPr/>
          <a:lstStyle/>
          <a:p>
            <a:r>
              <a:rPr lang="en-US" sz="2000" i="1" dirty="0">
                <a:solidFill>
                  <a:srgbClr val="262695"/>
                </a:solidFill>
              </a:rPr>
              <a:t>Solutions</a:t>
            </a:r>
          </a:p>
        </p:txBody>
      </p:sp>
      <p:sp>
        <p:nvSpPr>
          <p:cNvPr id="11" name="Content Placeholder 10"/>
          <p:cNvSpPr>
            <a:spLocks noGrp="1"/>
          </p:cNvSpPr>
          <p:nvPr>
            <p:ph sz="quarter" idx="4"/>
          </p:nvPr>
        </p:nvSpPr>
        <p:spPr>
          <a:xfrm>
            <a:off x="5447931" y="2164535"/>
            <a:ext cx="4041775" cy="3951288"/>
          </a:xfrm>
        </p:spPr>
        <p:txBody>
          <a:bodyPr/>
          <a:lstStyle/>
          <a:p>
            <a:r>
              <a:rPr lang="en-US" sz="1600" dirty="0">
                <a:solidFill>
                  <a:srgbClr val="262695"/>
                </a:solidFill>
              </a:rPr>
              <a:t>Noticing radical change in culture</a:t>
            </a:r>
          </a:p>
          <a:p>
            <a:r>
              <a:rPr lang="en-US" sz="1600" dirty="0">
                <a:solidFill>
                  <a:srgbClr val="262695"/>
                </a:solidFill>
              </a:rPr>
              <a:t>Focus of all streams of work</a:t>
            </a:r>
          </a:p>
          <a:p>
            <a:r>
              <a:rPr lang="en-US" sz="1600" dirty="0">
                <a:solidFill>
                  <a:srgbClr val="262695"/>
                </a:solidFill>
              </a:rPr>
              <a:t>Changing – better place to work</a:t>
            </a:r>
          </a:p>
          <a:p>
            <a:r>
              <a:rPr lang="en-US" sz="1600" dirty="0">
                <a:solidFill>
                  <a:srgbClr val="262695"/>
                </a:solidFill>
              </a:rPr>
              <a:t>Leading, enhanced</a:t>
            </a:r>
          </a:p>
          <a:p>
            <a:r>
              <a:rPr lang="en-US" sz="1600" dirty="0">
                <a:solidFill>
                  <a:srgbClr val="262695"/>
                </a:solidFill>
              </a:rPr>
              <a:t>Replaced with partnership work</a:t>
            </a:r>
          </a:p>
          <a:p>
            <a:r>
              <a:rPr lang="en-US" sz="1600" dirty="0">
                <a:solidFill>
                  <a:srgbClr val="262695"/>
                </a:solidFill>
              </a:rPr>
              <a:t>Lease, ownership, different use</a:t>
            </a:r>
          </a:p>
          <a:p>
            <a:r>
              <a:rPr lang="en-US" sz="1600" dirty="0">
                <a:solidFill>
                  <a:srgbClr val="262695"/>
                </a:solidFill>
              </a:rPr>
              <a:t>Less of a problem</a:t>
            </a:r>
          </a:p>
          <a:p>
            <a:r>
              <a:rPr lang="en-US" sz="1600" dirty="0">
                <a:solidFill>
                  <a:srgbClr val="262695"/>
                </a:solidFill>
              </a:rPr>
              <a:t>Being removed</a:t>
            </a:r>
          </a:p>
          <a:p>
            <a:r>
              <a:rPr lang="en-US" sz="1600" dirty="0">
                <a:solidFill>
                  <a:srgbClr val="262695"/>
                </a:solidFill>
              </a:rPr>
              <a:t>New ideas</a:t>
            </a:r>
          </a:p>
        </p:txBody>
      </p:sp>
    </p:spTree>
    <p:extLst>
      <p:ext uri="{BB962C8B-B14F-4D97-AF65-F5344CB8AC3E}">
        <p14:creationId xmlns:p14="http://schemas.microsoft.com/office/powerpoint/2010/main" val="1953798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188640"/>
            <a:ext cx="8363272" cy="1143000"/>
          </a:xfrm>
        </p:spPr>
        <p:txBody>
          <a:bodyPr anchor="t">
            <a:normAutofit fontScale="90000"/>
          </a:bodyPr>
          <a:lstStyle/>
          <a:p>
            <a:pPr lvl="1" rtl="0">
              <a:spcBef>
                <a:spcPct val="0"/>
              </a:spcBef>
            </a:pPr>
            <a:r>
              <a:rPr lang="en-GB" sz="3200" b="1" i="1" dirty="0">
                <a:solidFill>
                  <a:srgbClr val="262695"/>
                </a:solidFill>
                <a:latin typeface="+mj-lt"/>
                <a:cs typeface="Arial"/>
              </a:rPr>
              <a:t>What next? </a:t>
            </a:r>
            <a:br>
              <a:rPr lang="en-GB" sz="3200" b="1" i="1" dirty="0">
                <a:solidFill>
                  <a:srgbClr val="262695"/>
                </a:solidFill>
                <a:latin typeface="+mj-lt"/>
                <a:cs typeface="Arial"/>
              </a:rPr>
            </a:br>
            <a:r>
              <a:rPr lang="en-GB" sz="3200" b="1" i="1" dirty="0">
                <a:solidFill>
                  <a:srgbClr val="262695"/>
                </a:solidFill>
                <a:latin typeface="+mj-lt"/>
                <a:cs typeface="Arial"/>
              </a:rPr>
              <a:t>The New Models of Care</a:t>
            </a:r>
            <a:r>
              <a:rPr lang="en-US" sz="3200" b="1" i="1" dirty="0">
                <a:solidFill>
                  <a:srgbClr val="010000"/>
                </a:solidFill>
                <a:latin typeface="Arial"/>
                <a:cs typeface="Arial"/>
              </a:rPr>
              <a:t/>
            </a:r>
            <a:br>
              <a:rPr lang="en-US" sz="3200" b="1" i="1" dirty="0">
                <a:solidFill>
                  <a:srgbClr val="010000"/>
                </a:solidFill>
                <a:latin typeface="Arial"/>
                <a:cs typeface="Arial"/>
              </a:rPr>
            </a:br>
            <a:endParaRPr lang="en-GB" sz="3200" b="1" i="1" dirty="0">
              <a:solidFill>
                <a:srgbClr val="010000"/>
              </a:solidFill>
              <a:latin typeface="Arial"/>
              <a:cs typeface="Arial"/>
            </a:endParaRPr>
          </a:p>
        </p:txBody>
      </p:sp>
      <p:sp>
        <p:nvSpPr>
          <p:cNvPr id="5" name="Subtitle 4"/>
          <p:cNvSpPr>
            <a:spLocks noGrp="1"/>
          </p:cNvSpPr>
          <p:nvPr>
            <p:ph type="subTitle" idx="1"/>
          </p:nvPr>
        </p:nvSpPr>
        <p:spPr>
          <a:xfrm>
            <a:off x="407368" y="1700808"/>
            <a:ext cx="9649072" cy="3816424"/>
          </a:xfrm>
        </p:spPr>
        <p:txBody>
          <a:bodyPr/>
          <a:lstStyle/>
          <a:p>
            <a:pPr marL="800100" lvl="1" indent="-342900" algn="l">
              <a:buFont typeface="Arial"/>
              <a:buChar char="•"/>
            </a:pPr>
            <a:r>
              <a:rPr lang="en-US" sz="2400" dirty="0">
                <a:solidFill>
                  <a:srgbClr val="262695"/>
                </a:solidFill>
                <a:latin typeface="+mn-lt"/>
              </a:rPr>
              <a:t>Created a strong partnership</a:t>
            </a:r>
          </a:p>
          <a:p>
            <a:pPr marL="1257300" lvl="2" indent="-342900" algn="l">
              <a:buFont typeface="Arial"/>
              <a:buChar char="•"/>
            </a:pPr>
            <a:r>
              <a:rPr lang="en-US" sz="2000" dirty="0">
                <a:solidFill>
                  <a:srgbClr val="262695"/>
                </a:solidFill>
                <a:latin typeface="+mn-lt"/>
              </a:rPr>
              <a:t>Practice</a:t>
            </a:r>
          </a:p>
          <a:p>
            <a:pPr marL="1257300" lvl="2" indent="-342900" algn="l">
              <a:buFont typeface="Arial"/>
              <a:buChar char="•"/>
            </a:pPr>
            <a:r>
              <a:rPr lang="en-US" sz="2000" dirty="0">
                <a:solidFill>
                  <a:srgbClr val="262695"/>
                </a:solidFill>
                <a:latin typeface="+mn-lt"/>
              </a:rPr>
              <a:t>GP provider company</a:t>
            </a:r>
          </a:p>
          <a:p>
            <a:pPr marL="1257300" lvl="2" indent="-342900" algn="l">
              <a:buFont typeface="Arial"/>
              <a:buChar char="•"/>
            </a:pPr>
            <a:r>
              <a:rPr lang="en-US" sz="2000" dirty="0">
                <a:solidFill>
                  <a:srgbClr val="262695"/>
                </a:solidFill>
                <a:latin typeface="+mn-lt"/>
              </a:rPr>
              <a:t>Community provider </a:t>
            </a:r>
          </a:p>
          <a:p>
            <a:pPr marL="1257300" lvl="2" indent="-342900" algn="l">
              <a:buFont typeface="Arial"/>
              <a:buChar char="•"/>
            </a:pPr>
            <a:r>
              <a:rPr lang="en-US" sz="2000" dirty="0">
                <a:solidFill>
                  <a:srgbClr val="262695"/>
                </a:solidFill>
                <a:latin typeface="+mn-lt"/>
              </a:rPr>
              <a:t>Hospital</a:t>
            </a:r>
          </a:p>
          <a:p>
            <a:pPr marL="1257300" lvl="2" indent="-342900" algn="l">
              <a:buFont typeface="Arial"/>
              <a:buChar char="•"/>
            </a:pPr>
            <a:endParaRPr lang="en-US" sz="2000" dirty="0">
              <a:solidFill>
                <a:srgbClr val="262695"/>
              </a:solidFill>
              <a:latin typeface="+mn-lt"/>
            </a:endParaRPr>
          </a:p>
          <a:p>
            <a:pPr marL="800100" lvl="1" indent="-342900" algn="l">
              <a:buFont typeface="Arial"/>
              <a:buChar char="•"/>
            </a:pPr>
            <a:r>
              <a:rPr lang="en-US" sz="2400" dirty="0">
                <a:solidFill>
                  <a:srgbClr val="262695"/>
                </a:solidFill>
                <a:latin typeface="+mn-lt"/>
              </a:rPr>
              <a:t>Now need a joint venture</a:t>
            </a:r>
          </a:p>
          <a:p>
            <a:pPr marL="1257300" lvl="2" indent="-342900" algn="l">
              <a:buFont typeface="Arial"/>
              <a:buChar char="•"/>
            </a:pPr>
            <a:r>
              <a:rPr lang="en-US" sz="2000" dirty="0">
                <a:solidFill>
                  <a:srgbClr val="262695"/>
                </a:solidFill>
                <a:latin typeface="+mn-lt"/>
              </a:rPr>
              <a:t>Accountable Care </a:t>
            </a:r>
            <a:r>
              <a:rPr lang="en-US" sz="2000" dirty="0" err="1">
                <a:solidFill>
                  <a:srgbClr val="262695"/>
                </a:solidFill>
                <a:latin typeface="+mn-lt"/>
              </a:rPr>
              <a:t>Organisations</a:t>
            </a:r>
            <a:endParaRPr lang="en-US" sz="2000" dirty="0">
              <a:solidFill>
                <a:srgbClr val="262695"/>
              </a:solidFill>
              <a:latin typeface="+mn-lt"/>
            </a:endParaRPr>
          </a:p>
        </p:txBody>
      </p:sp>
    </p:spTree>
    <p:extLst>
      <p:ext uri="{BB962C8B-B14F-4D97-AF65-F5344CB8AC3E}">
        <p14:creationId xmlns:p14="http://schemas.microsoft.com/office/powerpoint/2010/main" val="776069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262695"/>
                </a:solidFill>
              </a:rPr>
              <a:t>Accountable Care Systems (ACSs)</a:t>
            </a:r>
            <a:r>
              <a:rPr lang="en-US" sz="2800" dirty="0">
                <a:solidFill>
                  <a:srgbClr val="262695"/>
                </a:solidFill>
              </a:rPr>
              <a:t> </a:t>
            </a:r>
            <a:endParaRPr lang="en-US" dirty="0">
              <a:solidFill>
                <a:srgbClr val="262695"/>
              </a:solidFill>
            </a:endParaRPr>
          </a:p>
        </p:txBody>
      </p:sp>
      <p:sp>
        <p:nvSpPr>
          <p:cNvPr id="3" name="Content Placeholder 2"/>
          <p:cNvSpPr>
            <a:spLocks noGrp="1"/>
          </p:cNvSpPr>
          <p:nvPr>
            <p:ph idx="1"/>
          </p:nvPr>
        </p:nvSpPr>
        <p:spPr/>
        <p:txBody>
          <a:bodyPr/>
          <a:lstStyle/>
          <a:p>
            <a:pPr marL="0" indent="0">
              <a:buNone/>
            </a:pPr>
            <a:r>
              <a:rPr lang="en-US" sz="2000" dirty="0">
                <a:solidFill>
                  <a:srgbClr val="262695"/>
                </a:solidFill>
              </a:rPr>
              <a:t>Groups of:</a:t>
            </a:r>
          </a:p>
          <a:p>
            <a:r>
              <a:rPr lang="en-US" sz="2000" dirty="0">
                <a:solidFill>
                  <a:srgbClr val="262695"/>
                </a:solidFill>
              </a:rPr>
              <a:t>Commissioners </a:t>
            </a:r>
          </a:p>
          <a:p>
            <a:r>
              <a:rPr lang="en-US" sz="2000" dirty="0">
                <a:solidFill>
                  <a:srgbClr val="262695"/>
                </a:solidFill>
              </a:rPr>
              <a:t>Providers</a:t>
            </a:r>
          </a:p>
          <a:p>
            <a:pPr lvl="1"/>
            <a:r>
              <a:rPr lang="en-US" sz="1800" dirty="0">
                <a:solidFill>
                  <a:srgbClr val="262695"/>
                </a:solidFill>
              </a:rPr>
              <a:t>Hospitals</a:t>
            </a:r>
          </a:p>
          <a:p>
            <a:pPr lvl="1"/>
            <a:r>
              <a:rPr lang="en-US" sz="1800" dirty="0">
                <a:solidFill>
                  <a:srgbClr val="262695"/>
                </a:solidFill>
              </a:rPr>
              <a:t>Community providers</a:t>
            </a:r>
          </a:p>
          <a:p>
            <a:pPr lvl="1"/>
            <a:r>
              <a:rPr lang="en-US" sz="1800" dirty="0">
                <a:solidFill>
                  <a:srgbClr val="262695"/>
                </a:solidFill>
              </a:rPr>
              <a:t>General practice </a:t>
            </a:r>
          </a:p>
          <a:p>
            <a:pPr marL="0" indent="0">
              <a:buNone/>
            </a:pPr>
            <a:r>
              <a:rPr lang="en-US" sz="2000" dirty="0">
                <a:solidFill>
                  <a:srgbClr val="262695"/>
                </a:solidFill>
              </a:rPr>
              <a:t>and </a:t>
            </a:r>
          </a:p>
          <a:p>
            <a:r>
              <a:rPr lang="en-US" sz="2000" dirty="0">
                <a:solidFill>
                  <a:srgbClr val="262695"/>
                </a:solidFill>
              </a:rPr>
              <a:t>Local Authorities </a:t>
            </a:r>
          </a:p>
          <a:p>
            <a:endParaRPr lang="en-US" sz="2000" dirty="0">
              <a:solidFill>
                <a:srgbClr val="262695"/>
              </a:solidFill>
            </a:endParaRPr>
          </a:p>
          <a:p>
            <a:pPr marL="0" indent="0">
              <a:buNone/>
            </a:pPr>
            <a:r>
              <a:rPr lang="en-US" sz="2000" dirty="0">
                <a:solidFill>
                  <a:srgbClr val="262695"/>
                </a:solidFill>
              </a:rPr>
              <a:t>that take collective responsibility for managing resources, quality improvement and population health.</a:t>
            </a:r>
          </a:p>
          <a:p>
            <a:pPr marL="0" indent="0" eaLnBrk="1" fontAlgn="auto" hangingPunct="1">
              <a:spcBef>
                <a:spcPts val="0"/>
              </a:spcBef>
              <a:spcAft>
                <a:spcPts val="0"/>
              </a:spcAft>
              <a:buNone/>
              <a:defRPr/>
            </a:pPr>
            <a:endParaRPr lang="en-US" sz="2400" dirty="0"/>
          </a:p>
        </p:txBody>
      </p:sp>
    </p:spTree>
    <p:extLst>
      <p:ext uri="{BB962C8B-B14F-4D97-AF65-F5344CB8AC3E}">
        <p14:creationId xmlns:p14="http://schemas.microsoft.com/office/powerpoint/2010/main" val="1422614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62695"/>
                </a:solidFill>
              </a:rPr>
              <a:t>Accountable Care System</a:t>
            </a:r>
          </a:p>
        </p:txBody>
      </p:sp>
      <p:sp>
        <p:nvSpPr>
          <p:cNvPr id="3" name="Content Placeholder 2"/>
          <p:cNvSpPr>
            <a:spLocks noGrp="1"/>
          </p:cNvSpPr>
          <p:nvPr>
            <p:ph idx="1"/>
          </p:nvPr>
        </p:nvSpPr>
        <p:spPr>
          <a:xfrm>
            <a:off x="623392" y="1340768"/>
            <a:ext cx="8209458" cy="4393285"/>
          </a:xfrm>
        </p:spPr>
        <p:txBody>
          <a:bodyPr/>
          <a:lstStyle/>
          <a:p>
            <a:pPr>
              <a:buFont typeface="+mj-lt"/>
              <a:buAutoNum type="arabicPeriod"/>
            </a:pPr>
            <a:r>
              <a:rPr lang="en-US" sz="1600" b="1" dirty="0">
                <a:solidFill>
                  <a:srgbClr val="262695"/>
                </a:solidFill>
              </a:rPr>
              <a:t>Shared decision-making</a:t>
            </a:r>
            <a:r>
              <a:rPr lang="en-US" sz="1600" dirty="0">
                <a:solidFill>
                  <a:srgbClr val="262695"/>
                </a:solidFill>
              </a:rPr>
              <a:t>, supported by an effective collective governance structure.</a:t>
            </a:r>
          </a:p>
          <a:p>
            <a:pPr>
              <a:buFont typeface="+mj-lt"/>
              <a:buAutoNum type="arabicPeriod"/>
            </a:pPr>
            <a:endParaRPr lang="en-US" sz="1600" dirty="0">
              <a:solidFill>
                <a:srgbClr val="262695"/>
              </a:solidFill>
            </a:endParaRPr>
          </a:p>
          <a:p>
            <a:pPr>
              <a:buFont typeface="+mj-lt"/>
              <a:buAutoNum type="arabicPeriod"/>
            </a:pPr>
            <a:r>
              <a:rPr lang="en-US" sz="1600" dirty="0">
                <a:solidFill>
                  <a:srgbClr val="262695"/>
                </a:solidFill>
              </a:rPr>
              <a:t>Organisations </a:t>
            </a:r>
            <a:r>
              <a:rPr lang="en-US" sz="1600" b="1" dirty="0">
                <a:solidFill>
                  <a:srgbClr val="262695"/>
                </a:solidFill>
              </a:rPr>
              <a:t>acting and behaving as though they are one single system</a:t>
            </a:r>
            <a:r>
              <a:rPr lang="en-US" sz="1600" dirty="0">
                <a:solidFill>
                  <a:srgbClr val="262695"/>
                </a:solidFill>
              </a:rPr>
              <a:t>, even though in law they are a number of distinct entities with distinct duties.</a:t>
            </a:r>
          </a:p>
          <a:p>
            <a:pPr>
              <a:buFont typeface="+mj-lt"/>
              <a:buAutoNum type="arabicPeriod"/>
            </a:pPr>
            <a:endParaRPr lang="en-US" sz="1600" dirty="0">
              <a:solidFill>
                <a:srgbClr val="262695"/>
              </a:solidFill>
            </a:endParaRPr>
          </a:p>
          <a:p>
            <a:pPr>
              <a:buFont typeface="+mj-lt"/>
              <a:buAutoNum type="arabicPeriod"/>
            </a:pPr>
            <a:r>
              <a:rPr lang="en-US" sz="1600" dirty="0">
                <a:solidFill>
                  <a:srgbClr val="262695"/>
                </a:solidFill>
              </a:rPr>
              <a:t>Collective management of the financial resources for the ACS’s defined population though a </a:t>
            </a:r>
            <a:r>
              <a:rPr lang="en-US" sz="1600" b="1" dirty="0">
                <a:solidFill>
                  <a:srgbClr val="262695"/>
                </a:solidFill>
              </a:rPr>
              <a:t>system financial control total </a:t>
            </a:r>
            <a:r>
              <a:rPr lang="en-US" sz="1600" dirty="0">
                <a:solidFill>
                  <a:srgbClr val="262695"/>
                </a:solidFill>
              </a:rPr>
              <a:t>that covers the income/expenditure of NHS commissioners and NHS providers</a:t>
            </a:r>
          </a:p>
          <a:p>
            <a:pPr>
              <a:buFont typeface="+mj-lt"/>
              <a:buAutoNum type="arabicPeriod"/>
            </a:pPr>
            <a:endParaRPr lang="en-US" sz="1600" dirty="0">
              <a:solidFill>
                <a:srgbClr val="262695"/>
              </a:solidFill>
            </a:endParaRPr>
          </a:p>
          <a:p>
            <a:pPr>
              <a:buFont typeface="+mj-lt"/>
              <a:buAutoNum type="arabicPeriod"/>
            </a:pPr>
            <a:r>
              <a:rPr lang="en-US" sz="1600" dirty="0">
                <a:solidFill>
                  <a:srgbClr val="262695"/>
                </a:solidFill>
              </a:rPr>
              <a:t>A system partnership that has </a:t>
            </a:r>
            <a:r>
              <a:rPr lang="en-US" sz="1600" b="1" dirty="0">
                <a:solidFill>
                  <a:srgbClr val="262695"/>
                </a:solidFill>
              </a:rPr>
              <a:t>clear plans </a:t>
            </a:r>
            <a:r>
              <a:rPr lang="en-US" sz="1600" dirty="0">
                <a:solidFill>
                  <a:srgbClr val="262695"/>
                </a:solidFill>
              </a:rPr>
              <a:t>–and the </a:t>
            </a:r>
            <a:r>
              <a:rPr lang="en-US" sz="1600" b="1" dirty="0">
                <a:solidFill>
                  <a:srgbClr val="262695"/>
                </a:solidFill>
              </a:rPr>
              <a:t>capacity and capability </a:t>
            </a:r>
            <a:r>
              <a:rPr lang="en-US" sz="1600" dirty="0">
                <a:solidFill>
                  <a:srgbClr val="262695"/>
                </a:solidFill>
              </a:rPr>
              <a:t>to execute those plans</a:t>
            </a:r>
          </a:p>
          <a:p>
            <a:pPr>
              <a:buFont typeface="+mj-lt"/>
              <a:buAutoNum type="arabicPeriod"/>
            </a:pPr>
            <a:endParaRPr lang="en-US" sz="1600" dirty="0">
              <a:solidFill>
                <a:srgbClr val="262695"/>
              </a:solidFill>
            </a:endParaRPr>
          </a:p>
          <a:p>
            <a:pPr>
              <a:buFont typeface="+mj-lt"/>
              <a:buAutoNum type="arabicPeriod"/>
            </a:pPr>
            <a:r>
              <a:rPr lang="en-US" sz="1600" dirty="0">
                <a:solidFill>
                  <a:srgbClr val="262695"/>
                </a:solidFill>
              </a:rPr>
              <a:t>‘</a:t>
            </a:r>
            <a:r>
              <a:rPr lang="en-US" sz="1600" b="1" dirty="0">
                <a:solidFill>
                  <a:srgbClr val="262695"/>
                </a:solidFill>
              </a:rPr>
              <a:t>Horizontal integration</a:t>
            </a:r>
            <a:r>
              <a:rPr lang="en-US" sz="1600" dirty="0">
                <a:solidFill>
                  <a:srgbClr val="262695"/>
                </a:solidFill>
              </a:rPr>
              <a:t>’ of providers whether virtually or through actual merger or joint management and ‘</a:t>
            </a:r>
            <a:r>
              <a:rPr lang="en-US" sz="1600" b="1" dirty="0">
                <a:solidFill>
                  <a:srgbClr val="262695"/>
                </a:solidFill>
              </a:rPr>
              <a:t>vertical integration</a:t>
            </a:r>
            <a:r>
              <a:rPr lang="en-US" sz="1600" dirty="0">
                <a:solidFill>
                  <a:srgbClr val="262695"/>
                </a:solidFill>
              </a:rPr>
              <a:t>’ with GP practices formed into primary care networks</a:t>
            </a:r>
          </a:p>
          <a:p>
            <a:endParaRPr lang="en-US" dirty="0"/>
          </a:p>
        </p:txBody>
      </p:sp>
    </p:spTree>
    <p:extLst>
      <p:ext uri="{BB962C8B-B14F-4D97-AF65-F5344CB8AC3E}">
        <p14:creationId xmlns:p14="http://schemas.microsoft.com/office/powerpoint/2010/main" val="709449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62695"/>
                </a:solidFill>
              </a:rPr>
              <a:t>Accountable Care </a:t>
            </a:r>
            <a:r>
              <a:rPr lang="en-US" sz="2800" dirty="0" err="1">
                <a:solidFill>
                  <a:srgbClr val="262695"/>
                </a:solidFill>
              </a:rPr>
              <a:t>Organisation</a:t>
            </a:r>
            <a:endParaRPr lang="en-US" sz="2800" dirty="0">
              <a:solidFill>
                <a:srgbClr val="262695"/>
              </a:solidFill>
            </a:endParaRPr>
          </a:p>
        </p:txBody>
      </p:sp>
      <p:sp>
        <p:nvSpPr>
          <p:cNvPr id="3" name="Content Placeholder 2"/>
          <p:cNvSpPr>
            <a:spLocks noGrp="1"/>
          </p:cNvSpPr>
          <p:nvPr>
            <p:ph idx="1"/>
          </p:nvPr>
        </p:nvSpPr>
        <p:spPr>
          <a:xfrm>
            <a:off x="263352" y="1268416"/>
            <a:ext cx="8928992" cy="4608859"/>
          </a:xfrm>
        </p:spPr>
        <p:txBody>
          <a:bodyPr/>
          <a:lstStyle/>
          <a:p>
            <a:pPr marL="0" indent="0">
              <a:buNone/>
            </a:pPr>
            <a:r>
              <a:rPr lang="en-US" sz="2000" dirty="0">
                <a:solidFill>
                  <a:srgbClr val="262695"/>
                </a:solidFill>
              </a:rPr>
              <a:t>An ACO needs either directly to encompass general practice:</a:t>
            </a:r>
          </a:p>
          <a:p>
            <a:pPr marL="0" indent="0">
              <a:buNone/>
            </a:pPr>
            <a:endParaRPr lang="en-US" sz="2400" dirty="0">
              <a:solidFill>
                <a:srgbClr val="262695"/>
              </a:solidFill>
            </a:endParaRPr>
          </a:p>
          <a:p>
            <a:r>
              <a:rPr lang="en-US" sz="2000" i="1" dirty="0">
                <a:solidFill>
                  <a:srgbClr val="262695"/>
                </a:solidFill>
              </a:rPr>
              <a:t>through sub-contracting with GP practices </a:t>
            </a:r>
          </a:p>
          <a:p>
            <a:pPr marL="0" indent="0">
              <a:buNone/>
            </a:pPr>
            <a:endParaRPr lang="en-US" sz="2000" i="1" dirty="0">
              <a:solidFill>
                <a:srgbClr val="262695"/>
              </a:solidFill>
            </a:endParaRPr>
          </a:p>
          <a:p>
            <a:pPr marL="0" indent="0">
              <a:buNone/>
            </a:pPr>
            <a:r>
              <a:rPr lang="en-US" sz="2000" i="1" dirty="0">
                <a:solidFill>
                  <a:srgbClr val="262695"/>
                </a:solidFill>
              </a:rPr>
              <a:t>or </a:t>
            </a:r>
          </a:p>
          <a:p>
            <a:pPr marL="0" indent="0">
              <a:buNone/>
            </a:pPr>
            <a:endParaRPr lang="en-US" sz="2000" i="1" dirty="0">
              <a:solidFill>
                <a:srgbClr val="262695"/>
              </a:solidFill>
            </a:endParaRPr>
          </a:p>
          <a:p>
            <a:r>
              <a:rPr lang="en-US" sz="2000" i="1" dirty="0">
                <a:solidFill>
                  <a:srgbClr val="262695"/>
                </a:solidFill>
              </a:rPr>
              <a:t>employing primary care staff (or a mix of the two)  </a:t>
            </a:r>
          </a:p>
          <a:p>
            <a:pPr marL="0" indent="0">
              <a:buNone/>
            </a:pPr>
            <a:endParaRPr lang="en-US" sz="2000" i="1" dirty="0">
              <a:solidFill>
                <a:srgbClr val="262695"/>
              </a:solidFill>
            </a:endParaRPr>
          </a:p>
          <a:p>
            <a:pPr marL="0" indent="0">
              <a:buNone/>
            </a:pPr>
            <a:r>
              <a:rPr lang="en-US" sz="2000" i="1" dirty="0">
                <a:solidFill>
                  <a:srgbClr val="262695"/>
                </a:solidFill>
              </a:rPr>
              <a:t>or </a:t>
            </a:r>
          </a:p>
          <a:p>
            <a:pPr marL="0" indent="0">
              <a:buNone/>
            </a:pPr>
            <a:endParaRPr lang="en-US" sz="2000" i="1" dirty="0">
              <a:solidFill>
                <a:srgbClr val="262695"/>
              </a:solidFill>
            </a:endParaRPr>
          </a:p>
          <a:p>
            <a:r>
              <a:rPr lang="en-US" sz="2000" i="1" dirty="0">
                <a:solidFill>
                  <a:srgbClr val="262695"/>
                </a:solidFill>
              </a:rPr>
              <a:t>there needs to be a very strong integration agreement between the ACO and local GPs. </a:t>
            </a:r>
          </a:p>
          <a:p>
            <a:endParaRPr lang="en-US" dirty="0"/>
          </a:p>
        </p:txBody>
      </p:sp>
    </p:spTree>
    <p:extLst>
      <p:ext uri="{BB962C8B-B14F-4D97-AF65-F5344CB8AC3E}">
        <p14:creationId xmlns:p14="http://schemas.microsoft.com/office/powerpoint/2010/main" val="1509766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62695"/>
                </a:solidFill>
              </a:rPr>
              <a:t>Accountable Care </a:t>
            </a:r>
            <a:r>
              <a:rPr lang="en-US" sz="2800" dirty="0" err="1">
                <a:solidFill>
                  <a:srgbClr val="262695"/>
                </a:solidFill>
              </a:rPr>
              <a:t>Organisation</a:t>
            </a:r>
            <a:endParaRPr lang="en-US" sz="2800" dirty="0">
              <a:solidFill>
                <a:srgbClr val="262695"/>
              </a:solidFill>
            </a:endParaRPr>
          </a:p>
        </p:txBody>
      </p:sp>
      <p:sp>
        <p:nvSpPr>
          <p:cNvPr id="3" name="Content Placeholder 2"/>
          <p:cNvSpPr>
            <a:spLocks noGrp="1"/>
          </p:cNvSpPr>
          <p:nvPr>
            <p:ph idx="1"/>
          </p:nvPr>
        </p:nvSpPr>
        <p:spPr/>
        <p:txBody>
          <a:bodyPr/>
          <a:lstStyle/>
          <a:p>
            <a:r>
              <a:rPr lang="en-US" sz="1600" dirty="0">
                <a:solidFill>
                  <a:srgbClr val="262695"/>
                </a:solidFill>
              </a:rPr>
              <a:t>Commissioners entering into an </a:t>
            </a:r>
            <a:r>
              <a:rPr lang="en-US" sz="1600" b="1" dirty="0">
                <a:solidFill>
                  <a:srgbClr val="262695"/>
                </a:solidFill>
              </a:rPr>
              <a:t>outcomes-based contract </a:t>
            </a:r>
            <a:r>
              <a:rPr lang="en-US" sz="1600" dirty="0">
                <a:solidFill>
                  <a:srgbClr val="262695"/>
                </a:solidFill>
              </a:rPr>
              <a:t>with a single provider.</a:t>
            </a:r>
          </a:p>
          <a:p>
            <a:endParaRPr lang="en-US" sz="1600" dirty="0">
              <a:solidFill>
                <a:srgbClr val="262695"/>
              </a:solidFill>
            </a:endParaRPr>
          </a:p>
          <a:p>
            <a:r>
              <a:rPr lang="en-US" sz="1600" dirty="0">
                <a:solidFill>
                  <a:srgbClr val="262695"/>
                </a:solidFill>
              </a:rPr>
              <a:t>A longer contract length.</a:t>
            </a:r>
          </a:p>
          <a:p>
            <a:endParaRPr lang="en-US" sz="1600" dirty="0">
              <a:solidFill>
                <a:srgbClr val="262695"/>
              </a:solidFill>
            </a:endParaRPr>
          </a:p>
          <a:p>
            <a:r>
              <a:rPr lang="en-US" sz="1600" dirty="0">
                <a:solidFill>
                  <a:srgbClr val="262695"/>
                </a:solidFill>
              </a:rPr>
              <a:t>The provider </a:t>
            </a:r>
            <a:r>
              <a:rPr lang="en-US" sz="1600" dirty="0" err="1">
                <a:solidFill>
                  <a:srgbClr val="262695"/>
                </a:solidFill>
              </a:rPr>
              <a:t>organisation</a:t>
            </a:r>
            <a:r>
              <a:rPr lang="en-US" sz="1600" dirty="0">
                <a:solidFill>
                  <a:srgbClr val="262695"/>
                </a:solidFill>
              </a:rPr>
              <a:t> taking on </a:t>
            </a:r>
            <a:r>
              <a:rPr lang="en-US" sz="1600" b="1" dirty="0">
                <a:solidFill>
                  <a:srgbClr val="262695"/>
                </a:solidFill>
              </a:rPr>
              <a:t>activities traditionally carried out by commissioner.</a:t>
            </a:r>
          </a:p>
          <a:p>
            <a:endParaRPr lang="en-US" sz="1600" b="1" dirty="0">
              <a:solidFill>
                <a:srgbClr val="262695"/>
              </a:solidFill>
            </a:endParaRPr>
          </a:p>
          <a:p>
            <a:r>
              <a:rPr lang="en-US" sz="1600" dirty="0">
                <a:solidFill>
                  <a:srgbClr val="262695"/>
                </a:solidFill>
              </a:rPr>
              <a:t>A </a:t>
            </a:r>
            <a:r>
              <a:rPr lang="en-US" sz="1600" b="1" dirty="0">
                <a:solidFill>
                  <a:srgbClr val="262695"/>
                </a:solidFill>
              </a:rPr>
              <a:t>single, integrated budget </a:t>
            </a:r>
            <a:r>
              <a:rPr lang="en-US" sz="1600" dirty="0">
                <a:solidFill>
                  <a:srgbClr val="262695"/>
                </a:solidFill>
              </a:rPr>
              <a:t>(potentially with risk/ gain share with other providers)</a:t>
            </a:r>
          </a:p>
        </p:txBody>
      </p:sp>
    </p:spTree>
    <p:extLst>
      <p:ext uri="{BB962C8B-B14F-4D97-AF65-F5344CB8AC3E}">
        <p14:creationId xmlns:p14="http://schemas.microsoft.com/office/powerpoint/2010/main" val="112243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262695"/>
                </a:solidFill>
              </a:rPr>
              <a:t>What could an ACS or ACO look like?</a:t>
            </a:r>
          </a:p>
        </p:txBody>
      </p:sp>
      <p:pic>
        <p:nvPicPr>
          <p:cNvPr id="4" name="Content Placeholder 3"/>
          <p:cNvPicPr>
            <a:picLocks noGrp="1" noChangeAspect="1"/>
          </p:cNvPicPr>
          <p:nvPr>
            <p:ph idx="1"/>
          </p:nvPr>
        </p:nvPicPr>
        <p:blipFill>
          <a:blip r:embed="rId2"/>
          <a:stretch>
            <a:fillRect/>
          </a:stretch>
        </p:blipFill>
        <p:spPr>
          <a:xfrm>
            <a:off x="1919537" y="1916832"/>
            <a:ext cx="7200800" cy="1475744"/>
          </a:xfrm>
          <a:prstGeom prst="rect">
            <a:avLst/>
          </a:prstGeom>
        </p:spPr>
      </p:pic>
      <p:sp>
        <p:nvSpPr>
          <p:cNvPr id="5" name="TextBox 4"/>
          <p:cNvSpPr txBox="1"/>
          <p:nvPr/>
        </p:nvSpPr>
        <p:spPr>
          <a:xfrm>
            <a:off x="1631504" y="3501011"/>
            <a:ext cx="1512168" cy="507831"/>
          </a:xfrm>
          <a:prstGeom prst="rect">
            <a:avLst/>
          </a:prstGeom>
          <a:noFill/>
        </p:spPr>
        <p:txBody>
          <a:bodyPr wrap="square" rtlCol="0">
            <a:spAutoFit/>
          </a:bodyPr>
          <a:lstStyle/>
          <a:p>
            <a:pPr marL="171450" indent="-171450">
              <a:buFont typeface="Arial" charset="0"/>
              <a:buChar char="•"/>
            </a:pPr>
            <a:r>
              <a:rPr lang="en-US" sz="900" dirty="0">
                <a:solidFill>
                  <a:schemeClr val="tx2">
                    <a:lumMod val="75000"/>
                  </a:schemeClr>
                </a:solidFill>
              </a:rPr>
              <a:t>Capitated contract</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QoF</a:t>
            </a:r>
          </a:p>
        </p:txBody>
      </p:sp>
      <p:sp>
        <p:nvSpPr>
          <p:cNvPr id="6" name="TextBox 5"/>
          <p:cNvSpPr txBox="1"/>
          <p:nvPr/>
        </p:nvSpPr>
        <p:spPr>
          <a:xfrm>
            <a:off x="3143672" y="3501008"/>
            <a:ext cx="1440160" cy="2015936"/>
          </a:xfrm>
          <a:prstGeom prst="rect">
            <a:avLst/>
          </a:prstGeom>
          <a:noFill/>
        </p:spPr>
        <p:txBody>
          <a:bodyPr wrap="square" rtlCol="0">
            <a:spAutoFit/>
          </a:bodyPr>
          <a:lstStyle/>
          <a:p>
            <a:pPr marL="171450" indent="-171450">
              <a:buFont typeface="Arial" charset="0"/>
              <a:buChar char="•"/>
            </a:pPr>
            <a:r>
              <a:rPr lang="en-US" sz="900" dirty="0">
                <a:solidFill>
                  <a:schemeClr val="tx2">
                    <a:lumMod val="75000"/>
                  </a:schemeClr>
                </a:solidFill>
              </a:rPr>
              <a:t>Retains contract</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QoF - may share</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Integrated with community services</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Incentive at network level</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Engaged with ACS but not part of an ACO </a:t>
            </a:r>
          </a:p>
          <a:p>
            <a:pPr marL="171450" indent="-171450">
              <a:buFont typeface="Arial" charset="0"/>
              <a:buChar char="•"/>
            </a:pPr>
            <a:endParaRPr lang="en-US" sz="900" dirty="0"/>
          </a:p>
          <a:p>
            <a:endParaRPr lang="en-US" sz="800" dirty="0"/>
          </a:p>
        </p:txBody>
      </p:sp>
      <p:sp>
        <p:nvSpPr>
          <p:cNvPr id="7" name="TextBox 6"/>
          <p:cNvSpPr txBox="1"/>
          <p:nvPr/>
        </p:nvSpPr>
        <p:spPr>
          <a:xfrm>
            <a:off x="4583832" y="3573016"/>
            <a:ext cx="1368152" cy="1754326"/>
          </a:xfrm>
          <a:prstGeom prst="rect">
            <a:avLst/>
          </a:prstGeom>
          <a:noFill/>
        </p:spPr>
        <p:txBody>
          <a:bodyPr wrap="square" rtlCol="0">
            <a:spAutoFit/>
          </a:bodyPr>
          <a:lstStyle/>
          <a:p>
            <a:pPr marL="171450" indent="-171450">
              <a:buFont typeface="Arial" charset="0"/>
              <a:buChar char="•"/>
            </a:pPr>
            <a:r>
              <a:rPr lang="en-US" sz="900" dirty="0">
                <a:solidFill>
                  <a:schemeClr val="tx2">
                    <a:lumMod val="75000"/>
                  </a:schemeClr>
                </a:solidFill>
              </a:rPr>
              <a:t>Retains contract</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QoF  - may share</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ACO has population budget</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Incentives at ACO level but could include practices and primary care networks</a:t>
            </a:r>
          </a:p>
        </p:txBody>
      </p:sp>
      <p:sp>
        <p:nvSpPr>
          <p:cNvPr id="8" name="TextBox 7"/>
          <p:cNvSpPr txBox="1"/>
          <p:nvPr/>
        </p:nvSpPr>
        <p:spPr>
          <a:xfrm>
            <a:off x="5951984" y="3573019"/>
            <a:ext cx="1656184" cy="1615827"/>
          </a:xfrm>
          <a:prstGeom prst="rect">
            <a:avLst/>
          </a:prstGeom>
          <a:noFill/>
        </p:spPr>
        <p:txBody>
          <a:bodyPr wrap="square" rtlCol="0">
            <a:spAutoFit/>
          </a:bodyPr>
          <a:lstStyle/>
          <a:p>
            <a:pPr marL="171450" indent="-171450">
              <a:buFont typeface="Arial" charset="0"/>
              <a:buChar char="•"/>
            </a:pPr>
            <a:r>
              <a:rPr lang="en-US" sz="900" dirty="0">
                <a:solidFill>
                  <a:schemeClr val="tx2">
                    <a:lumMod val="75000"/>
                  </a:schemeClr>
                </a:solidFill>
              </a:rPr>
              <a:t>Practice employed by ACO</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Employed contract for GPs</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Premises and employer risk removed</a:t>
            </a:r>
          </a:p>
          <a:p>
            <a:pPr marL="171450" indent="-171450">
              <a:buFont typeface="Arial" charset="0"/>
              <a:buChar char="•"/>
            </a:pPr>
            <a:endParaRPr lang="en-US" sz="900" dirty="0">
              <a:solidFill>
                <a:schemeClr val="tx2">
                  <a:lumMod val="75000"/>
                </a:schemeClr>
              </a:solidFill>
            </a:endParaRPr>
          </a:p>
          <a:p>
            <a:pPr marL="171450" indent="-171450">
              <a:buFont typeface="Arial" charset="0"/>
              <a:buChar char="•"/>
            </a:pPr>
            <a:r>
              <a:rPr lang="en-US" sz="900" dirty="0">
                <a:solidFill>
                  <a:schemeClr val="tx2">
                    <a:lumMod val="75000"/>
                  </a:schemeClr>
                </a:solidFill>
              </a:rPr>
              <a:t>Indemnity covered</a:t>
            </a:r>
          </a:p>
          <a:p>
            <a:pPr marL="171450" indent="-171450">
              <a:buFont typeface="Arial" charset="0"/>
              <a:buChar char="•"/>
            </a:pPr>
            <a:endParaRPr lang="en-US" sz="900" dirty="0"/>
          </a:p>
          <a:p>
            <a:pPr marL="171450" indent="-171450">
              <a:buFont typeface="Arial" charset="0"/>
              <a:buChar char="•"/>
            </a:pPr>
            <a:endParaRPr lang="en-US" sz="900" dirty="0"/>
          </a:p>
          <a:p>
            <a:pPr marL="171450" indent="-171450">
              <a:buFont typeface="Arial" charset="0"/>
              <a:buChar char="•"/>
            </a:pPr>
            <a:endParaRPr lang="en-US" sz="900" dirty="0"/>
          </a:p>
        </p:txBody>
      </p:sp>
    </p:spTree>
    <p:extLst>
      <p:ext uri="{BB962C8B-B14F-4D97-AF65-F5344CB8AC3E}">
        <p14:creationId xmlns:p14="http://schemas.microsoft.com/office/powerpoint/2010/main" val="1303181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5452"/>
            <a:ext cx="7772400" cy="1470025"/>
          </a:xfrm>
        </p:spPr>
        <p:txBody>
          <a:bodyPr>
            <a:noAutofit/>
          </a:bodyPr>
          <a:lstStyle/>
          <a:p>
            <a:r>
              <a:rPr lang="en-GB" sz="3200" b="1" i="1" dirty="0">
                <a:solidFill>
                  <a:srgbClr val="262695"/>
                </a:solidFill>
                <a:latin typeface="+mj-lt"/>
                <a:cs typeface="Arial Black"/>
              </a:rPr>
              <a:t>Where are we know?</a:t>
            </a:r>
            <a:endParaRPr lang="en-GB" sz="3200" dirty="0">
              <a:solidFill>
                <a:srgbClr val="262695"/>
              </a:solidFill>
              <a:latin typeface="+mj-lt"/>
            </a:endParaRPr>
          </a:p>
        </p:txBody>
      </p:sp>
      <p:sp>
        <p:nvSpPr>
          <p:cNvPr id="3" name="Subtitle 2"/>
          <p:cNvSpPr>
            <a:spLocks noGrp="1"/>
          </p:cNvSpPr>
          <p:nvPr>
            <p:ph type="subTitle" idx="1"/>
          </p:nvPr>
        </p:nvSpPr>
        <p:spPr>
          <a:xfrm>
            <a:off x="695400" y="1412776"/>
            <a:ext cx="9361040" cy="4104456"/>
          </a:xfrm>
        </p:spPr>
        <p:txBody>
          <a:bodyPr/>
          <a:lstStyle/>
          <a:p>
            <a:pPr marL="342900" indent="-342900" algn="l">
              <a:buFont typeface="Arial"/>
              <a:buChar char="•"/>
            </a:pPr>
            <a:r>
              <a:rPr lang="en-GB" sz="1600" dirty="0">
                <a:solidFill>
                  <a:srgbClr val="262695"/>
                </a:solidFill>
                <a:latin typeface="+mn-lt"/>
              </a:rPr>
              <a:t>Aligned with STP</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Need a legal entity to hold a population budget</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Create a joint venture</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Move planning and implementation to provider partnership</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Radical change to current contracting and commissioning</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Define role of acute services</a:t>
            </a:r>
          </a:p>
          <a:p>
            <a:pPr marL="342900" indent="-342900" algn="l">
              <a:buFont typeface="Arial"/>
              <a:buChar char="•"/>
            </a:pPr>
            <a:endParaRPr lang="en-GB" sz="1600" dirty="0">
              <a:solidFill>
                <a:srgbClr val="262695"/>
              </a:solidFill>
              <a:latin typeface="+mn-lt"/>
            </a:endParaRPr>
          </a:p>
          <a:p>
            <a:pPr marL="342900" indent="-342900" algn="l">
              <a:buFont typeface="Arial"/>
              <a:buChar char="•"/>
            </a:pPr>
            <a:r>
              <a:rPr lang="en-GB" sz="1600" dirty="0">
                <a:solidFill>
                  <a:srgbClr val="262695"/>
                </a:solidFill>
                <a:latin typeface="+mn-lt"/>
              </a:rPr>
              <a:t>Will the system allow this to happen?</a:t>
            </a:r>
          </a:p>
          <a:p>
            <a:pPr marL="342900" indent="-342900" algn="l">
              <a:buFont typeface="Arial"/>
              <a:buChar char="•"/>
            </a:pPr>
            <a:endParaRPr lang="en-GB" sz="1800" dirty="0">
              <a:solidFill>
                <a:schemeClr val="tx1"/>
              </a:solidFill>
            </a:endParaRPr>
          </a:p>
          <a:p>
            <a:pPr marL="342900" indent="-342900" algn="l">
              <a:buFont typeface="Arial"/>
              <a:buChar char="•"/>
            </a:pPr>
            <a:endParaRPr lang="en-GB" sz="1800" dirty="0">
              <a:solidFill>
                <a:schemeClr val="tx1"/>
              </a:solidFill>
            </a:endParaRPr>
          </a:p>
        </p:txBody>
      </p:sp>
    </p:spTree>
    <p:extLst>
      <p:ext uri="{BB962C8B-B14F-4D97-AF65-F5344CB8AC3E}">
        <p14:creationId xmlns:p14="http://schemas.microsoft.com/office/powerpoint/2010/main" val="20292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ctrTitle"/>
          </p:nvPr>
        </p:nvSpPr>
        <p:spPr>
          <a:xfrm>
            <a:off x="3143672" y="188913"/>
            <a:ext cx="5688632" cy="1143000"/>
          </a:xfrm>
        </p:spPr>
        <p:txBody>
          <a:bodyPr anchor="t">
            <a:normAutofit/>
          </a:bodyPr>
          <a:lstStyle/>
          <a:p>
            <a:r>
              <a:rPr lang="en-GB" sz="2400" b="1" i="1" dirty="0">
                <a:solidFill>
                  <a:srgbClr val="262695"/>
                </a:solidFill>
                <a:latin typeface="Arial Black"/>
                <a:cs typeface="Arial Black"/>
              </a:rPr>
              <a:t>What benefits could there be to GPs?</a:t>
            </a:r>
          </a:p>
        </p:txBody>
      </p:sp>
      <p:sp>
        <p:nvSpPr>
          <p:cNvPr id="27650" name="Subtitle 4"/>
          <p:cNvSpPr>
            <a:spLocks noGrp="1"/>
          </p:cNvSpPr>
          <p:nvPr>
            <p:ph type="subTitle" idx="1"/>
          </p:nvPr>
        </p:nvSpPr>
        <p:spPr>
          <a:xfrm>
            <a:off x="1919288" y="1412875"/>
            <a:ext cx="7129462" cy="4319588"/>
          </a:xfrm>
        </p:spPr>
        <p:txBody>
          <a:bodyPr/>
          <a:lstStyle/>
          <a:p>
            <a:pPr marL="285750" indent="-285750" algn="just">
              <a:buFont typeface="Arial"/>
              <a:buChar char="•"/>
              <a:defRPr/>
            </a:pPr>
            <a:r>
              <a:rPr lang="en-US" sz="1600" dirty="0">
                <a:solidFill>
                  <a:srgbClr val="262695"/>
                </a:solidFill>
                <a:latin typeface="+mn-lt"/>
                <a:cs typeface="Avenir Book"/>
              </a:rPr>
              <a:t>Greater influence and control over the local health and care system including </a:t>
            </a:r>
            <a:r>
              <a:rPr lang="en-US" sz="1600" b="1" dirty="0">
                <a:solidFill>
                  <a:srgbClr val="262695"/>
                </a:solidFill>
                <a:latin typeface="+mn-lt"/>
                <a:cs typeface="Avenir Book"/>
              </a:rPr>
              <a:t>control over the allocation of financial and human resources </a:t>
            </a:r>
            <a:r>
              <a:rPr lang="en-US" sz="1600" dirty="0">
                <a:solidFill>
                  <a:srgbClr val="262695"/>
                </a:solidFill>
                <a:latin typeface="+mn-lt"/>
                <a:cs typeface="Avenir Book"/>
              </a:rPr>
              <a:t>in the community </a:t>
            </a:r>
          </a:p>
          <a:p>
            <a:pPr marL="285750" indent="-285750" algn="just">
              <a:buFont typeface="Arial"/>
              <a:buChar char="•"/>
              <a:defRPr/>
            </a:pPr>
            <a:endParaRPr lang="en-US" sz="1600" dirty="0">
              <a:solidFill>
                <a:srgbClr val="262695"/>
              </a:solidFill>
              <a:latin typeface="+mn-lt"/>
              <a:cs typeface="Avenir Book"/>
            </a:endParaRPr>
          </a:p>
          <a:p>
            <a:pPr marL="285750" indent="-285750" algn="just">
              <a:buFont typeface="Arial"/>
              <a:buChar char="•"/>
              <a:defRPr/>
            </a:pPr>
            <a:r>
              <a:rPr lang="en-US" sz="1600" dirty="0">
                <a:solidFill>
                  <a:srgbClr val="262695"/>
                </a:solidFill>
                <a:latin typeface="+mn-lt"/>
                <a:cs typeface="Avenir Book"/>
              </a:rPr>
              <a:t>Work in a care model built by GPs that allows GPs to have a </a:t>
            </a:r>
            <a:r>
              <a:rPr lang="en-US" sz="1600" b="1" dirty="0">
                <a:solidFill>
                  <a:srgbClr val="262695"/>
                </a:solidFill>
                <a:latin typeface="+mn-lt"/>
                <a:cs typeface="Avenir Book"/>
              </a:rPr>
              <a:t>work/life balance </a:t>
            </a:r>
            <a:r>
              <a:rPr lang="en-US" sz="1600" dirty="0">
                <a:solidFill>
                  <a:srgbClr val="262695"/>
                </a:solidFill>
                <a:latin typeface="+mn-lt"/>
                <a:cs typeface="Avenir Book"/>
              </a:rPr>
              <a:t>which will in turn </a:t>
            </a:r>
            <a:r>
              <a:rPr lang="en-US" sz="1600" b="1" dirty="0">
                <a:solidFill>
                  <a:srgbClr val="262695"/>
                </a:solidFill>
                <a:latin typeface="+mn-lt"/>
                <a:cs typeface="Avenir Book"/>
              </a:rPr>
              <a:t>increase recruitment and retention</a:t>
            </a:r>
          </a:p>
          <a:p>
            <a:pPr marL="285750" indent="-285750" algn="just">
              <a:buFont typeface="Arial"/>
              <a:buChar char="•"/>
              <a:defRPr/>
            </a:pPr>
            <a:endParaRPr lang="en-US" sz="1600" b="1" dirty="0">
              <a:solidFill>
                <a:srgbClr val="262695"/>
              </a:solidFill>
              <a:latin typeface="+mn-lt"/>
              <a:cs typeface="Avenir Book"/>
            </a:endParaRPr>
          </a:p>
          <a:p>
            <a:pPr marL="285750" indent="-285750" algn="just">
              <a:buFont typeface="Arial"/>
              <a:buChar char="•"/>
              <a:defRPr/>
            </a:pPr>
            <a:r>
              <a:rPr lang="en-US" sz="1600" dirty="0">
                <a:solidFill>
                  <a:srgbClr val="262695"/>
                </a:solidFill>
                <a:latin typeface="+mn-lt"/>
                <a:cs typeface="Avenir Book"/>
              </a:rPr>
              <a:t>Make helping those with complex problems </a:t>
            </a:r>
            <a:r>
              <a:rPr lang="en-US" sz="1600" b="1" dirty="0">
                <a:solidFill>
                  <a:srgbClr val="262695"/>
                </a:solidFill>
                <a:latin typeface="+mn-lt"/>
                <a:cs typeface="Avenir Book"/>
              </a:rPr>
              <a:t>easier </a:t>
            </a:r>
            <a:r>
              <a:rPr lang="en-US" sz="1600" dirty="0">
                <a:solidFill>
                  <a:srgbClr val="262695"/>
                </a:solidFill>
                <a:latin typeface="+mn-lt"/>
                <a:cs typeface="Avenir Book"/>
              </a:rPr>
              <a:t>by offering a greater access to a broader, more in-depth range of services in primary care settings </a:t>
            </a:r>
          </a:p>
          <a:p>
            <a:pPr marL="285750" indent="-285750" algn="just">
              <a:buFont typeface="Arial"/>
              <a:buChar char="•"/>
              <a:defRPr/>
            </a:pPr>
            <a:endParaRPr lang="en-US" sz="1600" dirty="0">
              <a:solidFill>
                <a:srgbClr val="262695"/>
              </a:solidFill>
              <a:latin typeface="+mn-lt"/>
              <a:cs typeface="Avenir Book"/>
            </a:endParaRPr>
          </a:p>
          <a:p>
            <a:pPr marL="285750" indent="-285750" algn="just">
              <a:buFont typeface="Arial"/>
              <a:buChar char="•"/>
              <a:defRPr/>
            </a:pPr>
            <a:r>
              <a:rPr lang="en-US" sz="1600" dirty="0">
                <a:solidFill>
                  <a:srgbClr val="262695"/>
                </a:solidFill>
                <a:latin typeface="+mn-lt"/>
                <a:cs typeface="Avenir Book"/>
              </a:rPr>
              <a:t>True multidisciplinary working that </a:t>
            </a:r>
            <a:r>
              <a:rPr lang="en-US" sz="1600" b="1" dirty="0">
                <a:solidFill>
                  <a:srgbClr val="262695"/>
                </a:solidFill>
                <a:latin typeface="+mn-lt"/>
                <a:cs typeface="Avenir Book"/>
              </a:rPr>
              <a:t>reduces hand offs to general practice </a:t>
            </a:r>
            <a:r>
              <a:rPr lang="en-US" sz="1600" dirty="0">
                <a:solidFill>
                  <a:srgbClr val="262695"/>
                </a:solidFill>
                <a:latin typeface="+mn-lt"/>
                <a:cs typeface="Avenir Book"/>
              </a:rPr>
              <a:t>from other clinicians and professionals </a:t>
            </a:r>
          </a:p>
          <a:p>
            <a:pPr algn="just">
              <a:defRPr/>
            </a:pPr>
            <a:endParaRPr lang="en-US" sz="1600" dirty="0">
              <a:solidFill>
                <a:srgbClr val="262695"/>
              </a:solidFill>
              <a:latin typeface="+mn-lt"/>
              <a:cs typeface="Avenir Book"/>
            </a:endParaRPr>
          </a:p>
          <a:p>
            <a:pPr marL="285750" indent="-285750" algn="just">
              <a:buFont typeface="Arial"/>
              <a:buChar char="•"/>
              <a:defRPr/>
            </a:pPr>
            <a:r>
              <a:rPr lang="en-US" sz="1600" dirty="0">
                <a:solidFill>
                  <a:srgbClr val="262695"/>
                </a:solidFill>
                <a:latin typeface="+mn-lt"/>
                <a:cs typeface="Avenir Book"/>
              </a:rPr>
              <a:t>Wider career opportunities for GPs that allow </a:t>
            </a:r>
            <a:r>
              <a:rPr lang="en-US" sz="1600" b="1" dirty="0">
                <a:solidFill>
                  <a:srgbClr val="262695"/>
                </a:solidFill>
                <a:latin typeface="+mn-lt"/>
                <a:cs typeface="Avenir Book"/>
              </a:rPr>
              <a:t>portfolio careers </a:t>
            </a:r>
            <a:endParaRPr lang="en-US" sz="1600" dirty="0">
              <a:solidFill>
                <a:srgbClr val="262695"/>
              </a:solidFill>
              <a:latin typeface="+mn-lt"/>
              <a:cs typeface="Avenir Book"/>
            </a:endParaRPr>
          </a:p>
          <a:p>
            <a:pPr marL="800100" lvl="1" indent="-342900" algn="l">
              <a:buFont typeface="Arial"/>
              <a:buChar char="•"/>
              <a:defRPr/>
            </a:pPr>
            <a:endParaRPr lang="en-GB" sz="1600" dirty="0">
              <a:solidFill>
                <a:schemeClr val="tx2">
                  <a:lumMod val="75000"/>
                </a:schemeClr>
              </a:solidFill>
            </a:endParaRPr>
          </a:p>
          <a:p>
            <a:pPr marL="342900" indent="-342900" algn="l">
              <a:buFont typeface="Arial"/>
              <a:buChar char="•"/>
              <a:defRPr/>
            </a:pPr>
            <a:endParaRPr lang="en-GB" sz="2000" dirty="0">
              <a:solidFill>
                <a:schemeClr val="tx2">
                  <a:lumMod val="75000"/>
                </a:schemeClr>
              </a:solidFill>
            </a:endParaRPr>
          </a:p>
          <a:p>
            <a:pPr marL="342900" indent="-342900" algn="l">
              <a:buFont typeface="Arial"/>
              <a:buChar char="•"/>
              <a:defRPr/>
            </a:pPr>
            <a:endParaRPr lang="en-GB" sz="2000" dirty="0">
              <a:solidFill>
                <a:schemeClr val="tx2">
                  <a:lumMod val="75000"/>
                </a:schemeClr>
              </a:solidFill>
            </a:endParaRPr>
          </a:p>
          <a:p>
            <a:pPr marL="342900" indent="-342900" algn="l">
              <a:buFont typeface="Arial"/>
              <a:buChar char="•"/>
              <a:defRPr/>
            </a:pPr>
            <a:endParaRPr lang="en-GB" sz="2000" dirty="0">
              <a:solidFill>
                <a:schemeClr val="tx2">
                  <a:lumMod val="75000"/>
                </a:schemeClr>
              </a:solidFill>
            </a:endParaRPr>
          </a:p>
          <a:p>
            <a:pPr marL="342900" indent="-342900" algn="l">
              <a:buFont typeface="Arial"/>
              <a:buChar char="•"/>
              <a:defRPr/>
            </a:pPr>
            <a:endParaRPr lang="en-GB" sz="2000" dirty="0">
              <a:solidFill>
                <a:schemeClr val="tx2">
                  <a:lumMod val="75000"/>
                </a:schemeClr>
              </a:solidFill>
            </a:endParaRPr>
          </a:p>
          <a:p>
            <a:pPr marL="342900" indent="-342900" algn="l">
              <a:buFont typeface="Arial"/>
              <a:buChar char="•"/>
              <a:defRPr/>
            </a:pPr>
            <a:endParaRPr lang="en-GB" sz="2000" dirty="0">
              <a:solidFill>
                <a:schemeClr val="tx2">
                  <a:lumMod val="75000"/>
                </a:schemeClr>
              </a:solidFill>
            </a:endParaRPr>
          </a:p>
        </p:txBody>
      </p:sp>
    </p:spTree>
    <p:extLst>
      <p:ext uri="{BB962C8B-B14F-4D97-AF65-F5344CB8AC3E}">
        <p14:creationId xmlns:p14="http://schemas.microsoft.com/office/powerpoint/2010/main" val="465855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solidFill>
              </a:rPr>
              <a:t>What is happening now?</a:t>
            </a:r>
          </a:p>
        </p:txBody>
      </p:sp>
      <p:sp>
        <p:nvSpPr>
          <p:cNvPr id="6" name="Text Placeholder 5"/>
          <p:cNvSpPr>
            <a:spLocks noGrp="1"/>
          </p:cNvSpPr>
          <p:nvPr>
            <p:ph type="body" idx="1"/>
          </p:nvPr>
        </p:nvSpPr>
        <p:spPr>
          <a:xfrm>
            <a:off x="559966" y="1271720"/>
            <a:ext cx="4040188" cy="639762"/>
          </a:xfrm>
        </p:spPr>
        <p:txBody>
          <a:bodyPr/>
          <a:lstStyle/>
          <a:p>
            <a:r>
              <a:rPr lang="en-US" dirty="0">
                <a:solidFill>
                  <a:schemeClr val="tx2"/>
                </a:solidFill>
              </a:rPr>
              <a:t>Practice</a:t>
            </a:r>
          </a:p>
        </p:txBody>
      </p:sp>
      <p:sp>
        <p:nvSpPr>
          <p:cNvPr id="7" name="Text Placeholder 6"/>
          <p:cNvSpPr>
            <a:spLocks noGrp="1"/>
          </p:cNvSpPr>
          <p:nvPr>
            <p:ph type="body" sz="quarter" idx="3"/>
          </p:nvPr>
        </p:nvSpPr>
        <p:spPr>
          <a:xfrm>
            <a:off x="6312024" y="1241822"/>
            <a:ext cx="4534767" cy="639762"/>
          </a:xfrm>
        </p:spPr>
        <p:txBody>
          <a:bodyPr/>
          <a:lstStyle/>
          <a:p>
            <a:r>
              <a:rPr lang="en-US" dirty="0">
                <a:solidFill>
                  <a:schemeClr val="tx2"/>
                </a:solidFill>
              </a:rPr>
              <a:t>System</a:t>
            </a:r>
          </a:p>
        </p:txBody>
      </p:sp>
      <p:sp>
        <p:nvSpPr>
          <p:cNvPr id="8" name="Content Placeholder 7"/>
          <p:cNvSpPr>
            <a:spLocks noGrp="1"/>
          </p:cNvSpPr>
          <p:nvPr>
            <p:ph sz="quarter" idx="4"/>
          </p:nvPr>
        </p:nvSpPr>
        <p:spPr>
          <a:xfrm>
            <a:off x="6312024" y="1854993"/>
            <a:ext cx="3744415" cy="4271169"/>
          </a:xfrm>
        </p:spPr>
        <p:txBody>
          <a:bodyPr/>
          <a:lstStyle/>
          <a:p>
            <a:pPr eaLnBrk="1" fontAlgn="auto" hangingPunct="1">
              <a:spcBef>
                <a:spcPts val="0"/>
              </a:spcBef>
              <a:spcAft>
                <a:spcPts val="0"/>
              </a:spcAft>
            </a:pPr>
            <a:r>
              <a:rPr lang="en-US" sz="1800" dirty="0">
                <a:solidFill>
                  <a:schemeClr val="tx2"/>
                </a:solidFill>
              </a:rPr>
              <a:t>April 2019 </a:t>
            </a:r>
            <a:r>
              <a:rPr lang="mr-IN" sz="1800" dirty="0">
                <a:solidFill>
                  <a:schemeClr val="tx2"/>
                </a:solidFill>
              </a:rPr>
              <a:t>–</a:t>
            </a:r>
            <a:r>
              <a:rPr lang="en-US" sz="1800" dirty="0">
                <a:solidFill>
                  <a:schemeClr val="tx2"/>
                </a:solidFill>
              </a:rPr>
              <a:t> new contract</a:t>
            </a:r>
          </a:p>
          <a:p>
            <a:pPr lvl="1" eaLnBrk="1" fontAlgn="auto" hangingPunct="1">
              <a:spcBef>
                <a:spcPts val="0"/>
              </a:spcBef>
              <a:spcAft>
                <a:spcPts val="0"/>
              </a:spcAft>
            </a:pPr>
            <a:r>
              <a:rPr lang="en-US" sz="1400" dirty="0">
                <a:solidFill>
                  <a:schemeClr val="tx2"/>
                </a:solidFill>
              </a:rPr>
              <a:t>Community services</a:t>
            </a:r>
          </a:p>
          <a:p>
            <a:pPr lvl="1" eaLnBrk="1" fontAlgn="auto" hangingPunct="1">
              <a:spcBef>
                <a:spcPts val="0"/>
              </a:spcBef>
              <a:spcAft>
                <a:spcPts val="0"/>
              </a:spcAft>
            </a:pPr>
            <a:r>
              <a:rPr lang="en-US" sz="1400" dirty="0">
                <a:solidFill>
                  <a:schemeClr val="tx2"/>
                </a:solidFill>
              </a:rPr>
              <a:t>Some hospital services</a:t>
            </a:r>
          </a:p>
          <a:p>
            <a:pPr lvl="1" eaLnBrk="1" fontAlgn="auto" hangingPunct="1">
              <a:spcBef>
                <a:spcPts val="0"/>
              </a:spcBef>
              <a:spcAft>
                <a:spcPts val="0"/>
              </a:spcAft>
            </a:pPr>
            <a:r>
              <a:rPr lang="en-US" sz="1400" dirty="0">
                <a:solidFill>
                  <a:schemeClr val="tx2"/>
                </a:solidFill>
              </a:rPr>
              <a:t>Primary care</a:t>
            </a:r>
          </a:p>
          <a:p>
            <a:pPr lvl="1" eaLnBrk="1" fontAlgn="auto" hangingPunct="1">
              <a:spcBef>
                <a:spcPts val="0"/>
              </a:spcBef>
              <a:spcAft>
                <a:spcPts val="0"/>
              </a:spcAft>
            </a:pPr>
            <a:endParaRPr lang="en-US" sz="1400" dirty="0">
              <a:solidFill>
                <a:schemeClr val="tx2"/>
              </a:solidFill>
            </a:endParaRPr>
          </a:p>
          <a:p>
            <a:pPr eaLnBrk="1" fontAlgn="auto" hangingPunct="1">
              <a:spcBef>
                <a:spcPts val="0"/>
              </a:spcBef>
              <a:spcAft>
                <a:spcPts val="0"/>
              </a:spcAft>
            </a:pPr>
            <a:r>
              <a:rPr lang="en-US" sz="1800" dirty="0">
                <a:solidFill>
                  <a:schemeClr val="tx2"/>
                </a:solidFill>
              </a:rPr>
              <a:t>Hub </a:t>
            </a:r>
            <a:r>
              <a:rPr lang="mr-IN" sz="1800" dirty="0">
                <a:solidFill>
                  <a:schemeClr val="tx2"/>
                </a:solidFill>
              </a:rPr>
              <a:t>–</a:t>
            </a:r>
            <a:r>
              <a:rPr lang="en-US" sz="1800" dirty="0">
                <a:solidFill>
                  <a:schemeClr val="tx2"/>
                </a:solidFill>
              </a:rPr>
              <a:t> supporting practices</a:t>
            </a:r>
          </a:p>
          <a:p>
            <a:pPr lvl="1" eaLnBrk="1" fontAlgn="auto" hangingPunct="1">
              <a:spcBef>
                <a:spcPts val="0"/>
              </a:spcBef>
              <a:spcAft>
                <a:spcPts val="0"/>
              </a:spcAft>
            </a:pPr>
            <a:r>
              <a:rPr lang="en-US" sz="1400" dirty="0">
                <a:solidFill>
                  <a:schemeClr val="tx2"/>
                </a:solidFill>
              </a:rPr>
              <a:t>Urgent care</a:t>
            </a:r>
          </a:p>
          <a:p>
            <a:pPr lvl="1" eaLnBrk="1" fontAlgn="auto" hangingPunct="1">
              <a:spcBef>
                <a:spcPts val="0"/>
              </a:spcBef>
              <a:spcAft>
                <a:spcPts val="0"/>
              </a:spcAft>
            </a:pPr>
            <a:r>
              <a:rPr lang="en-US" sz="1400" dirty="0">
                <a:solidFill>
                  <a:schemeClr val="tx2"/>
                </a:solidFill>
              </a:rPr>
              <a:t>Children’s services</a:t>
            </a:r>
          </a:p>
          <a:p>
            <a:pPr lvl="1" eaLnBrk="1" fontAlgn="auto" hangingPunct="1">
              <a:spcBef>
                <a:spcPts val="0"/>
              </a:spcBef>
              <a:spcAft>
                <a:spcPts val="0"/>
              </a:spcAft>
            </a:pPr>
            <a:r>
              <a:rPr lang="en-US" sz="1400" dirty="0">
                <a:solidFill>
                  <a:schemeClr val="tx2"/>
                </a:solidFill>
              </a:rPr>
              <a:t>Primary Care Home</a:t>
            </a:r>
          </a:p>
          <a:p>
            <a:pPr lvl="1" eaLnBrk="1" fontAlgn="auto" hangingPunct="1">
              <a:spcBef>
                <a:spcPts val="0"/>
              </a:spcBef>
              <a:spcAft>
                <a:spcPts val="0"/>
              </a:spcAft>
            </a:pPr>
            <a:r>
              <a:rPr lang="en-US" sz="1400" dirty="0">
                <a:solidFill>
                  <a:schemeClr val="tx2"/>
                </a:solidFill>
              </a:rPr>
              <a:t>Extended Opening</a:t>
            </a:r>
          </a:p>
          <a:p>
            <a:pPr lvl="1" eaLnBrk="1" fontAlgn="auto" hangingPunct="1">
              <a:spcBef>
                <a:spcPts val="0"/>
              </a:spcBef>
              <a:spcAft>
                <a:spcPts val="0"/>
              </a:spcAft>
            </a:pPr>
            <a:r>
              <a:rPr lang="en-US" sz="1400" dirty="0">
                <a:solidFill>
                  <a:schemeClr val="tx2"/>
                </a:solidFill>
              </a:rPr>
              <a:t>Wound Care</a:t>
            </a:r>
          </a:p>
          <a:p>
            <a:pPr lvl="1" eaLnBrk="1" fontAlgn="auto" hangingPunct="1">
              <a:spcBef>
                <a:spcPts val="0"/>
              </a:spcBef>
              <a:spcAft>
                <a:spcPts val="0"/>
              </a:spcAft>
            </a:pPr>
            <a:endParaRPr lang="en-US" sz="1400" dirty="0">
              <a:solidFill>
                <a:schemeClr val="tx2"/>
              </a:solidFill>
            </a:endParaRPr>
          </a:p>
          <a:p>
            <a:pPr eaLnBrk="1" fontAlgn="auto" hangingPunct="1">
              <a:spcBef>
                <a:spcPts val="0"/>
              </a:spcBef>
              <a:spcAft>
                <a:spcPts val="0"/>
              </a:spcAft>
            </a:pPr>
            <a:r>
              <a:rPr lang="en-US" sz="1800" dirty="0">
                <a:solidFill>
                  <a:schemeClr val="tx2"/>
                </a:solidFill>
              </a:rPr>
              <a:t>At scale working</a:t>
            </a:r>
          </a:p>
          <a:p>
            <a:pPr lvl="1" eaLnBrk="1" fontAlgn="auto" hangingPunct="1">
              <a:spcBef>
                <a:spcPts val="0"/>
              </a:spcBef>
              <a:spcAft>
                <a:spcPts val="0"/>
              </a:spcAft>
            </a:pPr>
            <a:r>
              <a:rPr lang="en-US" sz="1400" dirty="0">
                <a:solidFill>
                  <a:schemeClr val="tx2"/>
                </a:solidFill>
              </a:rPr>
              <a:t>Practices </a:t>
            </a:r>
            <a:r>
              <a:rPr lang="mr-IN" sz="1400" dirty="0">
                <a:solidFill>
                  <a:schemeClr val="tx2"/>
                </a:solidFill>
              </a:rPr>
              <a:t>–</a:t>
            </a:r>
            <a:r>
              <a:rPr lang="en-US" sz="1400" dirty="0">
                <a:solidFill>
                  <a:schemeClr val="tx2"/>
                </a:solidFill>
              </a:rPr>
              <a:t> mergers</a:t>
            </a:r>
          </a:p>
          <a:p>
            <a:pPr lvl="1" eaLnBrk="1" fontAlgn="auto" hangingPunct="1">
              <a:spcBef>
                <a:spcPts val="0"/>
              </a:spcBef>
              <a:spcAft>
                <a:spcPts val="0"/>
              </a:spcAft>
            </a:pPr>
            <a:r>
              <a:rPr lang="en-US" sz="1400" dirty="0">
                <a:solidFill>
                  <a:schemeClr val="tx2"/>
                </a:solidFill>
              </a:rPr>
              <a:t>Federations</a:t>
            </a:r>
          </a:p>
          <a:p>
            <a:pPr eaLnBrk="1" fontAlgn="auto" hangingPunct="1">
              <a:spcBef>
                <a:spcPts val="0"/>
              </a:spcBef>
              <a:spcAft>
                <a:spcPts val="0"/>
              </a:spcAft>
            </a:pPr>
            <a:endParaRPr lang="en-US" sz="1800" dirty="0">
              <a:solidFill>
                <a:schemeClr val="tx2"/>
              </a:solidFill>
            </a:endParaRPr>
          </a:p>
          <a:p>
            <a:pPr eaLnBrk="1" fontAlgn="auto" hangingPunct="1">
              <a:spcBef>
                <a:spcPts val="0"/>
              </a:spcBef>
              <a:spcAft>
                <a:spcPts val="0"/>
              </a:spcAft>
            </a:pPr>
            <a:endParaRPr lang="en-US" sz="1800" dirty="0">
              <a:solidFill>
                <a:schemeClr val="tx2"/>
              </a:solidFill>
            </a:endParaRPr>
          </a:p>
        </p:txBody>
      </p:sp>
      <p:sp>
        <p:nvSpPr>
          <p:cNvPr id="9" name="Content Placeholder 7">
            <a:extLst>
              <a:ext uri="{FF2B5EF4-FFF2-40B4-BE49-F238E27FC236}">
                <a16:creationId xmlns:a16="http://schemas.microsoft.com/office/drawing/2014/main" xmlns="" id="{5C58B393-9849-45CA-97EF-A8B7E8C0E413}"/>
              </a:ext>
            </a:extLst>
          </p:cNvPr>
          <p:cNvSpPr txBox="1">
            <a:spLocks/>
          </p:cNvSpPr>
          <p:nvPr/>
        </p:nvSpPr>
        <p:spPr bwMode="auto">
          <a:xfrm>
            <a:off x="559966" y="1881584"/>
            <a:ext cx="3951857" cy="427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800" dirty="0" smtClean="0">
                <a:solidFill>
                  <a:schemeClr val="tx2"/>
                </a:solidFill>
              </a:rPr>
              <a:t>Registered list</a:t>
            </a:r>
          </a:p>
          <a:p>
            <a:pPr lvl="1"/>
            <a:r>
              <a:rPr lang="en-US" sz="1400" dirty="0" smtClean="0">
                <a:solidFill>
                  <a:schemeClr val="tx2"/>
                </a:solidFill>
              </a:rPr>
              <a:t>Vital building block for the NHS</a:t>
            </a:r>
          </a:p>
          <a:p>
            <a:pPr lvl="1"/>
            <a:r>
              <a:rPr lang="en-US" sz="1400" dirty="0" smtClean="0">
                <a:solidFill>
                  <a:schemeClr val="tx2"/>
                </a:solidFill>
              </a:rPr>
              <a:t>Need to have a locality focus</a:t>
            </a:r>
          </a:p>
          <a:p>
            <a:endParaRPr lang="en-US" sz="1800" dirty="0">
              <a:solidFill>
                <a:schemeClr val="tx2"/>
              </a:solidFill>
            </a:endParaRPr>
          </a:p>
          <a:p>
            <a:r>
              <a:rPr lang="en-US" sz="1800" dirty="0" smtClean="0">
                <a:solidFill>
                  <a:schemeClr val="tx2"/>
                </a:solidFill>
              </a:rPr>
              <a:t>ACOs</a:t>
            </a:r>
            <a:endParaRPr lang="en-US" sz="1800" dirty="0">
              <a:solidFill>
                <a:schemeClr val="tx2"/>
              </a:solidFill>
            </a:endParaRPr>
          </a:p>
          <a:p>
            <a:pPr lvl="1"/>
            <a:r>
              <a:rPr lang="en-US" sz="1400" dirty="0">
                <a:solidFill>
                  <a:schemeClr val="tx2"/>
                </a:solidFill>
              </a:rPr>
              <a:t>Virtual, Partially or Fully </a:t>
            </a:r>
            <a:r>
              <a:rPr lang="en-US" sz="1400" dirty="0" smtClean="0">
                <a:solidFill>
                  <a:schemeClr val="tx2"/>
                </a:solidFill>
              </a:rPr>
              <a:t>Integrated</a:t>
            </a:r>
          </a:p>
          <a:p>
            <a:pPr lvl="1"/>
            <a:r>
              <a:rPr lang="en-US" sz="1400" dirty="0" smtClean="0">
                <a:solidFill>
                  <a:schemeClr val="tx2"/>
                </a:solidFill>
              </a:rPr>
              <a:t>GPs as part of the Board</a:t>
            </a:r>
            <a:endParaRPr lang="en-US" sz="1400" dirty="0">
              <a:solidFill>
                <a:schemeClr val="tx2"/>
              </a:solidFill>
            </a:endParaRPr>
          </a:p>
          <a:p>
            <a:pPr lvl="1"/>
            <a:endParaRPr lang="en-US" sz="1400" dirty="0">
              <a:solidFill>
                <a:schemeClr val="tx2"/>
              </a:solidFill>
            </a:endParaRPr>
          </a:p>
          <a:p>
            <a:r>
              <a:rPr lang="en-US" sz="1800" dirty="0">
                <a:solidFill>
                  <a:schemeClr val="tx2"/>
                </a:solidFill>
              </a:rPr>
              <a:t>GPFV</a:t>
            </a:r>
          </a:p>
          <a:p>
            <a:pPr lvl="1"/>
            <a:r>
              <a:rPr lang="en-US" sz="1400" dirty="0">
                <a:solidFill>
                  <a:schemeClr val="tx2"/>
                </a:solidFill>
              </a:rPr>
              <a:t>Pharmacists, Mental Health Workers</a:t>
            </a:r>
          </a:p>
          <a:p>
            <a:pPr lvl="1"/>
            <a:r>
              <a:rPr lang="en-US" sz="1400" dirty="0">
                <a:solidFill>
                  <a:schemeClr val="tx2"/>
                </a:solidFill>
              </a:rPr>
              <a:t>More GPs</a:t>
            </a:r>
          </a:p>
          <a:p>
            <a:pPr lvl="1"/>
            <a:r>
              <a:rPr lang="en-US" sz="1400" dirty="0">
                <a:solidFill>
                  <a:schemeClr val="tx2"/>
                </a:solidFill>
              </a:rPr>
              <a:t>Integrated community teams</a:t>
            </a:r>
          </a:p>
        </p:txBody>
      </p:sp>
    </p:spTree>
    <p:extLst>
      <p:ext uri="{BB962C8B-B14F-4D97-AF65-F5344CB8AC3E}">
        <p14:creationId xmlns:p14="http://schemas.microsoft.com/office/powerpoint/2010/main" val="65216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The NHS Challenge</a:t>
            </a:r>
          </a:p>
        </p:txBody>
      </p:sp>
      <p:sp>
        <p:nvSpPr>
          <p:cNvPr id="3" name="Content Placeholder 2"/>
          <p:cNvSpPr>
            <a:spLocks noGrp="1"/>
          </p:cNvSpPr>
          <p:nvPr>
            <p:ph idx="1"/>
          </p:nvPr>
        </p:nvSpPr>
        <p:spPr>
          <a:xfrm>
            <a:off x="609600" y="1600200"/>
            <a:ext cx="9590856" cy="4133850"/>
          </a:xfrm>
        </p:spPr>
        <p:txBody>
          <a:bodyPr/>
          <a:lstStyle/>
          <a:p>
            <a:r>
              <a:rPr lang="en-US" sz="1600" dirty="0">
                <a:solidFill>
                  <a:schemeClr val="accent1">
                    <a:lumMod val="75000"/>
                  </a:schemeClr>
                </a:solidFill>
              </a:rPr>
              <a:t>Demographic and other drivers create an imperative to shift the balance of care from hospital to community. </a:t>
            </a:r>
          </a:p>
          <a:p>
            <a:endParaRPr lang="en-US" sz="1600" dirty="0">
              <a:solidFill>
                <a:schemeClr val="accent1">
                  <a:lumMod val="75000"/>
                </a:schemeClr>
              </a:solidFill>
            </a:endParaRPr>
          </a:p>
          <a:p>
            <a:r>
              <a:rPr lang="en-US" sz="1600" dirty="0">
                <a:solidFill>
                  <a:schemeClr val="accent1">
                    <a:lumMod val="75000"/>
                  </a:schemeClr>
                </a:solidFill>
              </a:rPr>
              <a:t>Transformation being undertaken at a time of rising demand and financial constraint.</a:t>
            </a:r>
          </a:p>
          <a:p>
            <a:endParaRPr lang="en-US" sz="1600" dirty="0">
              <a:solidFill>
                <a:schemeClr val="accent1">
                  <a:lumMod val="75000"/>
                </a:schemeClr>
              </a:solidFill>
            </a:endParaRPr>
          </a:p>
          <a:p>
            <a:r>
              <a:rPr lang="en-US" sz="1600" dirty="0">
                <a:solidFill>
                  <a:schemeClr val="accent1">
                    <a:lumMod val="75000"/>
                  </a:schemeClr>
                </a:solidFill>
              </a:rPr>
              <a:t>Out of hospital expected to deliver the ‘triple aim’ of:</a:t>
            </a:r>
          </a:p>
          <a:p>
            <a:pPr lvl="1"/>
            <a:r>
              <a:rPr lang="en-US" sz="1050" dirty="0">
                <a:solidFill>
                  <a:schemeClr val="accent1">
                    <a:lumMod val="75000"/>
                  </a:schemeClr>
                </a:solidFill>
              </a:rPr>
              <a:t> improving population health </a:t>
            </a:r>
          </a:p>
          <a:p>
            <a:pPr lvl="1"/>
            <a:r>
              <a:rPr lang="en-US" sz="1050" dirty="0">
                <a:solidFill>
                  <a:schemeClr val="accent1">
                    <a:lumMod val="75000"/>
                  </a:schemeClr>
                </a:solidFill>
              </a:rPr>
              <a:t>and the quality of patient care, </a:t>
            </a:r>
          </a:p>
          <a:p>
            <a:pPr lvl="1"/>
            <a:r>
              <a:rPr lang="en-US" sz="1050" dirty="0">
                <a:solidFill>
                  <a:schemeClr val="accent1">
                    <a:lumMod val="75000"/>
                  </a:schemeClr>
                </a:solidFill>
              </a:rPr>
              <a:t>while reducing costs. </a:t>
            </a:r>
          </a:p>
          <a:p>
            <a:pPr lvl="1"/>
            <a:endParaRPr lang="en-US" sz="1050" dirty="0">
              <a:solidFill>
                <a:schemeClr val="accent1">
                  <a:lumMod val="75000"/>
                </a:schemeClr>
              </a:solidFill>
            </a:endParaRPr>
          </a:p>
          <a:p>
            <a:r>
              <a:rPr lang="en-US" sz="1600" dirty="0">
                <a:solidFill>
                  <a:schemeClr val="accent1">
                    <a:lumMod val="75000"/>
                  </a:schemeClr>
                </a:solidFill>
              </a:rPr>
              <a:t>Key element of many of the Sustainability and Transformation Plans (STPs) currently being developed across the country. </a:t>
            </a:r>
          </a:p>
          <a:p>
            <a:endParaRPr lang="en-US" sz="1400" dirty="0">
              <a:solidFill>
                <a:schemeClr val="tx2">
                  <a:lumMod val="75000"/>
                </a:schemeClr>
              </a:solidFill>
            </a:endParaRPr>
          </a:p>
          <a:p>
            <a:endParaRPr lang="en-US" dirty="0"/>
          </a:p>
        </p:txBody>
      </p:sp>
    </p:spTree>
    <p:extLst>
      <p:ext uri="{BB962C8B-B14F-4D97-AF65-F5344CB8AC3E}">
        <p14:creationId xmlns:p14="http://schemas.microsoft.com/office/powerpoint/2010/main" val="121959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3792" y="188640"/>
            <a:ext cx="5842992" cy="1143000"/>
          </a:xfrm>
        </p:spPr>
        <p:txBody>
          <a:bodyPr anchor="t">
            <a:normAutofit/>
          </a:bodyPr>
          <a:lstStyle/>
          <a:p>
            <a:pPr lvl="1" algn="l" rtl="0">
              <a:spcBef>
                <a:spcPct val="0"/>
              </a:spcBef>
            </a:pPr>
            <a:r>
              <a:rPr lang="en-GB" sz="3200" b="1" i="1" dirty="0">
                <a:solidFill>
                  <a:srgbClr val="262695"/>
                </a:solidFill>
              </a:rPr>
              <a:t>Summary</a:t>
            </a:r>
            <a:endParaRPr lang="en-GB" sz="3200" i="1" dirty="0">
              <a:solidFill>
                <a:srgbClr val="262695"/>
              </a:solidFill>
            </a:endParaRPr>
          </a:p>
        </p:txBody>
      </p:sp>
      <p:sp>
        <p:nvSpPr>
          <p:cNvPr id="5" name="Subtitle 4"/>
          <p:cNvSpPr>
            <a:spLocks noGrp="1"/>
          </p:cNvSpPr>
          <p:nvPr>
            <p:ph type="subTitle" idx="1"/>
          </p:nvPr>
        </p:nvSpPr>
        <p:spPr>
          <a:xfrm>
            <a:off x="407368" y="1628800"/>
            <a:ext cx="9649072" cy="3888432"/>
          </a:xfrm>
        </p:spPr>
        <p:txBody>
          <a:bodyPr/>
          <a:lstStyle/>
          <a:p>
            <a:pPr marL="800100" lvl="1" indent="-342900" algn="l">
              <a:buFont typeface="Arial"/>
              <a:buChar char="•"/>
            </a:pPr>
            <a:r>
              <a:rPr lang="en-US" sz="1800" dirty="0">
                <a:solidFill>
                  <a:srgbClr val="262695"/>
                </a:solidFill>
                <a:latin typeface="+mn-lt"/>
              </a:rPr>
              <a:t>Clinically led transformation</a:t>
            </a:r>
          </a:p>
          <a:p>
            <a:pPr marL="800100" lvl="1" indent="-342900" algn="l">
              <a:buFont typeface="Arial"/>
              <a:buChar char="•"/>
            </a:pPr>
            <a:r>
              <a:rPr lang="en-US" sz="1800" dirty="0">
                <a:solidFill>
                  <a:srgbClr val="262695"/>
                </a:solidFill>
                <a:latin typeface="+mn-lt"/>
              </a:rPr>
              <a:t>Out of hospital care provided at scale</a:t>
            </a:r>
          </a:p>
          <a:p>
            <a:pPr marL="800100" lvl="1" indent="-342900" algn="l">
              <a:buFont typeface="Arial"/>
              <a:buChar char="•"/>
            </a:pPr>
            <a:r>
              <a:rPr lang="en-US" sz="1800" dirty="0">
                <a:solidFill>
                  <a:srgbClr val="262695"/>
                </a:solidFill>
                <a:latin typeface="+mn-lt"/>
              </a:rPr>
              <a:t>General practice at the core and leading</a:t>
            </a:r>
          </a:p>
          <a:p>
            <a:pPr marL="800100" lvl="1" indent="-342900" algn="l">
              <a:buFont typeface="Arial"/>
              <a:buChar char="•"/>
            </a:pPr>
            <a:r>
              <a:rPr lang="en-US" sz="1800" dirty="0">
                <a:solidFill>
                  <a:srgbClr val="262695"/>
                </a:solidFill>
                <a:latin typeface="+mn-lt"/>
              </a:rPr>
              <a:t>Sustainable general practice – new roles</a:t>
            </a:r>
          </a:p>
          <a:p>
            <a:pPr marL="800100" lvl="1" indent="-342900" algn="l">
              <a:buFont typeface="Arial"/>
              <a:buChar char="•"/>
            </a:pPr>
            <a:r>
              <a:rPr lang="en-US" sz="1800" dirty="0">
                <a:solidFill>
                  <a:srgbClr val="262695"/>
                </a:solidFill>
                <a:latin typeface="+mn-lt"/>
              </a:rPr>
              <a:t>Reform urgent care and management of long term conditions</a:t>
            </a:r>
          </a:p>
          <a:p>
            <a:pPr marL="800100" lvl="1" indent="-342900" algn="l">
              <a:buFont typeface="Arial"/>
              <a:buChar char="•"/>
            </a:pPr>
            <a:r>
              <a:rPr lang="en-US" sz="1800" dirty="0">
                <a:solidFill>
                  <a:srgbClr val="262695"/>
                </a:solidFill>
                <a:latin typeface="+mn-lt"/>
              </a:rPr>
              <a:t>Wrapping services around the patient – build on registered list</a:t>
            </a:r>
          </a:p>
          <a:p>
            <a:pPr marL="800100" lvl="1" indent="-342900" algn="l">
              <a:buFont typeface="Arial"/>
              <a:buChar char="•"/>
            </a:pPr>
            <a:r>
              <a:rPr lang="en-US" sz="1800" dirty="0">
                <a:solidFill>
                  <a:srgbClr val="262695"/>
                </a:solidFill>
                <a:latin typeface="+mn-lt"/>
              </a:rPr>
              <a:t>Increasing capacity at level of the practice</a:t>
            </a:r>
          </a:p>
          <a:p>
            <a:pPr marL="800100" lvl="1" indent="-342900" algn="l">
              <a:buFont typeface="Arial"/>
              <a:buChar char="•"/>
            </a:pPr>
            <a:r>
              <a:rPr lang="en-US" sz="1800" dirty="0">
                <a:solidFill>
                  <a:srgbClr val="262695"/>
                </a:solidFill>
                <a:latin typeface="+mn-lt"/>
              </a:rPr>
              <a:t>End silo working and </a:t>
            </a:r>
            <a:r>
              <a:rPr lang="en-US" sz="1800" dirty="0" err="1">
                <a:solidFill>
                  <a:srgbClr val="262695"/>
                </a:solidFill>
                <a:latin typeface="+mn-lt"/>
              </a:rPr>
              <a:t>organisational</a:t>
            </a:r>
            <a:r>
              <a:rPr lang="en-US" sz="1800" dirty="0">
                <a:solidFill>
                  <a:srgbClr val="262695"/>
                </a:solidFill>
                <a:latin typeface="+mn-lt"/>
              </a:rPr>
              <a:t> barriers</a:t>
            </a:r>
          </a:p>
          <a:p>
            <a:pPr marL="800100" lvl="1" indent="-342900" algn="l">
              <a:buFont typeface="Arial"/>
              <a:buChar char="•"/>
            </a:pPr>
            <a:r>
              <a:rPr lang="en-US" sz="1800" dirty="0">
                <a:solidFill>
                  <a:srgbClr val="262695"/>
                </a:solidFill>
                <a:latin typeface="+mn-lt"/>
              </a:rPr>
              <a:t>Change culture – single teams</a:t>
            </a:r>
          </a:p>
          <a:p>
            <a:pPr marL="800100" lvl="1" indent="-342900" algn="l">
              <a:buFont typeface="Arial"/>
              <a:buChar char="•"/>
            </a:pPr>
            <a:r>
              <a:rPr lang="en-US" sz="1800" dirty="0">
                <a:solidFill>
                  <a:srgbClr val="262695"/>
                </a:solidFill>
                <a:latin typeface="+mn-lt"/>
              </a:rPr>
              <a:t>Work force – skill mix</a:t>
            </a:r>
          </a:p>
          <a:p>
            <a:pPr marL="800100" lvl="1" indent="-342900" algn="l">
              <a:buFont typeface="Arial"/>
              <a:buChar char="•"/>
            </a:pPr>
            <a:r>
              <a:rPr lang="en-US" sz="1800" dirty="0">
                <a:solidFill>
                  <a:srgbClr val="262695"/>
                </a:solidFill>
                <a:latin typeface="+mn-lt"/>
              </a:rPr>
              <a:t>Population based focus with capitation based funding</a:t>
            </a:r>
          </a:p>
          <a:p>
            <a:pPr lvl="1" algn="l"/>
            <a:endParaRPr lang="en-US" sz="1800" dirty="0">
              <a:solidFill>
                <a:srgbClr val="262695"/>
              </a:solidFill>
              <a:latin typeface="+mn-lt"/>
            </a:endParaRPr>
          </a:p>
          <a:p>
            <a:pPr marL="800100" lvl="1" indent="-342900" algn="l">
              <a:buFont typeface="Arial"/>
              <a:buChar char="•"/>
            </a:pPr>
            <a:endParaRPr lang="en-US" sz="1800" dirty="0">
              <a:solidFill>
                <a:srgbClr val="262695"/>
              </a:solidFill>
              <a:latin typeface="+mn-lt"/>
            </a:endParaRPr>
          </a:p>
          <a:p>
            <a:pPr marL="800100" lvl="1" indent="-342900" algn="l">
              <a:buFont typeface="Arial"/>
              <a:buChar char="•"/>
            </a:pPr>
            <a:endParaRPr lang="en-US" sz="2400" dirty="0">
              <a:solidFill>
                <a:srgbClr val="010000"/>
              </a:solidFill>
            </a:endParaRPr>
          </a:p>
        </p:txBody>
      </p:sp>
    </p:spTree>
    <p:extLst>
      <p:ext uri="{BB962C8B-B14F-4D97-AF65-F5344CB8AC3E}">
        <p14:creationId xmlns:p14="http://schemas.microsoft.com/office/powerpoint/2010/main" val="700846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dirty="0">
              <a:latin typeface="Arial" charset="0"/>
            </a:endParaRPr>
          </a:p>
        </p:txBody>
      </p:sp>
      <p:sp>
        <p:nvSpPr>
          <p:cNvPr id="48130" name="Content Placeholder 2"/>
          <p:cNvSpPr>
            <a:spLocks noGrp="1"/>
          </p:cNvSpPr>
          <p:nvPr>
            <p:ph idx="1"/>
          </p:nvPr>
        </p:nvSpPr>
        <p:spPr>
          <a:xfrm>
            <a:off x="407368" y="1402628"/>
            <a:ext cx="8651850" cy="4177258"/>
          </a:xfrm>
        </p:spPr>
        <p:txBody>
          <a:bodyPr/>
          <a:lstStyle/>
          <a:p>
            <a:pPr marL="0" indent="0">
              <a:buNone/>
              <a:defRPr/>
            </a:pPr>
            <a:r>
              <a:rPr lang="en-GB" sz="2800" dirty="0">
                <a:solidFill>
                  <a:srgbClr val="262695"/>
                </a:solidFill>
                <a:latin typeface="Arial" charset="0"/>
              </a:rPr>
              <a:t>Let’s grasp the opportunities and talk up general practice </a:t>
            </a:r>
          </a:p>
          <a:p>
            <a:pPr marL="0" indent="0">
              <a:buNone/>
              <a:defRPr/>
            </a:pPr>
            <a:endParaRPr lang="en-GB" sz="2800" dirty="0">
              <a:solidFill>
                <a:srgbClr val="262695"/>
              </a:solidFill>
              <a:latin typeface="Arial" charset="0"/>
            </a:endParaRPr>
          </a:p>
          <a:p>
            <a:pPr marL="0" indent="0">
              <a:buNone/>
              <a:defRPr/>
            </a:pPr>
            <a:endParaRPr lang="en-GB" sz="2800" dirty="0">
              <a:solidFill>
                <a:srgbClr val="262695"/>
              </a:solidFill>
              <a:latin typeface="Arial" charset="0"/>
            </a:endParaRPr>
          </a:p>
          <a:p>
            <a:pPr marL="0" indent="0">
              <a:buNone/>
              <a:defRPr/>
            </a:pPr>
            <a:endParaRPr lang="en-GB" sz="2800" dirty="0">
              <a:solidFill>
                <a:srgbClr val="262695"/>
              </a:solidFill>
              <a:latin typeface="Arial" charset="0"/>
            </a:endParaRPr>
          </a:p>
          <a:p>
            <a:pPr marL="0" indent="0">
              <a:buNone/>
              <a:defRPr/>
            </a:pPr>
            <a:r>
              <a:rPr lang="en-GB" sz="2800" dirty="0">
                <a:solidFill>
                  <a:srgbClr val="262695"/>
                </a:solidFill>
                <a:latin typeface="Arial" charset="0"/>
              </a:rPr>
              <a:t>         rather than preach doom and gloom!</a:t>
            </a:r>
          </a:p>
          <a:p>
            <a:pPr marL="0" indent="0">
              <a:buNone/>
              <a:defRPr/>
            </a:pPr>
            <a:endParaRPr lang="en-GB" b="1" dirty="0">
              <a:solidFill>
                <a:srgbClr val="010000"/>
              </a:solidFill>
              <a:latin typeface="Arial"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95600" y="1916832"/>
            <a:ext cx="1649221" cy="128639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4829" y="4437112"/>
            <a:ext cx="1049278" cy="155679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solidFill>
                  <a:schemeClr val="tx2"/>
                </a:solidFill>
                <a:latin typeface="Arial" charset="0"/>
              </a:rPr>
              <a:t>Any Questions</a:t>
            </a:r>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340100" y="1600200"/>
            <a:ext cx="4133850" cy="4133850"/>
          </a:xfrm>
        </p:spPr>
      </p:pic>
    </p:spTree>
    <p:extLst>
      <p:ext uri="{BB962C8B-B14F-4D97-AF65-F5344CB8AC3E}">
        <p14:creationId xmlns:p14="http://schemas.microsoft.com/office/powerpoint/2010/main" val="390432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16" y="476674"/>
            <a:ext cx="5616575" cy="791741"/>
          </a:xfrm>
        </p:spPr>
        <p:txBody>
          <a:bodyPr/>
          <a:lstStyle/>
          <a:p>
            <a:r>
              <a:rPr lang="en-US" sz="2000" dirty="0">
                <a:solidFill>
                  <a:srgbClr val="007AC2"/>
                </a:solidFill>
              </a:rPr>
              <a:t>A sustainable and resilient general practice is central to the vision for the future NHS</a:t>
            </a:r>
            <a:r>
              <a:rPr lang="en-US" dirty="0">
                <a:solidFill>
                  <a:srgbClr val="007AC2"/>
                </a:solidFill>
              </a:rPr>
              <a:t/>
            </a:r>
            <a:br>
              <a:rPr lang="en-US" dirty="0">
                <a:solidFill>
                  <a:srgbClr val="007AC2"/>
                </a:solidFill>
              </a:rPr>
            </a:b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82378" y="1282506"/>
            <a:ext cx="1008906" cy="14259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378" y="2782745"/>
            <a:ext cx="1008906" cy="1436034"/>
          </a:xfrm>
          <a:prstGeom prst="rect">
            <a:avLst/>
          </a:prstGeom>
          <a:ln>
            <a:solidFill>
              <a:schemeClr val="accent3">
                <a:lumMod val="75000"/>
              </a:schemeClr>
            </a:solidFill>
          </a:ln>
        </p:spPr>
      </p:pic>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869732" y="4293096"/>
            <a:ext cx="1021552" cy="1443794"/>
          </a:xfrm>
          <a:prstGeom prst="rect">
            <a:avLst/>
          </a:prstGeom>
          <a:ln>
            <a:solidFill>
              <a:schemeClr val="accent3">
                <a:lumMod val="50000"/>
              </a:schemeClr>
            </a:solidFill>
          </a:ln>
        </p:spPr>
      </p:pic>
      <p:sp>
        <p:nvSpPr>
          <p:cNvPr id="7" name="Right Arrow 6"/>
          <p:cNvSpPr/>
          <p:nvPr/>
        </p:nvSpPr>
        <p:spPr>
          <a:xfrm>
            <a:off x="3575723" y="1777268"/>
            <a:ext cx="550937" cy="4364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a:off x="3575722" y="3282563"/>
            <a:ext cx="550937" cy="4364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p:cNvSpPr/>
          <p:nvPr/>
        </p:nvSpPr>
        <p:spPr>
          <a:xfrm>
            <a:off x="3575722" y="4796794"/>
            <a:ext cx="550937" cy="4364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4295800" y="1967415"/>
            <a:ext cx="4608488" cy="553998"/>
          </a:xfrm>
          <a:prstGeom prst="rect">
            <a:avLst/>
          </a:prstGeom>
          <a:solidFill>
            <a:schemeClr val="accent1">
              <a:lumMod val="40000"/>
              <a:lumOff val="60000"/>
            </a:schemeClr>
          </a:solidFill>
        </p:spPr>
        <p:txBody>
          <a:bodyPr wrap="square">
            <a:spAutoFit/>
          </a:bodyPr>
          <a:lstStyle/>
          <a:p>
            <a:pPr lvl="0"/>
            <a:r>
              <a:rPr lang="en-GB" sz="1000" dirty="0">
                <a:solidFill>
                  <a:schemeClr val="accent3">
                    <a:lumMod val="10000"/>
                  </a:schemeClr>
                </a:solidFill>
                <a:latin typeface="Arial" panose="020B0604020202020204" pitchFamily="34" charset="0"/>
                <a:cs typeface="Arial" panose="020B0604020202020204" pitchFamily="34" charset="0"/>
              </a:rPr>
              <a:t>Two of these models are:</a:t>
            </a:r>
          </a:p>
          <a:p>
            <a:pPr marL="171450" indent="-171450">
              <a:buFont typeface="Arial" panose="020B0604020202020204" pitchFamily="34" charset="0"/>
              <a:buChar char="•"/>
            </a:pPr>
            <a:r>
              <a:rPr lang="en-GB" sz="1000" b="1" dirty="0">
                <a:solidFill>
                  <a:schemeClr val="accent3">
                    <a:lumMod val="10000"/>
                  </a:schemeClr>
                </a:solidFill>
                <a:latin typeface="Arial" panose="020B0604020202020204" pitchFamily="34" charset="0"/>
                <a:cs typeface="Arial" panose="020B0604020202020204" pitchFamily="34" charset="0"/>
              </a:rPr>
              <a:t>Multispecialty Community Providers (MCPs)</a:t>
            </a:r>
          </a:p>
          <a:p>
            <a:pPr marL="171450" indent="-171450">
              <a:buFont typeface="Arial" panose="020B0604020202020204" pitchFamily="34" charset="0"/>
              <a:buChar char="•"/>
            </a:pPr>
            <a:r>
              <a:rPr lang="en-GB" sz="1000" b="1" dirty="0">
                <a:solidFill>
                  <a:schemeClr val="accent3">
                    <a:lumMod val="10000"/>
                  </a:schemeClr>
                </a:solidFill>
                <a:latin typeface="Arial" panose="020B0604020202020204" pitchFamily="34" charset="0"/>
                <a:cs typeface="Arial" panose="020B0604020202020204" pitchFamily="34" charset="0"/>
              </a:rPr>
              <a:t>Primary and Acute Care Systems (PACS)</a:t>
            </a:r>
          </a:p>
        </p:txBody>
      </p:sp>
      <p:sp>
        <p:nvSpPr>
          <p:cNvPr id="11" name="Rectangle 10"/>
          <p:cNvSpPr/>
          <p:nvPr/>
        </p:nvSpPr>
        <p:spPr>
          <a:xfrm>
            <a:off x="4295800" y="1384175"/>
            <a:ext cx="4608488" cy="400110"/>
          </a:xfrm>
          <a:prstGeom prst="rect">
            <a:avLst/>
          </a:prstGeom>
          <a:solidFill>
            <a:schemeClr val="accent1">
              <a:lumMod val="40000"/>
              <a:lumOff val="60000"/>
            </a:schemeClr>
          </a:solidFill>
        </p:spPr>
        <p:txBody>
          <a:bodyPr wrap="square">
            <a:spAutoFit/>
          </a:bodyPr>
          <a:lstStyle/>
          <a:p>
            <a:pPr lvl="0" algn="just"/>
            <a:r>
              <a:rPr lang="en-GB" sz="1000" dirty="0">
                <a:solidFill>
                  <a:schemeClr val="accent3">
                    <a:lumMod val="10000"/>
                  </a:schemeClr>
                </a:solidFill>
                <a:latin typeface="Arial" panose="020B0604020202020204" pitchFamily="34" charset="0"/>
                <a:cs typeface="Arial" panose="020B0604020202020204" pitchFamily="34" charset="0"/>
              </a:rPr>
              <a:t>The </a:t>
            </a:r>
            <a:r>
              <a:rPr lang="en-GB" sz="1000" b="1" dirty="0">
                <a:solidFill>
                  <a:schemeClr val="accent3">
                    <a:lumMod val="10000"/>
                  </a:schemeClr>
                </a:solidFill>
                <a:latin typeface="Arial" panose="020B0604020202020204" pitchFamily="34" charset="0"/>
                <a:cs typeface="Arial" panose="020B0604020202020204" pitchFamily="34" charset="0"/>
              </a:rPr>
              <a:t>Five Year Forward View </a:t>
            </a:r>
            <a:r>
              <a:rPr lang="en-GB" sz="1000" dirty="0">
                <a:solidFill>
                  <a:schemeClr val="accent3">
                    <a:lumMod val="10000"/>
                  </a:schemeClr>
                </a:solidFill>
                <a:latin typeface="Arial" panose="020B0604020202020204" pitchFamily="34" charset="0"/>
                <a:cs typeface="Arial" panose="020B0604020202020204" pitchFamily="34" charset="0"/>
              </a:rPr>
              <a:t>(5YFV) published in 2014. It sets out the role of integrated care</a:t>
            </a:r>
          </a:p>
        </p:txBody>
      </p:sp>
      <p:sp>
        <p:nvSpPr>
          <p:cNvPr id="12" name="Rectangle 11"/>
          <p:cNvSpPr/>
          <p:nvPr/>
        </p:nvSpPr>
        <p:spPr>
          <a:xfrm>
            <a:off x="4282357" y="2871337"/>
            <a:ext cx="4621932" cy="1169551"/>
          </a:xfrm>
          <a:prstGeom prst="rect">
            <a:avLst/>
          </a:prstGeom>
          <a:solidFill>
            <a:schemeClr val="accent1">
              <a:lumMod val="40000"/>
              <a:lumOff val="60000"/>
            </a:schemeClr>
          </a:solidFill>
        </p:spPr>
        <p:txBody>
          <a:bodyPr wrap="square">
            <a:spAutoFit/>
          </a:bodyPr>
          <a:lstStyle/>
          <a:p>
            <a:pPr lvl="0" algn="just"/>
            <a:r>
              <a:rPr lang="en-GB" sz="1000" dirty="0">
                <a:solidFill>
                  <a:schemeClr val="accent3">
                    <a:lumMod val="10000"/>
                  </a:schemeClr>
                </a:solidFill>
                <a:latin typeface="Arial" panose="020B0604020202020204" pitchFamily="34" charset="0"/>
                <a:cs typeface="Arial" panose="020B0604020202020204" pitchFamily="34" charset="0"/>
              </a:rPr>
              <a:t>The </a:t>
            </a:r>
            <a:r>
              <a:rPr lang="en-GB" sz="1000" b="1" dirty="0">
                <a:solidFill>
                  <a:schemeClr val="accent3">
                    <a:lumMod val="10000"/>
                  </a:schemeClr>
                </a:solidFill>
                <a:latin typeface="Arial" panose="020B0604020202020204" pitchFamily="34" charset="0"/>
                <a:cs typeface="Arial" panose="020B0604020202020204" pitchFamily="34" charset="0"/>
              </a:rPr>
              <a:t>General Practice Forward View </a:t>
            </a:r>
            <a:r>
              <a:rPr lang="en-GB" sz="1000" dirty="0">
                <a:solidFill>
                  <a:schemeClr val="accent3">
                    <a:lumMod val="10000"/>
                  </a:schemeClr>
                </a:solidFill>
                <a:latin typeface="Arial" panose="020B0604020202020204" pitchFamily="34" charset="0"/>
                <a:cs typeface="Arial" panose="020B0604020202020204" pitchFamily="34" charset="0"/>
              </a:rPr>
              <a:t>(GPFV) published in April 2016. Acknowledges the significant difficulties in general practice sets out a package of investment to sustain and transform General Practice. </a:t>
            </a:r>
          </a:p>
          <a:p>
            <a:pPr lvl="0" algn="just"/>
            <a:endParaRPr lang="en-GB" sz="1000" dirty="0">
              <a:solidFill>
                <a:schemeClr val="accent3">
                  <a:lumMod val="10000"/>
                </a:schemeClr>
              </a:solidFill>
              <a:latin typeface="Arial" panose="020B0604020202020204" pitchFamily="34" charset="0"/>
              <a:cs typeface="Arial" panose="020B0604020202020204" pitchFamily="34" charset="0"/>
            </a:endParaRPr>
          </a:p>
          <a:p>
            <a:pPr algn="just"/>
            <a:r>
              <a:rPr lang="en-GB" sz="1000" dirty="0">
                <a:solidFill>
                  <a:schemeClr val="accent3">
                    <a:lumMod val="10000"/>
                  </a:schemeClr>
                </a:solidFill>
                <a:latin typeface="Arial" panose="020B0604020202020204" pitchFamily="34" charset="0"/>
                <a:cs typeface="Arial" panose="020B0604020202020204" pitchFamily="34" charset="0"/>
              </a:rPr>
              <a:t>The GPFV describes the benefits that integrated, at scale working can bring to GPs and patients and ring fences funding for primary care transformation and care redesign. </a:t>
            </a:r>
            <a:endParaRPr lang="en-GB" sz="1000" b="1" dirty="0">
              <a:solidFill>
                <a:schemeClr val="accent3">
                  <a:lumMod val="10000"/>
                </a:schemeClr>
              </a:solidFill>
              <a:latin typeface="Arial" panose="020B0604020202020204" pitchFamily="34" charset="0"/>
              <a:cs typeface="Arial" panose="020B0604020202020204" pitchFamily="34" charset="0"/>
            </a:endParaRPr>
          </a:p>
        </p:txBody>
      </p:sp>
      <p:sp>
        <p:nvSpPr>
          <p:cNvPr id="13" name="Rectangle 12"/>
          <p:cNvSpPr/>
          <p:nvPr/>
        </p:nvSpPr>
        <p:spPr>
          <a:xfrm>
            <a:off x="4264228" y="4320370"/>
            <a:ext cx="4640063" cy="1323439"/>
          </a:xfrm>
          <a:prstGeom prst="rect">
            <a:avLst/>
          </a:prstGeom>
          <a:solidFill>
            <a:schemeClr val="accent1">
              <a:lumMod val="40000"/>
              <a:lumOff val="60000"/>
            </a:schemeClr>
          </a:solidFill>
        </p:spPr>
        <p:txBody>
          <a:bodyPr wrap="square">
            <a:spAutoFit/>
          </a:bodyPr>
          <a:lstStyle/>
          <a:p>
            <a:pPr lvl="0" algn="just"/>
            <a:r>
              <a:rPr lang="en-GB" sz="1000" dirty="0">
                <a:solidFill>
                  <a:schemeClr val="accent3">
                    <a:lumMod val="10000"/>
                  </a:schemeClr>
                </a:solidFill>
                <a:latin typeface="Arial" panose="020B0604020202020204" pitchFamily="34" charset="0"/>
                <a:cs typeface="Arial" panose="020B0604020202020204" pitchFamily="34" charset="0"/>
              </a:rPr>
              <a:t>Published March 2017 the </a:t>
            </a:r>
            <a:r>
              <a:rPr lang="en-GB" sz="1000" b="1" dirty="0">
                <a:solidFill>
                  <a:schemeClr val="accent3">
                    <a:lumMod val="10000"/>
                  </a:schemeClr>
                </a:solidFill>
                <a:latin typeface="Arial" panose="020B0604020202020204" pitchFamily="34" charset="0"/>
                <a:cs typeface="Arial" panose="020B0604020202020204" pitchFamily="34" charset="0"/>
              </a:rPr>
              <a:t>Next Steps on the Five Year Forward View</a:t>
            </a:r>
            <a:r>
              <a:rPr lang="en-GB" sz="1000" dirty="0">
                <a:solidFill>
                  <a:schemeClr val="accent3">
                    <a:lumMod val="10000"/>
                  </a:schemeClr>
                </a:solidFill>
                <a:latin typeface="Arial" panose="020B0604020202020204" pitchFamily="34" charset="0"/>
                <a:cs typeface="Arial" panose="020B0604020202020204" pitchFamily="34" charset="0"/>
              </a:rPr>
              <a:t>  names primary care as one of the four priority areas for the NHS in England. </a:t>
            </a:r>
          </a:p>
          <a:p>
            <a:pPr lvl="0" algn="just"/>
            <a:endParaRPr lang="en-GB" sz="1000" dirty="0">
              <a:solidFill>
                <a:schemeClr val="accent3">
                  <a:lumMod val="10000"/>
                </a:schemeClr>
              </a:solidFill>
              <a:latin typeface="Arial" panose="020B0604020202020204" pitchFamily="34" charset="0"/>
              <a:cs typeface="Arial" panose="020B0604020202020204" pitchFamily="34" charset="0"/>
            </a:endParaRPr>
          </a:p>
          <a:p>
            <a:pPr algn="just"/>
            <a:r>
              <a:rPr lang="en-GB" sz="1000" dirty="0">
                <a:solidFill>
                  <a:schemeClr val="accent3">
                    <a:lumMod val="10000"/>
                  </a:schemeClr>
                </a:solidFill>
                <a:latin typeface="Arial" panose="020B0604020202020204" pitchFamily="34" charset="0"/>
                <a:cs typeface="Arial" panose="020B0604020202020204" pitchFamily="34" charset="0"/>
              </a:rPr>
              <a:t>Supports GP surgeries to increasingly work together in networks or hubs delivering care to populations of around 30,000 to 50,000 people.</a:t>
            </a:r>
          </a:p>
          <a:p>
            <a:endParaRPr lang="en-GB" sz="1000" dirty="0">
              <a:solidFill>
                <a:schemeClr val="accent3">
                  <a:lumMod val="10000"/>
                </a:schemeClr>
              </a:solidFill>
              <a:latin typeface="Arial" panose="020B0604020202020204" pitchFamily="34" charset="0"/>
              <a:cs typeface="Arial" panose="020B0604020202020204" pitchFamily="34" charset="0"/>
            </a:endParaRPr>
          </a:p>
          <a:p>
            <a:pPr algn="just"/>
            <a:r>
              <a:rPr lang="en-GB" sz="1000" dirty="0">
                <a:solidFill>
                  <a:schemeClr val="accent3">
                    <a:lumMod val="10000"/>
                  </a:schemeClr>
                </a:solidFill>
                <a:latin typeface="Arial" panose="020B0604020202020204" pitchFamily="34" charset="0"/>
                <a:cs typeface="Arial" panose="020B0604020202020204" pitchFamily="34" charset="0"/>
              </a:rPr>
              <a:t>STPs, Accountable Care Systems, commissioners, local authorities and providers (including GPs) are collaborating to integrate services  </a:t>
            </a:r>
            <a:endParaRPr lang="en-GB" sz="1200" b="1" dirty="0">
              <a:solidFill>
                <a:schemeClr val="accent3">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20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32668"/>
            <a:ext cx="7488767" cy="1143000"/>
          </a:xfrm>
        </p:spPr>
        <p:txBody>
          <a:bodyPr/>
          <a:lstStyle/>
          <a:p>
            <a:r>
              <a:rPr lang="en-US" dirty="0"/>
              <a:t> </a:t>
            </a:r>
          </a:p>
        </p:txBody>
      </p:sp>
      <p:sp>
        <p:nvSpPr>
          <p:cNvPr id="3" name="Content Placeholder 2"/>
          <p:cNvSpPr>
            <a:spLocks noGrp="1"/>
          </p:cNvSpPr>
          <p:nvPr>
            <p:ph idx="1"/>
          </p:nvPr>
        </p:nvSpPr>
        <p:spPr>
          <a:xfrm>
            <a:off x="263352" y="1340768"/>
            <a:ext cx="10009112" cy="4393282"/>
          </a:xfrm>
        </p:spPr>
        <p:txBody>
          <a:bodyPr/>
          <a:lstStyle/>
          <a:p>
            <a:r>
              <a:rPr lang="en-US" sz="2000" dirty="0">
                <a:solidFill>
                  <a:schemeClr val="accent1">
                    <a:lumMod val="75000"/>
                  </a:schemeClr>
                </a:solidFill>
              </a:rPr>
              <a:t>Multi Specialty Community Providers (MCPs)</a:t>
            </a:r>
          </a:p>
          <a:p>
            <a:pPr marL="0" indent="0">
              <a:buNone/>
            </a:pPr>
            <a:r>
              <a:rPr lang="en-GB" sz="1000" dirty="0">
                <a:solidFill>
                  <a:srgbClr val="FF0000"/>
                </a:solidFill>
              </a:rPr>
              <a:t>Provides place-based population health by bringing primary and community based services together around the GP registered list. When this is contracted for it is a type of ACO. </a:t>
            </a:r>
            <a:endParaRPr lang="en-GB" sz="1000" b="1" u="sng" dirty="0">
              <a:solidFill>
                <a:srgbClr val="FF0000"/>
              </a:solidFill>
            </a:endParaRPr>
          </a:p>
          <a:p>
            <a:endParaRPr lang="en-US" sz="900" dirty="0">
              <a:solidFill>
                <a:schemeClr val="accent1">
                  <a:lumMod val="75000"/>
                </a:schemeClr>
              </a:solidFill>
            </a:endParaRPr>
          </a:p>
          <a:p>
            <a:r>
              <a:rPr lang="en-US" sz="2000" dirty="0">
                <a:solidFill>
                  <a:schemeClr val="accent1">
                    <a:lumMod val="75000"/>
                  </a:schemeClr>
                </a:solidFill>
              </a:rPr>
              <a:t>Primary and Acute Care System (PACS)</a:t>
            </a:r>
          </a:p>
          <a:p>
            <a:pPr marL="0" indent="0">
              <a:buNone/>
            </a:pPr>
            <a:r>
              <a:rPr lang="en-GB" sz="1000" dirty="0">
                <a:solidFill>
                  <a:srgbClr val="FF0000"/>
                </a:solidFill>
              </a:rPr>
              <a:t>Care model to provide place-based population health based around the GP registered list which extends to services traditionally based in hospital. When this is contracted for it is a type of ACO. </a:t>
            </a:r>
          </a:p>
          <a:p>
            <a:endParaRPr lang="en-US" sz="900" dirty="0">
              <a:solidFill>
                <a:schemeClr val="accent1">
                  <a:lumMod val="75000"/>
                </a:schemeClr>
              </a:solidFill>
            </a:endParaRPr>
          </a:p>
          <a:p>
            <a:r>
              <a:rPr lang="en-US" sz="2000" dirty="0">
                <a:solidFill>
                  <a:schemeClr val="accent1">
                    <a:lumMod val="75000"/>
                  </a:schemeClr>
                </a:solidFill>
              </a:rPr>
              <a:t>Sustainability and Transformation Plans (STP)</a:t>
            </a:r>
          </a:p>
          <a:p>
            <a:pPr marL="0" indent="0">
              <a:buNone/>
            </a:pPr>
            <a:r>
              <a:rPr lang="en-US" sz="1000" dirty="0">
                <a:solidFill>
                  <a:srgbClr val="FF0000"/>
                </a:solidFill>
              </a:rPr>
              <a:t> Partnership between NHS commissioners, NHS providers, GPs, local government and patient groups. </a:t>
            </a:r>
            <a:r>
              <a:rPr lang="en-GB" sz="1000" dirty="0">
                <a:solidFill>
                  <a:srgbClr val="FF0000"/>
                </a:solidFill>
              </a:rPr>
              <a:t>oversee the delivery of – shared plans for improving system-wide quality, health and outcomes and efficiency. STPs are not statutory bodies. They are a collaboration of organisations and supplement, rather than replace, the accountabilities of individual organisations.</a:t>
            </a:r>
          </a:p>
          <a:p>
            <a:pPr marL="0" indent="0">
              <a:buNone/>
            </a:pPr>
            <a:endParaRPr lang="en-US" sz="900" dirty="0">
              <a:solidFill>
                <a:schemeClr val="accent1">
                  <a:lumMod val="75000"/>
                </a:schemeClr>
              </a:solidFill>
            </a:endParaRPr>
          </a:p>
          <a:p>
            <a:r>
              <a:rPr lang="en-US" sz="2000" dirty="0">
                <a:solidFill>
                  <a:schemeClr val="accent1">
                    <a:lumMod val="75000"/>
                  </a:schemeClr>
                </a:solidFill>
              </a:rPr>
              <a:t>Accountable Care Systems (ACS)</a:t>
            </a:r>
          </a:p>
          <a:p>
            <a:pPr marL="0" indent="0">
              <a:buNone/>
            </a:pPr>
            <a:r>
              <a:rPr lang="en-GB" sz="1000" dirty="0">
                <a:solidFill>
                  <a:srgbClr val="FF0000"/>
                </a:solidFill>
              </a:rPr>
              <a:t>Commissioners and providers, in partnership with local authorities, take collective responsibility for system resources and the population’s health, providing joined up, better coordinated care, and making faster improvements in priority areas. In return, they gain greater freedom and control over the operation of their local health system.</a:t>
            </a:r>
          </a:p>
          <a:p>
            <a:pPr marL="0" indent="0">
              <a:buNone/>
            </a:pPr>
            <a:endParaRPr lang="en-US" sz="900" dirty="0">
              <a:solidFill>
                <a:schemeClr val="accent1">
                  <a:lumMod val="75000"/>
                </a:schemeClr>
              </a:solidFill>
            </a:endParaRPr>
          </a:p>
          <a:p>
            <a:r>
              <a:rPr lang="en-US" sz="2000" dirty="0">
                <a:solidFill>
                  <a:schemeClr val="accent1">
                    <a:lumMod val="75000"/>
                  </a:schemeClr>
                </a:solidFill>
              </a:rPr>
              <a:t>Accountable Care </a:t>
            </a:r>
            <a:r>
              <a:rPr lang="en-US" sz="2000" dirty="0" err="1">
                <a:solidFill>
                  <a:schemeClr val="accent1">
                    <a:lumMod val="75000"/>
                  </a:schemeClr>
                </a:solidFill>
              </a:rPr>
              <a:t>Organisations</a:t>
            </a:r>
            <a:r>
              <a:rPr lang="en-US" sz="2000" dirty="0">
                <a:solidFill>
                  <a:schemeClr val="accent1">
                    <a:lumMod val="75000"/>
                  </a:schemeClr>
                </a:solidFill>
              </a:rPr>
              <a:t> (ACO)</a:t>
            </a:r>
          </a:p>
          <a:p>
            <a:pPr marL="0" indent="0">
              <a:buNone/>
            </a:pPr>
            <a:r>
              <a:rPr lang="en-GB" sz="1000" dirty="0">
                <a:solidFill>
                  <a:srgbClr val="FF0000"/>
                </a:solidFill>
              </a:rPr>
              <a:t>Provider organisations that are given contractual responsibility for most or all of the health and care services for the local population and for associated resources. </a:t>
            </a:r>
          </a:p>
          <a:p>
            <a:endParaRPr lang="en-US" sz="2400" dirty="0"/>
          </a:p>
        </p:txBody>
      </p:sp>
      <p:sp>
        <p:nvSpPr>
          <p:cNvPr id="4" name="TextBox 3"/>
          <p:cNvSpPr txBox="1"/>
          <p:nvPr/>
        </p:nvSpPr>
        <p:spPr>
          <a:xfrm>
            <a:off x="2734834" y="281002"/>
            <a:ext cx="7105517" cy="646331"/>
          </a:xfrm>
          <a:prstGeom prst="rect">
            <a:avLst/>
          </a:prstGeom>
          <a:noFill/>
        </p:spPr>
        <p:txBody>
          <a:bodyPr wrap="square" rtlCol="0">
            <a:spAutoFit/>
          </a:bodyPr>
          <a:lstStyle/>
          <a:p>
            <a:r>
              <a:rPr lang="en-US" sz="3600" dirty="0">
                <a:solidFill>
                  <a:schemeClr val="accent1">
                    <a:lumMod val="75000"/>
                  </a:schemeClr>
                </a:solidFill>
              </a:rPr>
              <a:t>New Models of Care</a:t>
            </a:r>
          </a:p>
        </p:txBody>
      </p:sp>
    </p:spTree>
    <p:extLst>
      <p:ext uri="{BB962C8B-B14F-4D97-AF65-F5344CB8AC3E}">
        <p14:creationId xmlns:p14="http://schemas.microsoft.com/office/powerpoint/2010/main" val="179708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75000"/>
                  </a:schemeClr>
                </a:solidFill>
              </a:rPr>
              <a:t>How does it all fit together?</a:t>
            </a:r>
          </a:p>
        </p:txBody>
      </p:sp>
      <p:pic>
        <p:nvPicPr>
          <p:cNvPr id="4" name="Content Placeholder 3"/>
          <p:cNvPicPr>
            <a:picLocks noGrp="1" noChangeAspect="1"/>
          </p:cNvPicPr>
          <p:nvPr>
            <p:ph idx="1"/>
          </p:nvPr>
        </p:nvPicPr>
        <p:blipFill>
          <a:blip r:embed="rId2"/>
          <a:stretch>
            <a:fillRect/>
          </a:stretch>
        </p:blipFill>
        <p:spPr>
          <a:xfrm>
            <a:off x="3575723" y="1484784"/>
            <a:ext cx="4253763" cy="4133850"/>
          </a:xfrm>
          <a:prstGeom prst="rect">
            <a:avLst/>
          </a:prstGeom>
        </p:spPr>
      </p:pic>
    </p:spTree>
    <p:extLst>
      <p:ext uri="{BB962C8B-B14F-4D97-AF65-F5344CB8AC3E}">
        <p14:creationId xmlns:p14="http://schemas.microsoft.com/office/powerpoint/2010/main" val="1161592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95"/>
                </a:solidFill>
              </a:rPr>
              <a:t>The challenge</a:t>
            </a:r>
          </a:p>
        </p:txBody>
      </p:sp>
      <p:sp>
        <p:nvSpPr>
          <p:cNvPr id="3" name="Content Placeholder 2"/>
          <p:cNvSpPr>
            <a:spLocks noGrp="1"/>
          </p:cNvSpPr>
          <p:nvPr>
            <p:ph idx="1"/>
          </p:nvPr>
        </p:nvSpPr>
        <p:spPr/>
        <p:txBody>
          <a:bodyPr/>
          <a:lstStyle/>
          <a:p>
            <a:r>
              <a:rPr lang="en-US" sz="1800" dirty="0">
                <a:solidFill>
                  <a:srgbClr val="262695"/>
                </a:solidFill>
              </a:rPr>
              <a:t>Over last few years hospital funding has increased by 10-12% and activity increased by 10%. (payment by results)</a:t>
            </a:r>
          </a:p>
          <a:p>
            <a:endParaRPr lang="en-US" sz="1800" dirty="0">
              <a:solidFill>
                <a:srgbClr val="262695"/>
              </a:solidFill>
            </a:endParaRPr>
          </a:p>
          <a:p>
            <a:r>
              <a:rPr lang="en-US" sz="1800" dirty="0">
                <a:solidFill>
                  <a:srgbClr val="262695"/>
                </a:solidFill>
              </a:rPr>
              <a:t>General practice, community services, mental health </a:t>
            </a:r>
            <a:r>
              <a:rPr lang="mr-IN" sz="1800" dirty="0">
                <a:solidFill>
                  <a:srgbClr val="262695"/>
                </a:solidFill>
              </a:rPr>
              <a:t>–</a:t>
            </a:r>
            <a:r>
              <a:rPr lang="en-US" sz="1800" dirty="0">
                <a:solidFill>
                  <a:srgbClr val="262695"/>
                </a:solidFill>
              </a:rPr>
              <a:t> funding has not increased by the same amount as activity. (capitation based funding)</a:t>
            </a:r>
          </a:p>
          <a:p>
            <a:endParaRPr lang="en-US" sz="1800" dirty="0">
              <a:solidFill>
                <a:srgbClr val="262695"/>
              </a:solidFill>
            </a:endParaRPr>
          </a:p>
          <a:p>
            <a:r>
              <a:rPr lang="en-US" sz="1800" dirty="0">
                <a:solidFill>
                  <a:srgbClr val="262695"/>
                </a:solidFill>
              </a:rPr>
              <a:t>PBR </a:t>
            </a:r>
            <a:r>
              <a:rPr lang="mr-IN" sz="1800" dirty="0">
                <a:solidFill>
                  <a:srgbClr val="262695"/>
                </a:solidFill>
              </a:rPr>
              <a:t>–</a:t>
            </a:r>
            <a:r>
              <a:rPr lang="en-US" sz="1800" dirty="0">
                <a:solidFill>
                  <a:srgbClr val="262695"/>
                </a:solidFill>
              </a:rPr>
              <a:t> is a perverse incentive to change.</a:t>
            </a:r>
          </a:p>
          <a:p>
            <a:endParaRPr lang="en-US" sz="1800" dirty="0">
              <a:solidFill>
                <a:srgbClr val="262695"/>
              </a:solidFill>
            </a:endParaRPr>
          </a:p>
          <a:p>
            <a:r>
              <a:rPr lang="en-US" sz="1800" dirty="0">
                <a:solidFill>
                  <a:srgbClr val="262695"/>
                </a:solidFill>
              </a:rPr>
              <a:t>Hospitals funded at the expense of the rest of the health service</a:t>
            </a:r>
          </a:p>
          <a:p>
            <a:endParaRPr lang="en-US" sz="1800" dirty="0">
              <a:solidFill>
                <a:srgbClr val="262695"/>
              </a:solidFill>
            </a:endParaRPr>
          </a:p>
          <a:p>
            <a:endParaRPr lang="en-US" sz="1800" dirty="0">
              <a:solidFill>
                <a:srgbClr val="262695"/>
              </a:solidFill>
            </a:endParaRPr>
          </a:p>
        </p:txBody>
      </p:sp>
    </p:spTree>
    <p:extLst>
      <p:ext uri="{BB962C8B-B14F-4D97-AF65-F5344CB8AC3E}">
        <p14:creationId xmlns:p14="http://schemas.microsoft.com/office/powerpoint/2010/main" val="1146058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558" y="24160"/>
            <a:ext cx="5616575" cy="1143000"/>
          </a:xfrm>
        </p:spPr>
        <p:txBody>
          <a:bodyPr/>
          <a:lstStyle/>
          <a:p>
            <a:r>
              <a:rPr lang="en-US" sz="3200" dirty="0">
                <a:solidFill>
                  <a:srgbClr val="262695"/>
                </a:solidFill>
                <a:latin typeface="+mj-lt"/>
              </a:rPr>
              <a:t>What is the future?</a:t>
            </a:r>
          </a:p>
        </p:txBody>
      </p:sp>
      <p:sp>
        <p:nvSpPr>
          <p:cNvPr id="3" name="Content Placeholder 2"/>
          <p:cNvSpPr>
            <a:spLocks noGrp="1"/>
          </p:cNvSpPr>
          <p:nvPr>
            <p:ph idx="1"/>
          </p:nvPr>
        </p:nvSpPr>
        <p:spPr/>
        <p:txBody>
          <a:bodyPr/>
          <a:lstStyle/>
          <a:p>
            <a:endParaRPr lang="en-US" sz="1800" dirty="0">
              <a:solidFill>
                <a:srgbClr val="262695"/>
              </a:solidFill>
            </a:endParaRPr>
          </a:p>
          <a:p>
            <a:endParaRPr lang="en-US" sz="1800" dirty="0">
              <a:solidFill>
                <a:srgbClr val="262695"/>
              </a:solidFill>
            </a:endParaRPr>
          </a:p>
        </p:txBody>
      </p:sp>
      <p:sp>
        <p:nvSpPr>
          <p:cNvPr id="6" name="Text Box 2"/>
          <p:cNvSpPr txBox="1">
            <a:spLocks noChangeArrowheads="1"/>
          </p:cNvSpPr>
          <p:nvPr/>
        </p:nvSpPr>
        <p:spPr bwMode="auto">
          <a:xfrm>
            <a:off x="440749" y="2411726"/>
            <a:ext cx="1224136" cy="7848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GB" sz="800" b="1" dirty="0">
                <a:solidFill>
                  <a:srgbClr val="262695"/>
                </a:solidFill>
                <a:latin typeface="Arial"/>
                <a:ea typeface="Calibri"/>
              </a:rPr>
              <a:t>Our</a:t>
            </a:r>
            <a:r>
              <a:rPr lang="en-GB" sz="800" b="1" spc="-55" dirty="0">
                <a:solidFill>
                  <a:srgbClr val="262695"/>
                </a:solidFill>
                <a:latin typeface="Arial"/>
                <a:ea typeface="Calibri"/>
              </a:rPr>
              <a:t> </a:t>
            </a:r>
            <a:r>
              <a:rPr lang="en-GB" sz="800" b="1" dirty="0">
                <a:solidFill>
                  <a:srgbClr val="262695"/>
                </a:solidFill>
                <a:latin typeface="Arial"/>
                <a:ea typeface="Calibri"/>
              </a:rPr>
              <a:t>older</a:t>
            </a:r>
            <a:r>
              <a:rPr lang="en-GB" sz="800" b="1" spc="-50" dirty="0">
                <a:solidFill>
                  <a:srgbClr val="262695"/>
                </a:solidFill>
                <a:latin typeface="Arial"/>
                <a:ea typeface="Calibri"/>
              </a:rPr>
              <a:t> </a:t>
            </a:r>
            <a:r>
              <a:rPr lang="en-GB" sz="800" b="1" dirty="0">
                <a:solidFill>
                  <a:srgbClr val="262695"/>
                </a:solidFill>
                <a:latin typeface="Arial"/>
                <a:ea typeface="Calibri"/>
              </a:rPr>
              <a:t>population</a:t>
            </a:r>
            <a:endParaRPr lang="en-GB" sz="1000" dirty="0">
              <a:solidFill>
                <a:srgbClr val="262695"/>
              </a:solidFill>
              <a:latin typeface="Arial"/>
              <a:ea typeface="Calibri"/>
            </a:endParaRPr>
          </a:p>
          <a:p>
            <a:pPr algn="ctr">
              <a:spcAft>
                <a:spcPts val="0"/>
              </a:spcAft>
            </a:pPr>
            <a:r>
              <a:rPr lang="en-GB" sz="800" b="1" dirty="0">
                <a:solidFill>
                  <a:srgbClr val="262695"/>
                </a:solidFill>
                <a:latin typeface="Arial"/>
                <a:ea typeface="Calibri"/>
              </a:rPr>
              <a:t>is</a:t>
            </a:r>
            <a:r>
              <a:rPr lang="en-GB" sz="800" b="1" spc="-10" dirty="0">
                <a:solidFill>
                  <a:srgbClr val="262695"/>
                </a:solidFill>
                <a:latin typeface="Arial"/>
                <a:ea typeface="Calibri"/>
              </a:rPr>
              <a:t> </a:t>
            </a:r>
            <a:r>
              <a:rPr lang="en-GB" sz="800" b="1" dirty="0">
                <a:solidFill>
                  <a:srgbClr val="262695"/>
                </a:solidFill>
                <a:latin typeface="Arial"/>
                <a:ea typeface="Calibri"/>
              </a:rPr>
              <a:t>expected</a:t>
            </a:r>
            <a:r>
              <a:rPr lang="en-GB" sz="800" b="1" spc="-15" dirty="0">
                <a:solidFill>
                  <a:srgbClr val="262695"/>
                </a:solidFill>
                <a:latin typeface="Arial"/>
                <a:ea typeface="Calibri"/>
              </a:rPr>
              <a:t> </a:t>
            </a:r>
            <a:r>
              <a:rPr lang="en-GB" sz="800" b="1" dirty="0">
                <a:solidFill>
                  <a:srgbClr val="262695"/>
                </a:solidFill>
                <a:latin typeface="Arial"/>
                <a:ea typeface="Calibri"/>
              </a:rPr>
              <a:t>to</a:t>
            </a:r>
            <a:r>
              <a:rPr lang="en-GB" sz="800" b="1" spc="-5" dirty="0">
                <a:solidFill>
                  <a:srgbClr val="262695"/>
                </a:solidFill>
                <a:latin typeface="Arial"/>
                <a:ea typeface="Calibri"/>
              </a:rPr>
              <a:t> </a:t>
            </a:r>
            <a:r>
              <a:rPr lang="en-GB" sz="800" b="1" dirty="0">
                <a:solidFill>
                  <a:srgbClr val="262695"/>
                </a:solidFill>
                <a:latin typeface="Arial"/>
                <a:ea typeface="Calibri"/>
              </a:rPr>
              <a:t>rise</a:t>
            </a:r>
            <a:r>
              <a:rPr lang="en-GB" sz="800" b="1" spc="-15" dirty="0">
                <a:solidFill>
                  <a:srgbClr val="262695"/>
                </a:solidFill>
                <a:latin typeface="Arial"/>
                <a:ea typeface="Calibri"/>
              </a:rPr>
              <a:t> </a:t>
            </a:r>
            <a:r>
              <a:rPr lang="en-GB" sz="800" b="1" dirty="0">
                <a:solidFill>
                  <a:srgbClr val="262695"/>
                </a:solidFill>
                <a:latin typeface="Arial"/>
                <a:ea typeface="Calibri"/>
              </a:rPr>
              <a:t>by 21%</a:t>
            </a:r>
            <a:r>
              <a:rPr lang="en-GB" sz="1000" dirty="0">
                <a:solidFill>
                  <a:srgbClr val="262695"/>
                </a:solidFill>
                <a:latin typeface="Arial"/>
                <a:ea typeface="Calibri"/>
              </a:rPr>
              <a:t> </a:t>
            </a:r>
            <a:r>
              <a:rPr lang="en-GB" sz="800" b="1" dirty="0">
                <a:solidFill>
                  <a:srgbClr val="262695"/>
                </a:solidFill>
                <a:latin typeface="Arial"/>
                <a:ea typeface="Calibri"/>
              </a:rPr>
              <a:t>over</a:t>
            </a:r>
            <a:r>
              <a:rPr lang="en-GB" sz="800" b="1" spc="-5" dirty="0">
                <a:solidFill>
                  <a:srgbClr val="262695"/>
                </a:solidFill>
                <a:latin typeface="Arial"/>
                <a:ea typeface="Calibri"/>
              </a:rPr>
              <a:t> </a:t>
            </a:r>
            <a:r>
              <a:rPr lang="en-GB" sz="800" b="1" dirty="0">
                <a:solidFill>
                  <a:srgbClr val="262695"/>
                </a:solidFill>
                <a:latin typeface="Arial"/>
                <a:ea typeface="Calibri"/>
              </a:rPr>
              <a:t>the next</a:t>
            </a:r>
            <a:r>
              <a:rPr lang="en-GB" sz="800" b="1" spc="-5" dirty="0">
                <a:solidFill>
                  <a:srgbClr val="262695"/>
                </a:solidFill>
                <a:latin typeface="Arial"/>
                <a:ea typeface="Calibri"/>
              </a:rPr>
              <a:t> </a:t>
            </a:r>
            <a:r>
              <a:rPr lang="en-GB" sz="800" b="1" dirty="0">
                <a:solidFill>
                  <a:srgbClr val="262695"/>
                </a:solidFill>
                <a:latin typeface="Arial"/>
                <a:ea typeface="Calibri"/>
              </a:rPr>
              <a:t>5 years</a:t>
            </a:r>
            <a:endParaRPr lang="en-GB" sz="1000" dirty="0">
              <a:solidFill>
                <a:srgbClr val="262695"/>
              </a:solidFill>
              <a:latin typeface="Arial"/>
              <a:ea typeface="Calibri"/>
            </a:endParaRPr>
          </a:p>
          <a:p>
            <a:pPr>
              <a:spcAft>
                <a:spcPts val="0"/>
              </a:spcAft>
            </a:pPr>
            <a:r>
              <a:rPr lang="en-GB" sz="1100" dirty="0">
                <a:latin typeface="Arial"/>
                <a:ea typeface="Calibri"/>
              </a:rPr>
              <a:t> </a:t>
            </a:r>
          </a:p>
        </p:txBody>
      </p:sp>
      <p:sp>
        <p:nvSpPr>
          <p:cNvPr id="8" name="Text Box 2"/>
          <p:cNvSpPr txBox="1">
            <a:spLocks noChangeArrowheads="1"/>
          </p:cNvSpPr>
          <p:nvPr/>
        </p:nvSpPr>
        <p:spPr bwMode="auto">
          <a:xfrm>
            <a:off x="2973585" y="2319393"/>
            <a:ext cx="1224137" cy="877163"/>
          </a:xfrm>
          <a:prstGeom prst="rect">
            <a:avLst/>
          </a:prstGeom>
          <a:noFill/>
          <a:ln w="9525">
            <a:noFill/>
            <a:miter lim="800000"/>
            <a:headEnd/>
            <a:tailEnd/>
          </a:ln>
        </p:spPr>
        <p:txBody>
          <a:bodyPr rot="0" vert="horz" wrap="square" lIns="91440" tIns="45720" rIns="91440" bIns="45720" anchor="t" anchorCtr="0">
            <a:spAutoFit/>
          </a:bodyPr>
          <a:lstStyle/>
          <a:p>
            <a:pPr marL="69215" algn="ctr">
              <a:lnSpc>
                <a:spcPts val="1200"/>
              </a:lnSpc>
              <a:spcAft>
                <a:spcPts val="0"/>
              </a:spcAft>
            </a:pPr>
            <a:r>
              <a:rPr lang="en-GB" sz="800" b="1" dirty="0">
                <a:solidFill>
                  <a:srgbClr val="262695"/>
                </a:solidFill>
                <a:latin typeface="Arial"/>
                <a:ea typeface="Arial"/>
              </a:rPr>
              <a:t>About</a:t>
            </a:r>
            <a:r>
              <a:rPr lang="en-GB" sz="800" b="1" spc="-30" dirty="0">
                <a:solidFill>
                  <a:srgbClr val="262695"/>
                </a:solidFill>
                <a:latin typeface="Arial"/>
                <a:ea typeface="Arial"/>
              </a:rPr>
              <a:t> </a:t>
            </a:r>
            <a:r>
              <a:rPr lang="en-GB" sz="800" b="1" dirty="0">
                <a:solidFill>
                  <a:srgbClr val="262695"/>
                </a:solidFill>
                <a:latin typeface="Arial"/>
                <a:ea typeface="Arial"/>
              </a:rPr>
              <a:t>half</a:t>
            </a:r>
            <a:r>
              <a:rPr lang="en-GB" sz="800" b="1" spc="-25" dirty="0">
                <a:solidFill>
                  <a:srgbClr val="262695"/>
                </a:solidFill>
                <a:latin typeface="Arial"/>
                <a:ea typeface="Arial"/>
              </a:rPr>
              <a:t> </a:t>
            </a:r>
            <a:r>
              <a:rPr lang="en-GB" sz="800" b="1" dirty="0">
                <a:solidFill>
                  <a:srgbClr val="262695"/>
                </a:solidFill>
                <a:latin typeface="Arial"/>
                <a:ea typeface="Arial"/>
              </a:rPr>
              <a:t>of</a:t>
            </a:r>
            <a:r>
              <a:rPr lang="en-GB" sz="800" b="1" spc="-25" dirty="0">
                <a:solidFill>
                  <a:srgbClr val="262695"/>
                </a:solidFill>
                <a:latin typeface="Arial"/>
                <a:ea typeface="Arial"/>
              </a:rPr>
              <a:t> </a:t>
            </a:r>
            <a:r>
              <a:rPr lang="en-GB" sz="800" b="1" dirty="0">
                <a:solidFill>
                  <a:srgbClr val="262695"/>
                </a:solidFill>
                <a:latin typeface="Arial"/>
                <a:ea typeface="Arial"/>
              </a:rPr>
              <a:t>our over</a:t>
            </a:r>
            <a:r>
              <a:rPr lang="en-GB" sz="800" b="1" spc="-5" dirty="0">
                <a:solidFill>
                  <a:srgbClr val="262695"/>
                </a:solidFill>
                <a:latin typeface="Arial"/>
                <a:ea typeface="Arial"/>
              </a:rPr>
              <a:t> </a:t>
            </a:r>
            <a:r>
              <a:rPr lang="en-GB" sz="800" b="1" dirty="0">
                <a:solidFill>
                  <a:srgbClr val="262695"/>
                </a:solidFill>
                <a:latin typeface="Arial"/>
                <a:ea typeface="Arial"/>
              </a:rPr>
              <a:t>60s</a:t>
            </a:r>
            <a:r>
              <a:rPr lang="en-GB" sz="800" b="1" spc="-5" dirty="0">
                <a:solidFill>
                  <a:srgbClr val="262695"/>
                </a:solidFill>
                <a:latin typeface="Arial"/>
                <a:ea typeface="Arial"/>
              </a:rPr>
              <a:t> </a:t>
            </a:r>
            <a:r>
              <a:rPr lang="en-GB" sz="800" b="1" dirty="0">
                <a:solidFill>
                  <a:srgbClr val="262695"/>
                </a:solidFill>
                <a:latin typeface="Arial"/>
                <a:ea typeface="Arial"/>
              </a:rPr>
              <a:t>have multiple</a:t>
            </a:r>
            <a:r>
              <a:rPr lang="en-GB" sz="800" b="1" spc="-50" dirty="0">
                <a:solidFill>
                  <a:srgbClr val="262695"/>
                </a:solidFill>
                <a:latin typeface="Arial"/>
                <a:ea typeface="Arial"/>
              </a:rPr>
              <a:t> </a:t>
            </a:r>
            <a:r>
              <a:rPr lang="en-GB" sz="800" b="1" dirty="0">
                <a:solidFill>
                  <a:srgbClr val="262695"/>
                </a:solidFill>
                <a:latin typeface="Arial"/>
                <a:ea typeface="Arial"/>
              </a:rPr>
              <a:t>health</a:t>
            </a:r>
            <a:r>
              <a:rPr lang="en-GB" sz="800" b="1" spc="-45" dirty="0">
                <a:solidFill>
                  <a:srgbClr val="262695"/>
                </a:solidFill>
                <a:latin typeface="Arial"/>
                <a:ea typeface="Arial"/>
              </a:rPr>
              <a:t> </a:t>
            </a:r>
            <a:r>
              <a:rPr lang="en-GB" sz="800" b="1" dirty="0">
                <a:solidFill>
                  <a:srgbClr val="262695"/>
                </a:solidFill>
                <a:latin typeface="Arial"/>
                <a:ea typeface="Arial"/>
              </a:rPr>
              <a:t>and care</a:t>
            </a:r>
            <a:r>
              <a:rPr lang="en-GB" sz="800" b="1" spc="-5" dirty="0">
                <a:solidFill>
                  <a:srgbClr val="262695"/>
                </a:solidFill>
                <a:latin typeface="Arial"/>
                <a:ea typeface="Arial"/>
              </a:rPr>
              <a:t> </a:t>
            </a:r>
            <a:r>
              <a:rPr lang="en-GB" sz="800" b="1" dirty="0">
                <a:solidFill>
                  <a:srgbClr val="262695"/>
                </a:solidFill>
                <a:latin typeface="Arial"/>
                <a:ea typeface="Arial"/>
              </a:rPr>
              <a:t>needs</a:t>
            </a:r>
            <a:endParaRPr lang="en-GB" sz="800" dirty="0">
              <a:solidFill>
                <a:srgbClr val="262695"/>
              </a:solidFill>
              <a:latin typeface="Arial"/>
              <a:ea typeface="Calibri"/>
            </a:endParaRPr>
          </a:p>
          <a:p>
            <a:pPr>
              <a:spcAft>
                <a:spcPts val="0"/>
              </a:spcAft>
            </a:pPr>
            <a:r>
              <a:rPr lang="en-GB" sz="1100" dirty="0">
                <a:latin typeface="Arial"/>
                <a:ea typeface="Calibri"/>
              </a:rPr>
              <a:t> </a:t>
            </a:r>
          </a:p>
        </p:txBody>
      </p:sp>
      <p:pic>
        <p:nvPicPr>
          <p:cNvPr id="12" name="Content Placeholder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5183" y="1562796"/>
            <a:ext cx="3597737" cy="298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pic>
      <p:sp>
        <p:nvSpPr>
          <p:cNvPr id="13" name="Text Box 2"/>
          <p:cNvSpPr txBox="1">
            <a:spLocks noChangeArrowheads="1"/>
          </p:cNvSpPr>
          <p:nvPr/>
        </p:nvSpPr>
        <p:spPr bwMode="auto">
          <a:xfrm>
            <a:off x="2707876" y="4740403"/>
            <a:ext cx="1344188" cy="1031051"/>
          </a:xfrm>
          <a:prstGeom prst="rect">
            <a:avLst/>
          </a:prstGeom>
          <a:noFill/>
          <a:ln w="9525">
            <a:noFill/>
            <a:miter lim="800000"/>
            <a:headEnd/>
            <a:tailEnd/>
          </a:ln>
        </p:spPr>
        <p:txBody>
          <a:bodyPr rot="0" vert="horz" wrap="square" lIns="91440" tIns="45720" rIns="91440" bIns="45720" anchor="t" anchorCtr="0">
            <a:spAutoFit/>
          </a:bodyPr>
          <a:lstStyle/>
          <a:p>
            <a:pPr marL="69215" indent="-635" algn="ctr">
              <a:lnSpc>
                <a:spcPts val="1200"/>
              </a:lnSpc>
              <a:spcAft>
                <a:spcPts val="0"/>
              </a:spcAft>
            </a:pPr>
            <a:r>
              <a:rPr lang="en-GB" sz="800" b="1" dirty="0">
                <a:solidFill>
                  <a:srgbClr val="262695"/>
                </a:solidFill>
                <a:latin typeface="Arial"/>
                <a:ea typeface="Arial"/>
              </a:rPr>
              <a:t>Almost</a:t>
            </a:r>
            <a:r>
              <a:rPr lang="en-GB" sz="800" b="1" spc="-30" dirty="0">
                <a:solidFill>
                  <a:srgbClr val="262695"/>
                </a:solidFill>
                <a:latin typeface="Arial"/>
                <a:ea typeface="Arial"/>
              </a:rPr>
              <a:t> </a:t>
            </a:r>
            <a:r>
              <a:rPr lang="en-GB" sz="800" b="1" dirty="0">
                <a:solidFill>
                  <a:srgbClr val="262695"/>
                </a:solidFill>
                <a:latin typeface="Arial"/>
                <a:ea typeface="Arial"/>
              </a:rPr>
              <a:t>two</a:t>
            </a:r>
            <a:r>
              <a:rPr lang="en-GB" sz="800" b="1" spc="-25" dirty="0">
                <a:solidFill>
                  <a:srgbClr val="262695"/>
                </a:solidFill>
                <a:latin typeface="Arial"/>
                <a:ea typeface="Arial"/>
              </a:rPr>
              <a:t> </a:t>
            </a:r>
            <a:r>
              <a:rPr lang="en-GB" sz="800" b="1" dirty="0">
                <a:solidFill>
                  <a:srgbClr val="262695"/>
                </a:solidFill>
                <a:latin typeface="Arial"/>
                <a:ea typeface="Arial"/>
              </a:rPr>
              <a:t>thirds of</a:t>
            </a:r>
            <a:r>
              <a:rPr lang="en-GB" sz="800" b="1" spc="-15" dirty="0">
                <a:solidFill>
                  <a:srgbClr val="262695"/>
                </a:solidFill>
                <a:latin typeface="Arial"/>
                <a:ea typeface="Arial"/>
              </a:rPr>
              <a:t> </a:t>
            </a:r>
            <a:r>
              <a:rPr lang="en-GB" sz="800" b="1" dirty="0">
                <a:solidFill>
                  <a:srgbClr val="262695"/>
                </a:solidFill>
                <a:latin typeface="Arial"/>
                <a:ea typeface="Arial"/>
              </a:rPr>
              <a:t>all</a:t>
            </a:r>
            <a:r>
              <a:rPr lang="en-GB" sz="800" b="1" spc="-10" dirty="0">
                <a:solidFill>
                  <a:srgbClr val="262695"/>
                </a:solidFill>
                <a:latin typeface="Arial"/>
                <a:ea typeface="Arial"/>
              </a:rPr>
              <a:t> </a:t>
            </a:r>
            <a:r>
              <a:rPr lang="en-GB" sz="800" b="1" dirty="0">
                <a:solidFill>
                  <a:srgbClr val="262695"/>
                </a:solidFill>
                <a:latin typeface="Arial"/>
                <a:ea typeface="Arial"/>
              </a:rPr>
              <a:t>emergency hospital</a:t>
            </a:r>
            <a:r>
              <a:rPr lang="en-GB" sz="800" b="1" spc="-105" dirty="0">
                <a:solidFill>
                  <a:srgbClr val="262695"/>
                </a:solidFill>
                <a:latin typeface="Arial"/>
                <a:ea typeface="Arial"/>
              </a:rPr>
              <a:t> </a:t>
            </a:r>
            <a:r>
              <a:rPr lang="en-GB" sz="800" b="1" dirty="0">
                <a:solidFill>
                  <a:srgbClr val="262695"/>
                </a:solidFill>
                <a:latin typeface="Arial"/>
                <a:ea typeface="Arial"/>
              </a:rPr>
              <a:t>admissions in</a:t>
            </a:r>
            <a:r>
              <a:rPr lang="en-GB" sz="800" b="1" spc="-5" dirty="0">
                <a:solidFill>
                  <a:srgbClr val="262695"/>
                </a:solidFill>
                <a:latin typeface="Arial"/>
                <a:ea typeface="Arial"/>
              </a:rPr>
              <a:t> </a:t>
            </a:r>
            <a:r>
              <a:rPr lang="en-GB" sz="800" b="1" dirty="0">
                <a:solidFill>
                  <a:srgbClr val="262695"/>
                </a:solidFill>
                <a:latin typeface="Arial"/>
                <a:ea typeface="Arial"/>
              </a:rPr>
              <a:t>2013/14</a:t>
            </a:r>
            <a:r>
              <a:rPr lang="en-GB" sz="800" b="1" spc="-10" dirty="0">
                <a:solidFill>
                  <a:srgbClr val="262695"/>
                </a:solidFill>
                <a:latin typeface="Arial"/>
                <a:ea typeface="Arial"/>
              </a:rPr>
              <a:t> </a:t>
            </a:r>
            <a:r>
              <a:rPr lang="en-GB" sz="800" b="1" dirty="0">
                <a:solidFill>
                  <a:srgbClr val="262695"/>
                </a:solidFill>
                <a:latin typeface="Arial"/>
                <a:ea typeface="Arial"/>
              </a:rPr>
              <a:t>were</a:t>
            </a:r>
            <a:r>
              <a:rPr lang="en-GB" sz="800" b="1" spc="-5" dirty="0">
                <a:solidFill>
                  <a:srgbClr val="262695"/>
                </a:solidFill>
                <a:latin typeface="Arial"/>
                <a:ea typeface="Arial"/>
              </a:rPr>
              <a:t> </a:t>
            </a:r>
            <a:r>
              <a:rPr lang="en-GB" sz="800" b="1" dirty="0">
                <a:solidFill>
                  <a:srgbClr val="262695"/>
                </a:solidFill>
                <a:latin typeface="Arial"/>
                <a:ea typeface="Arial"/>
              </a:rPr>
              <a:t>for over</a:t>
            </a:r>
            <a:r>
              <a:rPr lang="en-GB" sz="800" b="1" spc="-5" dirty="0">
                <a:solidFill>
                  <a:srgbClr val="262695"/>
                </a:solidFill>
                <a:latin typeface="Arial"/>
                <a:ea typeface="Arial"/>
              </a:rPr>
              <a:t> </a:t>
            </a:r>
            <a:r>
              <a:rPr lang="en-GB" sz="800" b="1" dirty="0">
                <a:solidFill>
                  <a:srgbClr val="262695"/>
                </a:solidFill>
                <a:latin typeface="Arial"/>
                <a:ea typeface="Arial"/>
              </a:rPr>
              <a:t>75s</a:t>
            </a:r>
            <a:endParaRPr lang="en-GB" sz="800" dirty="0">
              <a:solidFill>
                <a:srgbClr val="262695"/>
              </a:solidFill>
              <a:latin typeface="Arial"/>
              <a:ea typeface="Calibri"/>
            </a:endParaRPr>
          </a:p>
          <a:p>
            <a:pPr>
              <a:spcAft>
                <a:spcPts val="0"/>
              </a:spcAft>
            </a:pPr>
            <a:r>
              <a:rPr lang="en-GB" sz="1100" dirty="0">
                <a:latin typeface="Arial"/>
                <a:ea typeface="Calibri"/>
              </a:rPr>
              <a:t> </a:t>
            </a:r>
          </a:p>
        </p:txBody>
      </p:sp>
      <p:pic>
        <p:nvPicPr>
          <p:cNvPr id="14" name="Picture 1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089" y="3471426"/>
            <a:ext cx="1286090" cy="764317"/>
          </a:xfrm>
          <a:prstGeom prst="rect">
            <a:avLst/>
          </a:prstGeom>
          <a:noFill/>
        </p:spPr>
      </p:pic>
      <p:sp>
        <p:nvSpPr>
          <p:cNvPr id="15" name="Text Box 2"/>
          <p:cNvSpPr txBox="1">
            <a:spLocks noChangeArrowheads="1"/>
          </p:cNvSpPr>
          <p:nvPr/>
        </p:nvSpPr>
        <p:spPr bwMode="auto">
          <a:xfrm>
            <a:off x="260782" y="4701295"/>
            <a:ext cx="1584070" cy="1046440"/>
          </a:xfrm>
          <a:prstGeom prst="rect">
            <a:avLst/>
          </a:prstGeom>
          <a:noFill/>
          <a:ln w="9525">
            <a:noFill/>
            <a:miter lim="800000"/>
            <a:headEnd/>
            <a:tailEnd/>
          </a:ln>
        </p:spPr>
        <p:txBody>
          <a:bodyPr rot="0" vert="horz" wrap="square" lIns="91440" tIns="45720" rIns="91440" bIns="45720" anchor="t" anchorCtr="0">
            <a:spAutoFit/>
          </a:bodyPr>
          <a:lstStyle/>
          <a:p>
            <a:pPr marL="69215" algn="ctr">
              <a:lnSpc>
                <a:spcPts val="1200"/>
              </a:lnSpc>
              <a:spcAft>
                <a:spcPts val="0"/>
              </a:spcAft>
            </a:pPr>
            <a:r>
              <a:rPr lang="en-GB" sz="800" b="1" dirty="0">
                <a:solidFill>
                  <a:srgbClr val="262695"/>
                </a:solidFill>
                <a:latin typeface="Arial"/>
                <a:ea typeface="Arial"/>
              </a:rPr>
              <a:t>The</a:t>
            </a:r>
            <a:r>
              <a:rPr lang="en-GB" sz="800" b="1" spc="-40" dirty="0">
                <a:solidFill>
                  <a:srgbClr val="262695"/>
                </a:solidFill>
                <a:latin typeface="Arial"/>
                <a:ea typeface="Arial"/>
              </a:rPr>
              <a:t> </a:t>
            </a:r>
            <a:r>
              <a:rPr lang="en-GB" sz="800" b="1" dirty="0">
                <a:solidFill>
                  <a:srgbClr val="262695"/>
                </a:solidFill>
                <a:latin typeface="Arial"/>
                <a:ea typeface="Arial"/>
              </a:rPr>
              <a:t>number</a:t>
            </a:r>
            <a:r>
              <a:rPr lang="en-GB" sz="800" b="1" spc="-35" dirty="0">
                <a:solidFill>
                  <a:srgbClr val="262695"/>
                </a:solidFill>
                <a:latin typeface="Arial"/>
                <a:ea typeface="Arial"/>
              </a:rPr>
              <a:t> </a:t>
            </a:r>
            <a:r>
              <a:rPr lang="en-GB" sz="800" b="1" dirty="0">
                <a:solidFill>
                  <a:srgbClr val="262695"/>
                </a:solidFill>
                <a:latin typeface="Arial"/>
                <a:ea typeface="Arial"/>
              </a:rPr>
              <a:t>of people</a:t>
            </a:r>
            <a:r>
              <a:rPr lang="en-GB" sz="800" b="1" spc="-80" dirty="0">
                <a:solidFill>
                  <a:srgbClr val="262695"/>
                </a:solidFill>
                <a:latin typeface="Arial"/>
                <a:ea typeface="Arial"/>
              </a:rPr>
              <a:t> </a:t>
            </a:r>
            <a:r>
              <a:rPr lang="en-GB" sz="800" b="1" dirty="0">
                <a:solidFill>
                  <a:srgbClr val="262695"/>
                </a:solidFill>
                <a:latin typeface="Arial"/>
                <a:ea typeface="Arial"/>
              </a:rPr>
              <a:t>needing social</a:t>
            </a:r>
            <a:r>
              <a:rPr lang="en-GB" sz="800" b="1" spc="-35" dirty="0">
                <a:solidFill>
                  <a:srgbClr val="262695"/>
                </a:solidFill>
                <a:latin typeface="Arial"/>
                <a:ea typeface="Arial"/>
              </a:rPr>
              <a:t> </a:t>
            </a:r>
            <a:r>
              <a:rPr lang="en-GB" sz="800" b="1" dirty="0">
                <a:solidFill>
                  <a:srgbClr val="262695"/>
                </a:solidFill>
                <a:latin typeface="Arial"/>
                <a:ea typeface="Arial"/>
              </a:rPr>
              <a:t>care</a:t>
            </a:r>
            <a:r>
              <a:rPr lang="en-GB" sz="800" b="1" spc="-35" dirty="0">
                <a:solidFill>
                  <a:srgbClr val="262695"/>
                </a:solidFill>
                <a:latin typeface="Arial"/>
                <a:ea typeface="Arial"/>
              </a:rPr>
              <a:t> </a:t>
            </a:r>
            <a:r>
              <a:rPr lang="en-GB" sz="800" b="1" dirty="0">
                <a:solidFill>
                  <a:srgbClr val="262695"/>
                </a:solidFill>
                <a:latin typeface="Arial"/>
                <a:ea typeface="Arial"/>
              </a:rPr>
              <a:t>could quadruple</a:t>
            </a:r>
            <a:r>
              <a:rPr lang="en-GB" sz="800" b="1" spc="-35" dirty="0">
                <a:solidFill>
                  <a:srgbClr val="262695"/>
                </a:solidFill>
                <a:latin typeface="Arial"/>
                <a:ea typeface="Arial"/>
              </a:rPr>
              <a:t> </a:t>
            </a:r>
            <a:r>
              <a:rPr lang="en-GB" sz="800" b="1" dirty="0">
                <a:solidFill>
                  <a:srgbClr val="262695"/>
                </a:solidFill>
                <a:latin typeface="Arial"/>
                <a:ea typeface="Arial"/>
              </a:rPr>
              <a:t>in</a:t>
            </a:r>
            <a:r>
              <a:rPr lang="en-GB" sz="800" b="1" spc="-30" dirty="0">
                <a:solidFill>
                  <a:srgbClr val="262695"/>
                </a:solidFill>
                <a:latin typeface="Arial"/>
                <a:ea typeface="Arial"/>
              </a:rPr>
              <a:t> </a:t>
            </a:r>
            <a:r>
              <a:rPr lang="en-GB" sz="800" b="1" dirty="0">
                <a:solidFill>
                  <a:srgbClr val="262695"/>
                </a:solidFill>
                <a:latin typeface="Arial"/>
                <a:ea typeface="Arial"/>
              </a:rPr>
              <a:t>the next</a:t>
            </a:r>
            <a:r>
              <a:rPr lang="en-GB" sz="800" b="1" spc="-5" dirty="0">
                <a:solidFill>
                  <a:srgbClr val="262695"/>
                </a:solidFill>
                <a:latin typeface="Arial"/>
                <a:ea typeface="Arial"/>
              </a:rPr>
              <a:t> </a:t>
            </a:r>
            <a:r>
              <a:rPr lang="en-GB" sz="800" b="1" dirty="0">
                <a:solidFill>
                  <a:srgbClr val="262695"/>
                </a:solidFill>
                <a:latin typeface="Arial"/>
                <a:ea typeface="Arial"/>
              </a:rPr>
              <a:t>20</a:t>
            </a:r>
            <a:r>
              <a:rPr lang="en-GB" sz="800" b="1" spc="-5" dirty="0">
                <a:solidFill>
                  <a:srgbClr val="262695"/>
                </a:solidFill>
                <a:latin typeface="Arial"/>
                <a:ea typeface="Arial"/>
              </a:rPr>
              <a:t> </a:t>
            </a:r>
            <a:r>
              <a:rPr lang="en-GB" sz="800" b="1" dirty="0">
                <a:solidFill>
                  <a:srgbClr val="262695"/>
                </a:solidFill>
                <a:latin typeface="Arial"/>
                <a:ea typeface="Arial"/>
              </a:rPr>
              <a:t>years</a:t>
            </a:r>
            <a:endParaRPr lang="en-GB" sz="800" dirty="0">
              <a:solidFill>
                <a:srgbClr val="262695"/>
              </a:solidFill>
              <a:latin typeface="Arial"/>
              <a:ea typeface="Calibri"/>
            </a:endParaRPr>
          </a:p>
          <a:p>
            <a:pPr>
              <a:spcAft>
                <a:spcPts val="0"/>
              </a:spcAft>
            </a:pPr>
            <a:r>
              <a:rPr lang="en-GB" sz="1100" dirty="0">
                <a:solidFill>
                  <a:srgbClr val="262695"/>
                </a:solidFill>
                <a:latin typeface="Arial"/>
                <a:ea typeface="Calibri"/>
              </a:rPr>
              <a:t> </a:t>
            </a:r>
          </a:p>
          <a:p>
            <a:pPr>
              <a:spcAft>
                <a:spcPts val="0"/>
              </a:spcAft>
            </a:pPr>
            <a:r>
              <a:rPr lang="en-GB" sz="1100" dirty="0">
                <a:latin typeface="Arial"/>
                <a:ea typeface="Calibri"/>
              </a:rPr>
              <a:t> </a:t>
            </a:r>
          </a:p>
        </p:txBody>
      </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4384" y="1565091"/>
            <a:ext cx="715915" cy="71591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26442" y="3388581"/>
            <a:ext cx="958396" cy="718797"/>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4275" y="1562796"/>
            <a:ext cx="544698" cy="526541"/>
          </a:xfrm>
          <a:prstGeom prst="rect">
            <a:avLst/>
          </a:prstGeom>
        </p:spPr>
      </p:pic>
    </p:spTree>
    <p:extLst>
      <p:ext uri="{BB962C8B-B14F-4D97-AF65-F5344CB8AC3E}">
        <p14:creationId xmlns:p14="http://schemas.microsoft.com/office/powerpoint/2010/main" val="4744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on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72957</TotalTime>
  <Words>3927</Words>
  <Application>Microsoft Office PowerPoint</Application>
  <PresentationFormat>Custom</PresentationFormat>
  <Paragraphs>831</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Motions Presentation</vt:lpstr>
      <vt:lpstr>Custom Design</vt:lpstr>
      <vt:lpstr>Working at scale and the Accountable Care System  Dr Nigel Watson GP and CEO Wessex Local Medical Committee</vt:lpstr>
      <vt:lpstr>My various roles</vt:lpstr>
      <vt:lpstr>The NHS challenge</vt:lpstr>
      <vt:lpstr>The NHS Challenge</vt:lpstr>
      <vt:lpstr>A sustainable and resilient general practice is central to the vision for the future NHS </vt:lpstr>
      <vt:lpstr> </vt:lpstr>
      <vt:lpstr>How does it all fit together?</vt:lpstr>
      <vt:lpstr>The challenge</vt:lpstr>
      <vt:lpstr>What is the future?</vt:lpstr>
      <vt:lpstr>One View of the future</vt:lpstr>
      <vt:lpstr>General Practice</vt:lpstr>
      <vt:lpstr>Working at scale</vt:lpstr>
      <vt:lpstr>One view of the future</vt:lpstr>
      <vt:lpstr>Out of hospital care</vt:lpstr>
      <vt:lpstr>PACS and MCPS are both ACOs</vt:lpstr>
      <vt:lpstr>New Models of Care</vt:lpstr>
      <vt:lpstr> </vt:lpstr>
      <vt:lpstr>New Models of Care</vt:lpstr>
      <vt:lpstr>New Models of Care</vt:lpstr>
      <vt:lpstr>Workforce       </vt:lpstr>
      <vt:lpstr>GP Training</vt:lpstr>
      <vt:lpstr>MSK practitioner</vt:lpstr>
      <vt:lpstr>Clinical Pharmacists</vt:lpstr>
      <vt:lpstr>Extended Primary Care Team (EPCT)</vt:lpstr>
      <vt:lpstr>Primary Care Access Centre (PCAC) </vt:lpstr>
      <vt:lpstr>Common Health Record</vt:lpstr>
      <vt:lpstr>Digital Technology</vt:lpstr>
      <vt:lpstr>Delayering specialist services</vt:lpstr>
      <vt:lpstr>Frailty</vt:lpstr>
      <vt:lpstr>What difference does it make?</vt:lpstr>
      <vt:lpstr>What next?  The New Models of Care </vt:lpstr>
      <vt:lpstr>Accountable Care Systems (ACSs) </vt:lpstr>
      <vt:lpstr>Accountable Care System</vt:lpstr>
      <vt:lpstr>Accountable Care Organisation</vt:lpstr>
      <vt:lpstr>Accountable Care Organisation</vt:lpstr>
      <vt:lpstr>What could an ACS or ACO look like?</vt:lpstr>
      <vt:lpstr>Where are we know?</vt:lpstr>
      <vt:lpstr>What benefits could there be to GPs?</vt:lpstr>
      <vt:lpstr>What is happening now?</vt:lpstr>
      <vt:lpstr>Summary</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Thornley</dc:creator>
  <cp:lastModifiedBy>Tim</cp:lastModifiedBy>
  <cp:revision>342</cp:revision>
  <cp:lastPrinted>2017-08-13T12:18:42Z</cp:lastPrinted>
  <dcterms:created xsi:type="dcterms:W3CDTF">2014-01-20T12:43:24Z</dcterms:created>
  <dcterms:modified xsi:type="dcterms:W3CDTF">2017-12-03T10:53:55Z</dcterms:modified>
</cp:coreProperties>
</file>