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3" r:id="rId3"/>
    <p:sldMasterId id="2147483686" r:id="rId4"/>
    <p:sldMasterId id="2147483698" r:id="rId5"/>
    <p:sldMasterId id="2147483710" r:id="rId6"/>
    <p:sldMasterId id="2147483722" r:id="rId7"/>
    <p:sldMasterId id="2147483734" r:id="rId8"/>
  </p:sldMasterIdLst>
  <p:notesMasterIdLst>
    <p:notesMasterId r:id="rId24"/>
  </p:notesMasterIdLst>
  <p:handoutMasterIdLst>
    <p:handoutMasterId r:id="rId25"/>
  </p:handoutMasterIdLst>
  <p:sldIdLst>
    <p:sldId id="256" r:id="rId9"/>
    <p:sldId id="304" r:id="rId10"/>
    <p:sldId id="313" r:id="rId11"/>
    <p:sldId id="315" r:id="rId12"/>
    <p:sldId id="314" r:id="rId13"/>
    <p:sldId id="316" r:id="rId14"/>
    <p:sldId id="318" r:id="rId15"/>
    <p:sldId id="320" r:id="rId16"/>
    <p:sldId id="321" r:id="rId17"/>
    <p:sldId id="268" r:id="rId18"/>
    <p:sldId id="276" r:id="rId19"/>
    <p:sldId id="270" r:id="rId20"/>
    <p:sldId id="303" r:id="rId21"/>
    <p:sldId id="307" r:id="rId22"/>
    <p:sldId id="317" r:id="rId23"/>
  </p:sldIdLst>
  <p:sldSz cx="9144000" cy="6858000" type="screen4x3"/>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B9C"/>
    <a:srgbClr val="127BC1"/>
    <a:srgbClr val="22699C"/>
    <a:srgbClr val="0072C6"/>
    <a:srgbClr val="0F5C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79" autoAdjust="0"/>
    <p:restoredTop sz="78993" autoAdjust="0"/>
  </p:normalViewPr>
  <p:slideViewPr>
    <p:cSldViewPr snapToObjects="1">
      <p:cViewPr>
        <p:scale>
          <a:sx n="100" d="100"/>
          <a:sy n="100" d="100"/>
        </p:scale>
        <p:origin x="-546" y="3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6737" y="0"/>
            <a:ext cx="2950475" cy="497046"/>
          </a:xfrm>
          <a:prstGeom prst="rect">
            <a:avLst/>
          </a:prstGeom>
        </p:spPr>
        <p:txBody>
          <a:bodyPr vert="horz" lIns="91440" tIns="45720" rIns="91440" bIns="45720" rtlCol="0"/>
          <a:lstStyle>
            <a:lvl1pPr algn="r">
              <a:defRPr sz="1200"/>
            </a:lvl1pPr>
          </a:lstStyle>
          <a:p>
            <a:fld id="{BF6AA449-4F60-8D4E-9A29-5E756FAD842E}" type="datetimeFigureOut">
              <a:rPr lang="en-US" smtClean="0"/>
              <a:pPr/>
              <a:t>12/3/2017</a:t>
            </a:fld>
            <a:endParaRPr lang="en-US"/>
          </a:p>
        </p:txBody>
      </p:sp>
      <p:sp>
        <p:nvSpPr>
          <p:cNvPr id="4" name="Footer Placeholder 3"/>
          <p:cNvSpPr>
            <a:spLocks noGrp="1"/>
          </p:cNvSpPr>
          <p:nvPr>
            <p:ph type="ftr" sz="quarter" idx="2"/>
          </p:nvPr>
        </p:nvSpPr>
        <p:spPr>
          <a:xfrm>
            <a:off x="0" y="9442154"/>
            <a:ext cx="2950475" cy="49704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6737" y="9442154"/>
            <a:ext cx="2950475" cy="497046"/>
          </a:xfrm>
          <a:prstGeom prst="rect">
            <a:avLst/>
          </a:prstGeom>
        </p:spPr>
        <p:txBody>
          <a:bodyPr vert="horz" lIns="91440" tIns="45720" rIns="91440" bIns="45720" rtlCol="0" anchor="b"/>
          <a:lstStyle>
            <a:lvl1pPr algn="r">
              <a:defRPr sz="1200"/>
            </a:lvl1pPr>
          </a:lstStyle>
          <a:p>
            <a:fld id="{4F3DE14F-0AAE-A141-88F7-69FF70E03A25}" type="slidenum">
              <a:rPr lang="en-US" smtClean="0"/>
              <a:pPr/>
              <a:t>‹#›</a:t>
            </a:fld>
            <a:endParaRPr lang="en-US"/>
          </a:p>
        </p:txBody>
      </p:sp>
    </p:spTree>
    <p:extLst>
      <p:ext uri="{BB962C8B-B14F-4D97-AF65-F5344CB8AC3E}">
        <p14:creationId xmlns:p14="http://schemas.microsoft.com/office/powerpoint/2010/main" val="31236355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39B9F1E1-2FD5-F14F-A248-0285737AB5D4}" type="datetimeFigureOut">
              <a:rPr lang="en-US" smtClean="0"/>
              <a:pPr/>
              <a:t>12/3/2017</a:t>
            </a:fld>
            <a:endParaRPr lang="en-US"/>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268D24B9-94EA-F244-8653-E4032E3BDBA2}" type="slidenum">
              <a:rPr lang="en-US" smtClean="0"/>
              <a:pPr/>
              <a:t>‹#›</a:t>
            </a:fld>
            <a:endParaRPr lang="en-US"/>
          </a:p>
        </p:txBody>
      </p:sp>
    </p:spTree>
    <p:extLst>
      <p:ext uri="{BB962C8B-B14F-4D97-AF65-F5344CB8AC3E}">
        <p14:creationId xmlns:p14="http://schemas.microsoft.com/office/powerpoint/2010/main" val="25007663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55A1A30-495E-4D04-9D39-83F0F4EFADDF}" type="slidenum">
              <a:rPr lang="en-GB" smtClean="0">
                <a:solidFill>
                  <a:prstClr val="black"/>
                </a:solidFill>
              </a:rPr>
              <a:pPr/>
              <a:t>5</a:t>
            </a:fld>
            <a:endParaRPr lang="en-GB">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55A1A30-495E-4D04-9D39-83F0F4EFADDF}" type="slidenum">
              <a:rPr lang="en-GB" smtClean="0">
                <a:solidFill>
                  <a:prstClr val="black"/>
                </a:solidFill>
              </a:rPr>
              <a:pPr/>
              <a:t>6</a:t>
            </a:fld>
            <a:endParaRPr lang="en-GB">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55A1A30-495E-4D04-9D39-83F0F4EFADDF}" type="slidenum">
              <a:rPr lang="en-GB" smtClean="0">
                <a:solidFill>
                  <a:prstClr val="black"/>
                </a:solidFill>
              </a:rPr>
              <a:pPr/>
              <a:t>7</a:t>
            </a:fld>
            <a:endParaRPr lang="en-GB">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8D24B9-94EA-F244-8653-E4032E3BDBA2}" type="slidenum">
              <a:rPr lang="en-US" smtClean="0"/>
              <a:pPr/>
              <a:t>10</a:t>
            </a:fld>
            <a:endParaRPr lang="en-US"/>
          </a:p>
        </p:txBody>
      </p:sp>
    </p:spTree>
    <p:extLst>
      <p:ext uri="{BB962C8B-B14F-4D97-AF65-F5344CB8AC3E}">
        <p14:creationId xmlns:p14="http://schemas.microsoft.com/office/powerpoint/2010/main" val="115115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8D24B9-94EA-F244-8653-E4032E3BDBA2}" type="slidenum">
              <a:rPr lang="en-US" smtClean="0"/>
              <a:pPr/>
              <a:t>12</a:t>
            </a:fld>
            <a:endParaRPr lang="en-US"/>
          </a:p>
        </p:txBody>
      </p:sp>
    </p:spTree>
    <p:extLst>
      <p:ext uri="{BB962C8B-B14F-4D97-AF65-F5344CB8AC3E}">
        <p14:creationId xmlns:p14="http://schemas.microsoft.com/office/powerpoint/2010/main" val="1721770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8D24B9-94EA-F244-8653-E4032E3BDBA2}" type="slidenum">
              <a:rPr lang="en-US" smtClean="0"/>
              <a:pPr/>
              <a:t>13</a:t>
            </a:fld>
            <a:endParaRPr lang="en-US"/>
          </a:p>
        </p:txBody>
      </p:sp>
    </p:spTree>
    <p:extLst>
      <p:ext uri="{BB962C8B-B14F-4D97-AF65-F5344CB8AC3E}">
        <p14:creationId xmlns:p14="http://schemas.microsoft.com/office/powerpoint/2010/main" val="1721770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emf"/></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emf"/></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4.emf"/></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7.jp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4.emf"/></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7.jp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4E87659E-4009-485F-81F7-7C908B198D83}"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E3F6C-F1F8-764A-8446-C136ECF7793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5F0EA0D-5B22-4AD2-AB7C-DD37142E00F9}"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E3F6C-F1F8-764A-8446-C136ECF7793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136795D7-EADE-47F3-844A-0A549E58E3EF}"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E3F6C-F1F8-764A-8446-C136ECF7793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1F03895-FF9D-429C-BFC5-438E97FC8A32}" type="datetimeFigureOut">
              <a:rPr lang="en-GB" smtClean="0">
                <a:solidFill>
                  <a:prstClr val="black">
                    <a:tint val="75000"/>
                  </a:prstClr>
                </a:solidFill>
              </a:rPr>
              <a:pPr/>
              <a:t>03/12/2017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FD52823-C37F-4963-984A-04E543CB294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87063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1F03895-FF9D-429C-BFC5-438E97FC8A32}" type="datetimeFigureOut">
              <a:rPr lang="en-GB" smtClean="0">
                <a:solidFill>
                  <a:prstClr val="black">
                    <a:tint val="75000"/>
                  </a:prstClr>
                </a:solidFill>
              </a:rPr>
              <a:pPr/>
              <a:t>03/12/2017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FD52823-C37F-4963-984A-04E543CB294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65788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F03895-FF9D-429C-BFC5-438E97FC8A32}" type="datetimeFigureOut">
              <a:rPr lang="en-GB" smtClean="0">
                <a:solidFill>
                  <a:prstClr val="black">
                    <a:tint val="75000"/>
                  </a:prstClr>
                </a:solidFill>
              </a:rPr>
              <a:pPr/>
              <a:t>03/12/2017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FD52823-C37F-4963-984A-04E543CB294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65685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1F03895-FF9D-429C-BFC5-438E97FC8A32}" type="datetimeFigureOut">
              <a:rPr lang="en-GB" smtClean="0">
                <a:solidFill>
                  <a:prstClr val="black">
                    <a:tint val="75000"/>
                  </a:prstClr>
                </a:solidFill>
              </a:rPr>
              <a:pPr/>
              <a:t>03/12/2017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FD52823-C37F-4963-984A-04E543CB294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16582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1F03895-FF9D-429C-BFC5-438E97FC8A32}" type="datetimeFigureOut">
              <a:rPr lang="en-GB" smtClean="0">
                <a:solidFill>
                  <a:prstClr val="black">
                    <a:tint val="75000"/>
                  </a:prstClr>
                </a:solidFill>
              </a:rPr>
              <a:pPr/>
              <a:t>03/12/2017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AFD52823-C37F-4963-984A-04E543CB294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342200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1F03895-FF9D-429C-BFC5-438E97FC8A32}" type="datetimeFigureOut">
              <a:rPr lang="en-GB" smtClean="0">
                <a:solidFill>
                  <a:prstClr val="black">
                    <a:tint val="75000"/>
                  </a:prstClr>
                </a:solidFill>
              </a:rPr>
              <a:pPr/>
              <a:t>03/12/2017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AFD52823-C37F-4963-984A-04E543CB294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930765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F03895-FF9D-429C-BFC5-438E97FC8A32}" type="datetimeFigureOut">
              <a:rPr lang="en-GB" smtClean="0">
                <a:solidFill>
                  <a:prstClr val="black">
                    <a:tint val="75000"/>
                  </a:prstClr>
                </a:solidFill>
              </a:rPr>
              <a:pPr/>
              <a:t>03/12/2017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AFD52823-C37F-4963-984A-04E543CB294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44308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F03895-FF9D-429C-BFC5-438E97FC8A32}" type="datetimeFigureOut">
              <a:rPr lang="en-GB" smtClean="0">
                <a:solidFill>
                  <a:prstClr val="black">
                    <a:tint val="75000"/>
                  </a:prstClr>
                </a:solidFill>
              </a:rPr>
              <a:pPr/>
              <a:t>03/12/2017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FD52823-C37F-4963-984A-04E543CB294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34129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91EBB25-3C78-43DB-BC25-DCEF0A827281}"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E3F6C-F1F8-764A-8446-C136ECF7793E}"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F03895-FF9D-429C-BFC5-438E97FC8A32}" type="datetimeFigureOut">
              <a:rPr lang="en-GB" smtClean="0">
                <a:solidFill>
                  <a:prstClr val="black">
                    <a:tint val="75000"/>
                  </a:prstClr>
                </a:solidFill>
              </a:rPr>
              <a:pPr/>
              <a:t>03/12/2017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FD52823-C37F-4963-984A-04E543CB294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389961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1F03895-FF9D-429C-BFC5-438E97FC8A32}" type="datetimeFigureOut">
              <a:rPr lang="en-GB" smtClean="0">
                <a:solidFill>
                  <a:prstClr val="black">
                    <a:tint val="75000"/>
                  </a:prstClr>
                </a:solidFill>
              </a:rPr>
              <a:pPr/>
              <a:t>03/12/2017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FD52823-C37F-4963-984A-04E543CB294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847469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1F03895-FF9D-429C-BFC5-438E97FC8A32}" type="datetimeFigureOut">
              <a:rPr lang="en-GB" smtClean="0">
                <a:solidFill>
                  <a:prstClr val="black">
                    <a:tint val="75000"/>
                  </a:prstClr>
                </a:solidFill>
              </a:rPr>
              <a:pPr/>
              <a:t>03/12/2017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FD52823-C37F-4963-984A-04E543CB294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506013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902D5018-2030-2046-84FC-87E41EA86E42}" type="slidenum">
              <a:rPr lang="en-US" smtClean="0">
                <a:solidFill>
                  <a:prstClr val="black">
                    <a:tint val="75000"/>
                  </a:prstClr>
                </a:solidFill>
              </a:rPr>
              <a:pPr/>
              <a:t>‹#›</a:t>
            </a:fld>
            <a:endParaRPr lang="en-US" dirty="0">
              <a:solidFill>
                <a:prstClr val="black">
                  <a:tint val="75000"/>
                </a:prstClr>
              </a:solidFill>
            </a:endParaRPr>
          </a:p>
        </p:txBody>
      </p:sp>
      <p:sp>
        <p:nvSpPr>
          <p:cNvPr id="4" name="Content Placeholder 2"/>
          <p:cNvSpPr>
            <a:spLocks noGrp="1"/>
          </p:cNvSpPr>
          <p:nvPr>
            <p:ph idx="1"/>
          </p:nvPr>
        </p:nvSpPr>
        <p:spPr>
          <a:xfrm>
            <a:off x="457200" y="1680295"/>
            <a:ext cx="7841707" cy="3950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17701394"/>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1F03895-FF9D-429C-BFC5-438E97FC8A32}" type="datetimeFigureOut">
              <a:rPr lang="en-GB" smtClean="0">
                <a:solidFill>
                  <a:prstClr val="black">
                    <a:tint val="75000"/>
                  </a:prstClr>
                </a:solidFill>
              </a:rPr>
              <a:pPr/>
              <a:t>03/12/2017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FD52823-C37F-4963-984A-04E543CB294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775164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1F03895-FF9D-429C-BFC5-438E97FC8A32}" type="datetimeFigureOut">
              <a:rPr lang="en-GB" smtClean="0">
                <a:solidFill>
                  <a:prstClr val="black">
                    <a:tint val="75000"/>
                  </a:prstClr>
                </a:solidFill>
              </a:rPr>
              <a:pPr/>
              <a:t>03/12/2017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FD52823-C37F-4963-984A-04E543CB294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328820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F03895-FF9D-429C-BFC5-438E97FC8A32}" type="datetimeFigureOut">
              <a:rPr lang="en-GB" smtClean="0">
                <a:solidFill>
                  <a:prstClr val="black">
                    <a:tint val="75000"/>
                  </a:prstClr>
                </a:solidFill>
              </a:rPr>
              <a:pPr/>
              <a:t>03/12/2017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FD52823-C37F-4963-984A-04E543CB294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358472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1F03895-FF9D-429C-BFC5-438E97FC8A32}" type="datetimeFigureOut">
              <a:rPr lang="en-GB" smtClean="0">
                <a:solidFill>
                  <a:prstClr val="black">
                    <a:tint val="75000"/>
                  </a:prstClr>
                </a:solidFill>
              </a:rPr>
              <a:pPr/>
              <a:t>03/12/2017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FD52823-C37F-4963-984A-04E543CB294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168963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1F03895-FF9D-429C-BFC5-438E97FC8A32}" type="datetimeFigureOut">
              <a:rPr lang="en-GB" smtClean="0">
                <a:solidFill>
                  <a:prstClr val="black">
                    <a:tint val="75000"/>
                  </a:prstClr>
                </a:solidFill>
              </a:rPr>
              <a:pPr/>
              <a:t>03/12/2017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AFD52823-C37F-4963-984A-04E543CB294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804655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1F03895-FF9D-429C-BFC5-438E97FC8A32}" type="datetimeFigureOut">
              <a:rPr lang="en-GB" smtClean="0">
                <a:solidFill>
                  <a:prstClr val="black">
                    <a:tint val="75000"/>
                  </a:prstClr>
                </a:solidFill>
              </a:rPr>
              <a:pPr/>
              <a:t>03/12/2017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AFD52823-C37F-4963-984A-04E543CB294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16573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68CD9844-FFD3-4554-B9B9-9365AA263C1A}"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E3F6C-F1F8-764A-8446-C136ECF7793E}"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F03895-FF9D-429C-BFC5-438E97FC8A32}" type="datetimeFigureOut">
              <a:rPr lang="en-GB" smtClean="0">
                <a:solidFill>
                  <a:prstClr val="black">
                    <a:tint val="75000"/>
                  </a:prstClr>
                </a:solidFill>
              </a:rPr>
              <a:pPr/>
              <a:t>03/12/2017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AFD52823-C37F-4963-984A-04E543CB294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393365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F03895-FF9D-429C-BFC5-438E97FC8A32}" type="datetimeFigureOut">
              <a:rPr lang="en-GB" smtClean="0">
                <a:solidFill>
                  <a:prstClr val="black">
                    <a:tint val="75000"/>
                  </a:prstClr>
                </a:solidFill>
              </a:rPr>
              <a:pPr/>
              <a:t>03/12/2017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FD52823-C37F-4963-984A-04E543CB294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110769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F03895-FF9D-429C-BFC5-438E97FC8A32}" type="datetimeFigureOut">
              <a:rPr lang="en-GB" smtClean="0">
                <a:solidFill>
                  <a:prstClr val="black">
                    <a:tint val="75000"/>
                  </a:prstClr>
                </a:solidFill>
              </a:rPr>
              <a:pPr/>
              <a:t>03/12/2017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FD52823-C37F-4963-984A-04E543CB294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828484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1F03895-FF9D-429C-BFC5-438E97FC8A32}" type="datetimeFigureOut">
              <a:rPr lang="en-GB" smtClean="0">
                <a:solidFill>
                  <a:prstClr val="black">
                    <a:tint val="75000"/>
                  </a:prstClr>
                </a:solidFill>
              </a:rPr>
              <a:pPr/>
              <a:t>03/12/2017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FD52823-C37F-4963-984A-04E543CB294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354273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1F03895-FF9D-429C-BFC5-438E97FC8A32}" type="datetimeFigureOut">
              <a:rPr lang="en-GB" smtClean="0">
                <a:solidFill>
                  <a:prstClr val="black">
                    <a:tint val="75000"/>
                  </a:prstClr>
                </a:solidFill>
              </a:rPr>
              <a:pPr/>
              <a:t>03/12/2017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FD52823-C37F-4963-984A-04E543CB294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547525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7686270" y="5512615"/>
            <a:ext cx="964026" cy="964028"/>
          </a:xfrm>
          <a:prstGeom prst="rect">
            <a:avLst/>
          </a:prstGeom>
        </p:spPr>
      </p:pic>
      <p:sp>
        <p:nvSpPr>
          <p:cNvPr id="2" name="Title 1"/>
          <p:cNvSpPr>
            <a:spLocks noGrp="1"/>
          </p:cNvSpPr>
          <p:nvPr>
            <p:ph type="title"/>
          </p:nvPr>
        </p:nvSpPr>
        <p:spPr>
          <a:xfrm>
            <a:off x="474826" y="1402939"/>
            <a:ext cx="8286174" cy="3622520"/>
          </a:xfrm>
        </p:spPr>
        <p:txBody>
          <a:bodyPr anchor="t">
            <a:noAutofit/>
          </a:bodyPr>
          <a:lstStyle>
            <a:lvl1pPr>
              <a:defRPr sz="8000"/>
            </a:lvl1pPr>
          </a:lstStyle>
          <a:p>
            <a:r>
              <a:rPr lang="en-US" smtClean="0"/>
              <a:t>Click to edit Master title style</a:t>
            </a:r>
            <a:endParaRPr lang="en-US" dirty="0"/>
          </a:p>
        </p:txBody>
      </p:sp>
      <p:sp>
        <p:nvSpPr>
          <p:cNvPr id="20" name="Content Placeholder 19"/>
          <p:cNvSpPr>
            <a:spLocks noGrp="1"/>
          </p:cNvSpPr>
          <p:nvPr>
            <p:ph sz="quarter" idx="10" hasCustomPrompt="1"/>
          </p:nvPr>
        </p:nvSpPr>
        <p:spPr>
          <a:xfrm>
            <a:off x="457200" y="5025459"/>
            <a:ext cx="6812020" cy="959925"/>
          </a:xfrm>
        </p:spPr>
        <p:txBody>
          <a:bodyPr anchor="b">
            <a:noAutofit/>
          </a:bodyPr>
          <a:lstStyle>
            <a:lvl1pPr marL="0" indent="0">
              <a:buFontTx/>
              <a:buNone/>
              <a:defRPr sz="2800">
                <a:solidFill>
                  <a:srgbClr val="00ADC6"/>
                </a:solidFill>
              </a:defRPr>
            </a:lvl1pPr>
          </a:lstStyle>
          <a:p>
            <a:pPr lvl="0"/>
            <a:r>
              <a:rPr lang="en-US" dirty="0" smtClean="0"/>
              <a:t>Sub heading</a:t>
            </a:r>
            <a:endParaRPr lang="en-US" dirty="0"/>
          </a:p>
        </p:txBody>
      </p:sp>
      <p:sp>
        <p:nvSpPr>
          <p:cNvPr id="21" name="Rectangle 20"/>
          <p:cNvSpPr/>
          <p:nvPr userDrawn="1"/>
        </p:nvSpPr>
        <p:spPr>
          <a:xfrm>
            <a:off x="457200" y="6459741"/>
            <a:ext cx="1819905" cy="24087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7" name="Content Placeholder 19"/>
          <p:cNvSpPr>
            <a:spLocks noGrp="1"/>
          </p:cNvSpPr>
          <p:nvPr>
            <p:ph sz="quarter" idx="11" hasCustomPrompt="1"/>
          </p:nvPr>
        </p:nvSpPr>
        <p:spPr>
          <a:xfrm>
            <a:off x="457200" y="5985383"/>
            <a:ext cx="4359965" cy="361031"/>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spTree>
    <p:extLst>
      <p:ext uri="{BB962C8B-B14F-4D97-AF65-F5344CB8AC3E}">
        <p14:creationId xmlns:p14="http://schemas.microsoft.com/office/powerpoint/2010/main" val="259173199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
        <p:nvSpPr>
          <p:cNvPr id="9" name="Rectangle 8"/>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1" name="Picture 10" descr="NHS England reversed ou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7935" y="279908"/>
            <a:ext cx="817696" cy="509016"/>
          </a:xfrm>
          <a:prstGeom prst="rect">
            <a:avLst/>
          </a:prstGeom>
        </p:spPr>
      </p:pic>
      <p:sp>
        <p:nvSpPr>
          <p:cNvPr id="15" name="Content Placeholder 19"/>
          <p:cNvSpPr>
            <a:spLocks noGrp="1"/>
          </p:cNvSpPr>
          <p:nvPr>
            <p:ph sz="quarter" idx="10" hasCustomPrompt="1"/>
          </p:nvPr>
        </p:nvSpPr>
        <p:spPr>
          <a:xfrm>
            <a:off x="457200" y="5025459"/>
            <a:ext cx="6812020" cy="959925"/>
          </a:xfrm>
        </p:spPr>
        <p:txBody>
          <a:bodyPr anchor="b">
            <a:noAutofit/>
          </a:bodyPr>
          <a:lstStyle>
            <a:lvl1pPr marL="0" indent="0">
              <a:buFontTx/>
              <a:buNone/>
              <a:defRPr sz="2800">
                <a:solidFill>
                  <a:schemeClr val="bg1"/>
                </a:solidFill>
              </a:defRPr>
            </a:lvl1pPr>
          </a:lstStyle>
          <a:p>
            <a:pPr lvl="0"/>
            <a:r>
              <a:rPr lang="en-US" dirty="0" smtClean="0"/>
              <a:t>Sub heading</a:t>
            </a:r>
            <a:endParaRPr lang="en-US" dirty="0"/>
          </a:p>
        </p:txBody>
      </p:sp>
      <p:sp>
        <p:nvSpPr>
          <p:cNvPr id="18" name="Title 1"/>
          <p:cNvSpPr>
            <a:spLocks noGrp="1"/>
          </p:cNvSpPr>
          <p:nvPr>
            <p:ph type="title"/>
          </p:nvPr>
        </p:nvSpPr>
        <p:spPr>
          <a:xfrm>
            <a:off x="474826" y="1402939"/>
            <a:ext cx="8286174" cy="3622520"/>
          </a:xfrm>
        </p:spPr>
        <p:txBody>
          <a:bodyPr anchor="t">
            <a:noAutofit/>
          </a:bodyPr>
          <a:lstStyle>
            <a:lvl1pPr>
              <a:defRPr sz="8000">
                <a:solidFill>
                  <a:schemeClr val="bg1"/>
                </a:solidFill>
              </a:defRPr>
            </a:lvl1pPr>
          </a:lstStyle>
          <a:p>
            <a:r>
              <a:rPr lang="en-US" smtClean="0"/>
              <a:t>Click to edit Master title style</a:t>
            </a:r>
            <a:endParaRPr lang="en-US" dirty="0"/>
          </a:p>
        </p:txBody>
      </p:sp>
      <p:sp>
        <p:nvSpPr>
          <p:cNvPr id="19" name="Date Placeholder 3"/>
          <p:cNvSpPr txBox="1">
            <a:spLocks/>
          </p:cNvSpPr>
          <p:nvPr userDrawn="1"/>
        </p:nvSpPr>
        <p:spPr>
          <a:xfrm>
            <a:off x="457200" y="5985384"/>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prstClr val="white"/>
              </a:solidFill>
            </a:endParaRPr>
          </a:p>
        </p:txBody>
      </p:sp>
      <p:pic>
        <p:nvPicPr>
          <p:cNvPr id="12" name="Picture 11"/>
          <p:cNvPicPr>
            <a:picLocks noChangeAspect="1"/>
          </p:cNvPicPr>
          <p:nvPr userDrawn="1"/>
        </p:nvPicPr>
        <p:blipFill>
          <a:blip r:embed="rId4"/>
          <a:stretch>
            <a:fillRect/>
          </a:stretch>
        </p:blipFill>
        <p:spPr>
          <a:xfrm>
            <a:off x="7538077" y="5514157"/>
            <a:ext cx="1222923" cy="962486"/>
          </a:xfrm>
          <a:prstGeom prst="rect">
            <a:avLst/>
          </a:prstGeom>
        </p:spPr>
      </p:pic>
      <p:sp>
        <p:nvSpPr>
          <p:cNvPr id="10" name="Content Placeholder 19"/>
          <p:cNvSpPr>
            <a:spLocks noGrp="1"/>
          </p:cNvSpPr>
          <p:nvPr>
            <p:ph sz="quarter" idx="11" hasCustomPrompt="1"/>
          </p:nvPr>
        </p:nvSpPr>
        <p:spPr>
          <a:xfrm>
            <a:off x="457200" y="5985383"/>
            <a:ext cx="4359965" cy="361031"/>
          </a:xfrm>
        </p:spPr>
        <p:txBody>
          <a:bodyPr anchor="b">
            <a:noAutofit/>
          </a:bodyPr>
          <a:lstStyle>
            <a:lvl1pPr marL="0" indent="0">
              <a:buFontTx/>
              <a:buNone/>
              <a:defRPr sz="1600">
                <a:solidFill>
                  <a:schemeClr val="bg1"/>
                </a:solidFill>
              </a:defRPr>
            </a:lvl1pPr>
          </a:lstStyle>
          <a:p>
            <a:pPr lvl="0"/>
            <a:r>
              <a:rPr lang="en-US" dirty="0" smtClean="0"/>
              <a:t>Insert date</a:t>
            </a:r>
            <a:endParaRPr lang="en-US" dirty="0"/>
          </a:p>
        </p:txBody>
      </p:sp>
    </p:spTree>
    <p:extLst>
      <p:ext uri="{BB962C8B-B14F-4D97-AF65-F5344CB8AC3E}">
        <p14:creationId xmlns:p14="http://schemas.microsoft.com/office/powerpoint/2010/main" val="296834096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4" name="Picture 3" descr="image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2" y="2480567"/>
            <a:ext cx="3746684" cy="2160734"/>
          </a:xfrm>
        </p:spPr>
        <p:txBody>
          <a:bodyPr anchor="t">
            <a:noAutofit/>
          </a:bodyPr>
          <a:lstStyle>
            <a:lvl1pPr>
              <a:defRPr sz="4800"/>
            </a:lvl1pPr>
          </a:lstStyle>
          <a:p>
            <a:r>
              <a:rPr lang="en-US" smtClean="0"/>
              <a:t>Click to edit Master title style</a:t>
            </a:r>
            <a:endParaRPr lang="en-US" dirty="0"/>
          </a:p>
        </p:txBody>
      </p:sp>
      <p:sp>
        <p:nvSpPr>
          <p:cNvPr id="6" name="Content Placeholder 19"/>
          <p:cNvSpPr>
            <a:spLocks noGrp="1"/>
          </p:cNvSpPr>
          <p:nvPr>
            <p:ph sz="quarter" idx="11" hasCustomPrompt="1"/>
          </p:nvPr>
        </p:nvSpPr>
        <p:spPr>
          <a:xfrm>
            <a:off x="457200" y="4949689"/>
            <a:ext cx="3675271" cy="991523"/>
          </a:xfrm>
        </p:spPr>
        <p:txBody>
          <a:bodyPr anchor="b">
            <a:normAutofit/>
          </a:bodyPr>
          <a:lstStyle>
            <a:lvl1pPr marL="0" indent="0">
              <a:buFontTx/>
              <a:buNone/>
              <a:defRPr sz="2800">
                <a:solidFill>
                  <a:schemeClr val="accent3"/>
                </a:solidFill>
              </a:defRPr>
            </a:lvl1pPr>
          </a:lstStyle>
          <a:p>
            <a:pPr lvl="0"/>
            <a:r>
              <a:rPr lang="en-US" dirty="0" smtClean="0"/>
              <a:t>Sub heading</a:t>
            </a:r>
            <a:endParaRPr lang="en-US" dirty="0"/>
          </a:p>
        </p:txBody>
      </p:sp>
      <p:pic>
        <p:nvPicPr>
          <p:cNvPr id="9" name="Picture 8" descr="logo-a5.gi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81202"/>
            <a:ext cx="816864" cy="509016"/>
          </a:xfrm>
          <a:prstGeom prst="rect">
            <a:avLst/>
          </a:prstGeom>
        </p:spPr>
      </p:pic>
      <p:sp>
        <p:nvSpPr>
          <p:cNvPr id="8" name="Content Placeholder 19"/>
          <p:cNvSpPr>
            <a:spLocks noGrp="1"/>
          </p:cNvSpPr>
          <p:nvPr>
            <p:ph sz="quarter" idx="12" hasCustomPrompt="1"/>
          </p:nvPr>
        </p:nvSpPr>
        <p:spPr>
          <a:xfrm>
            <a:off x="457200" y="5985383"/>
            <a:ext cx="4359965" cy="361031"/>
          </a:xfrm>
        </p:spPr>
        <p:txBody>
          <a:bodyPr anchor="b">
            <a:noAutofit/>
          </a:bodyPr>
          <a:lstStyle>
            <a:lvl1pPr marL="0" indent="0">
              <a:buFontTx/>
              <a:buNone/>
              <a:defRPr sz="1600">
                <a:solidFill>
                  <a:schemeClr val="accent3"/>
                </a:solidFill>
              </a:defRPr>
            </a:lvl1pPr>
          </a:lstStyle>
          <a:p>
            <a:pPr lvl="0"/>
            <a:r>
              <a:rPr lang="en-US" dirty="0" smtClean="0"/>
              <a:t>Insert date</a:t>
            </a:r>
            <a:endParaRPr lang="en-US" dirty="0"/>
          </a:p>
        </p:txBody>
      </p:sp>
    </p:spTree>
    <p:extLst>
      <p:ext uri="{BB962C8B-B14F-4D97-AF65-F5344CB8AC3E}">
        <p14:creationId xmlns:p14="http://schemas.microsoft.com/office/powerpoint/2010/main" val="2194426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11" name="Picture 10" descr="image6.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930"/>
            <a:ext cx="9144000" cy="6849070"/>
          </a:xfrm>
          <a:prstGeom prst="rect">
            <a:avLst/>
          </a:prstGeom>
        </p:spPr>
      </p:pic>
      <p:sp>
        <p:nvSpPr>
          <p:cNvPr id="7" name="Title 1"/>
          <p:cNvSpPr>
            <a:spLocks noGrp="1"/>
          </p:cNvSpPr>
          <p:nvPr>
            <p:ph type="title"/>
          </p:nvPr>
        </p:nvSpPr>
        <p:spPr>
          <a:xfrm>
            <a:off x="5230364" y="1692260"/>
            <a:ext cx="3535738" cy="2160734"/>
          </a:xfrm>
        </p:spPr>
        <p:txBody>
          <a:bodyPr anchor="t">
            <a:noAutofit/>
          </a:bodyPr>
          <a:lstStyle>
            <a:lvl1pPr>
              <a:defRPr sz="4800"/>
            </a:lvl1pPr>
          </a:lstStyle>
          <a:p>
            <a:r>
              <a:rPr lang="en-US" smtClean="0"/>
              <a:t>Click to edit Master title style</a:t>
            </a:r>
            <a:endParaRPr lang="en-US" dirty="0"/>
          </a:p>
        </p:txBody>
      </p:sp>
      <p:sp>
        <p:nvSpPr>
          <p:cNvPr id="8" name="Content Placeholder 19"/>
          <p:cNvSpPr>
            <a:spLocks noGrp="1"/>
          </p:cNvSpPr>
          <p:nvPr>
            <p:ph sz="quarter" idx="11" hasCustomPrompt="1"/>
          </p:nvPr>
        </p:nvSpPr>
        <p:spPr>
          <a:xfrm>
            <a:off x="5382762" y="4993860"/>
            <a:ext cx="3383340" cy="991523"/>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pic>
        <p:nvPicPr>
          <p:cNvPr id="12" name="Picture 11" descr="logo-a5.gi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81202"/>
            <a:ext cx="816864" cy="509016"/>
          </a:xfrm>
          <a:prstGeom prst="rect">
            <a:avLst/>
          </a:prstGeom>
        </p:spPr>
      </p:pic>
      <p:sp>
        <p:nvSpPr>
          <p:cNvPr id="10" name="Content Placeholder 19"/>
          <p:cNvSpPr>
            <a:spLocks noGrp="1"/>
          </p:cNvSpPr>
          <p:nvPr>
            <p:ph sz="quarter" idx="12" hasCustomPrompt="1"/>
          </p:nvPr>
        </p:nvSpPr>
        <p:spPr>
          <a:xfrm>
            <a:off x="5382763" y="5985383"/>
            <a:ext cx="3383340" cy="361031"/>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spTree>
    <p:extLst>
      <p:ext uri="{BB962C8B-B14F-4D97-AF65-F5344CB8AC3E}">
        <p14:creationId xmlns:p14="http://schemas.microsoft.com/office/powerpoint/2010/main" val="20943567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9" name="Picture 8" descr="image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457202" y="1571824"/>
            <a:ext cx="3746684" cy="2160734"/>
          </a:xfrm>
        </p:spPr>
        <p:txBody>
          <a:bodyPr anchor="t">
            <a:noAutofit/>
          </a:bodyPr>
          <a:lstStyle>
            <a:lvl1pPr>
              <a:defRPr sz="4800"/>
            </a:lvl1pPr>
          </a:lstStyle>
          <a:p>
            <a:r>
              <a:rPr lang="en-US" smtClean="0"/>
              <a:t>Click to edit Master title style</a:t>
            </a:r>
            <a:endParaRPr lang="en-US" dirty="0"/>
          </a:p>
        </p:txBody>
      </p:sp>
      <p:sp>
        <p:nvSpPr>
          <p:cNvPr id="10" name="Content Placeholder 19"/>
          <p:cNvSpPr>
            <a:spLocks noGrp="1"/>
          </p:cNvSpPr>
          <p:nvPr>
            <p:ph sz="quarter" idx="11" hasCustomPrompt="1"/>
          </p:nvPr>
        </p:nvSpPr>
        <p:spPr>
          <a:xfrm>
            <a:off x="457200" y="4949689"/>
            <a:ext cx="3675271" cy="991523"/>
          </a:xfrm>
        </p:spPr>
        <p:txBody>
          <a:bodyPr anchor="b">
            <a:normAutofit/>
          </a:bodyPr>
          <a:lstStyle>
            <a:lvl1pPr marL="0" indent="0">
              <a:buFontTx/>
              <a:buNone/>
              <a:defRPr sz="2800">
                <a:solidFill>
                  <a:schemeClr val="accent3"/>
                </a:solidFill>
              </a:defRPr>
            </a:lvl1pPr>
          </a:lstStyle>
          <a:p>
            <a:pPr lvl="0"/>
            <a:r>
              <a:rPr lang="en-US" dirty="0" smtClean="0"/>
              <a:t>Sub heading</a:t>
            </a:r>
            <a:endParaRPr lang="en-US" dirty="0"/>
          </a:p>
        </p:txBody>
      </p:sp>
      <p:pic>
        <p:nvPicPr>
          <p:cNvPr id="12" name="Picture 11" descr="NHS England reversed ou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7935" y="279908"/>
            <a:ext cx="817696" cy="509016"/>
          </a:xfrm>
          <a:prstGeom prst="rect">
            <a:avLst/>
          </a:prstGeom>
        </p:spPr>
      </p:pic>
      <p:sp>
        <p:nvSpPr>
          <p:cNvPr id="7" name="Content Placeholder 19"/>
          <p:cNvSpPr>
            <a:spLocks noGrp="1"/>
          </p:cNvSpPr>
          <p:nvPr>
            <p:ph sz="quarter" idx="12" hasCustomPrompt="1"/>
          </p:nvPr>
        </p:nvSpPr>
        <p:spPr>
          <a:xfrm>
            <a:off x="457200" y="5985383"/>
            <a:ext cx="3675271" cy="361031"/>
          </a:xfrm>
        </p:spPr>
        <p:txBody>
          <a:bodyPr anchor="b">
            <a:noAutofit/>
          </a:bodyPr>
          <a:lstStyle>
            <a:lvl1pPr marL="0" indent="0">
              <a:buFontTx/>
              <a:buNone/>
              <a:defRPr sz="1600">
                <a:solidFill>
                  <a:schemeClr val="accent3"/>
                </a:solidFill>
              </a:defRPr>
            </a:lvl1pPr>
          </a:lstStyle>
          <a:p>
            <a:pPr lvl="0"/>
            <a:r>
              <a:rPr lang="en-US" dirty="0" smtClean="0"/>
              <a:t>Insert date</a:t>
            </a:r>
            <a:endParaRPr lang="en-US" dirty="0"/>
          </a:p>
        </p:txBody>
      </p:sp>
    </p:spTree>
    <p:extLst>
      <p:ext uri="{BB962C8B-B14F-4D97-AF65-F5344CB8AC3E}">
        <p14:creationId xmlns:p14="http://schemas.microsoft.com/office/powerpoint/2010/main" val="191275665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0CA49BEF-7E83-4DE0-A938-C64B4492E2E5}" type="datetime1">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E3F6C-F1F8-764A-8446-C136ECF7793E}"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9144000" cy="6858000"/>
          </a:xfrm>
          <a:prstGeom prst="rect">
            <a:avLst/>
          </a:prstGeom>
        </p:spPr>
      </p:pic>
      <p:sp>
        <p:nvSpPr>
          <p:cNvPr id="5" name="Title 1"/>
          <p:cNvSpPr>
            <a:spLocks noGrp="1"/>
          </p:cNvSpPr>
          <p:nvPr>
            <p:ph type="title"/>
          </p:nvPr>
        </p:nvSpPr>
        <p:spPr>
          <a:xfrm>
            <a:off x="5230364" y="1692260"/>
            <a:ext cx="3535738" cy="2160734"/>
          </a:xfrm>
        </p:spPr>
        <p:txBody>
          <a:bodyPr anchor="t">
            <a:noAutofit/>
          </a:bodyPr>
          <a:lstStyle>
            <a:lvl1pPr>
              <a:defRPr sz="4800"/>
            </a:lvl1pPr>
          </a:lstStyle>
          <a:p>
            <a:r>
              <a:rPr lang="en-US" smtClean="0"/>
              <a:t>Click to edit Master title style</a:t>
            </a:r>
            <a:endParaRPr lang="en-US" dirty="0"/>
          </a:p>
        </p:txBody>
      </p:sp>
      <p:sp>
        <p:nvSpPr>
          <p:cNvPr id="6" name="Content Placeholder 19"/>
          <p:cNvSpPr>
            <a:spLocks noGrp="1"/>
          </p:cNvSpPr>
          <p:nvPr>
            <p:ph sz="quarter" idx="11" hasCustomPrompt="1"/>
          </p:nvPr>
        </p:nvSpPr>
        <p:spPr>
          <a:xfrm>
            <a:off x="5382762" y="4993860"/>
            <a:ext cx="3383340" cy="991523"/>
          </a:xfrm>
        </p:spPr>
        <p:txBody>
          <a:bodyPr anchor="b">
            <a:normAutofit/>
          </a:bodyPr>
          <a:lstStyle>
            <a:lvl1pPr marL="0" indent="0">
              <a:buFontTx/>
              <a:buNone/>
              <a:defRPr sz="2800">
                <a:solidFill>
                  <a:schemeClr val="accent3"/>
                </a:solidFill>
              </a:defRPr>
            </a:lvl1pPr>
          </a:lstStyle>
          <a:p>
            <a:pPr lvl="0"/>
            <a:r>
              <a:rPr lang="en-US" dirty="0" smtClean="0"/>
              <a:t>Sub heading</a:t>
            </a:r>
            <a:endParaRPr lang="en-US" dirty="0"/>
          </a:p>
        </p:txBody>
      </p:sp>
      <p:pic>
        <p:nvPicPr>
          <p:cNvPr id="10" name="Picture 9" descr="logo-a5.gi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81202"/>
            <a:ext cx="816864" cy="509016"/>
          </a:xfrm>
          <a:prstGeom prst="rect">
            <a:avLst/>
          </a:prstGeom>
        </p:spPr>
      </p:pic>
      <p:sp>
        <p:nvSpPr>
          <p:cNvPr id="8" name="Content Placeholder 19"/>
          <p:cNvSpPr>
            <a:spLocks noGrp="1"/>
          </p:cNvSpPr>
          <p:nvPr>
            <p:ph sz="quarter" idx="12" hasCustomPrompt="1"/>
          </p:nvPr>
        </p:nvSpPr>
        <p:spPr>
          <a:xfrm>
            <a:off x="5382763" y="5985383"/>
            <a:ext cx="3383340" cy="361031"/>
          </a:xfrm>
        </p:spPr>
        <p:txBody>
          <a:bodyPr anchor="b">
            <a:noAutofit/>
          </a:bodyPr>
          <a:lstStyle>
            <a:lvl1pPr marL="0" indent="0">
              <a:buFontTx/>
              <a:buNone/>
              <a:defRPr sz="1600">
                <a:solidFill>
                  <a:srgbClr val="003893"/>
                </a:solidFill>
              </a:defRPr>
            </a:lvl1pPr>
          </a:lstStyle>
          <a:p>
            <a:pPr lvl="0"/>
            <a:r>
              <a:rPr lang="en-US" dirty="0" smtClean="0"/>
              <a:t>Insert date</a:t>
            </a:r>
            <a:endParaRPr lang="en-US" dirty="0"/>
          </a:p>
        </p:txBody>
      </p:sp>
    </p:spTree>
    <p:extLst>
      <p:ext uri="{BB962C8B-B14F-4D97-AF65-F5344CB8AC3E}">
        <p14:creationId xmlns:p14="http://schemas.microsoft.com/office/powerpoint/2010/main" val="22388575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6" name="Picture 5" descr="NHS England reversed ou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7935" y="279908"/>
            <a:ext cx="817696" cy="509016"/>
          </a:xfrm>
          <a:prstGeom prst="rect">
            <a:avLst/>
          </a:prstGeom>
        </p:spPr>
      </p:pic>
      <p:pic>
        <p:nvPicPr>
          <p:cNvPr id="7" name="Picture 6" descr="Untitled-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0912" y="5487584"/>
            <a:ext cx="918569" cy="1003622"/>
          </a:xfrm>
          <a:prstGeom prst="rect">
            <a:avLst/>
          </a:prstGeom>
        </p:spPr>
      </p:pic>
      <p:sp>
        <p:nvSpPr>
          <p:cNvPr id="8" name="Content Placeholder 19"/>
          <p:cNvSpPr>
            <a:spLocks noGrp="1"/>
          </p:cNvSpPr>
          <p:nvPr>
            <p:ph sz="quarter" idx="10" hasCustomPrompt="1"/>
          </p:nvPr>
        </p:nvSpPr>
        <p:spPr>
          <a:xfrm>
            <a:off x="609600" y="4413336"/>
            <a:ext cx="6812020" cy="514019"/>
          </a:xfrm>
        </p:spPr>
        <p:txBody>
          <a:bodyPr>
            <a:normAutofit/>
          </a:bodyPr>
          <a:lstStyle>
            <a:lvl1pPr marL="0" indent="0">
              <a:buFontTx/>
              <a:buNone/>
              <a:defRPr sz="1800">
                <a:solidFill>
                  <a:schemeClr val="bg1"/>
                </a:solidFill>
              </a:defRPr>
            </a:lvl1pPr>
          </a:lstStyle>
          <a:p>
            <a:pPr lvl="0"/>
            <a:r>
              <a:rPr lang="en-US" dirty="0" smtClean="0"/>
              <a:t>Name Surname</a:t>
            </a:r>
            <a:endParaRPr lang="en-US" dirty="0"/>
          </a:p>
        </p:txBody>
      </p:sp>
      <p:sp>
        <p:nvSpPr>
          <p:cNvPr id="12" name="Content Placeholder 19"/>
          <p:cNvSpPr>
            <a:spLocks noGrp="1"/>
          </p:cNvSpPr>
          <p:nvPr>
            <p:ph sz="quarter" idx="11" hasCustomPrompt="1"/>
          </p:nvPr>
        </p:nvSpPr>
        <p:spPr>
          <a:xfrm>
            <a:off x="609600" y="1837997"/>
            <a:ext cx="7111312" cy="2446873"/>
          </a:xfrm>
        </p:spPr>
        <p:txBody>
          <a:bodyPr>
            <a:normAutofit/>
          </a:bodyPr>
          <a:lstStyle>
            <a:lvl1pPr marL="0" indent="0">
              <a:buFontTx/>
              <a:buNone/>
              <a:defRPr sz="3600">
                <a:solidFill>
                  <a:schemeClr val="bg1"/>
                </a:solidFill>
                <a:latin typeface="Arial"/>
                <a:cs typeface="Arial"/>
              </a:defRPr>
            </a:lvl1pPr>
          </a:lstStyle>
          <a:p>
            <a:r>
              <a:rPr lang="en-GB" sz="3600" b="0" dirty="0" smtClean="0">
                <a:solidFill>
                  <a:schemeClr val="bg1"/>
                </a:solidFill>
                <a:latin typeface="+mn-lt"/>
                <a:cs typeface="Arial"/>
              </a:rPr>
              <a:t>“You can use this slide to pull out a quote. Use point size 36.”</a:t>
            </a:r>
            <a:endParaRPr lang="en-US" sz="3600" b="0" dirty="0">
              <a:solidFill>
                <a:schemeClr val="bg1"/>
              </a:solidFill>
            </a:endParaRPr>
          </a:p>
        </p:txBody>
      </p:sp>
    </p:spTree>
    <p:extLst>
      <p:ext uri="{BB962C8B-B14F-4D97-AF65-F5344CB8AC3E}">
        <p14:creationId xmlns:p14="http://schemas.microsoft.com/office/powerpoint/2010/main" val="39675655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Section Header 1">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0" y="0"/>
            <a:ext cx="9144000" cy="6858000"/>
          </a:xfrm>
          <a:prstGeom prst="rect">
            <a:avLst/>
          </a:prstGeom>
        </p:spPr>
      </p:pic>
      <p:pic>
        <p:nvPicPr>
          <p:cNvPr id="8" name="Picture 7" descr="logo-a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
        <p:nvSpPr>
          <p:cNvPr id="6" name="Title 1"/>
          <p:cNvSpPr>
            <a:spLocks noGrp="1"/>
          </p:cNvSpPr>
          <p:nvPr>
            <p:ph type="title"/>
          </p:nvPr>
        </p:nvSpPr>
        <p:spPr>
          <a:xfrm>
            <a:off x="457202" y="1692260"/>
            <a:ext cx="3535738" cy="2160734"/>
          </a:xfrm>
        </p:spPr>
        <p:txBody>
          <a:bodyPr anchor="t">
            <a:noAutofit/>
          </a:bodyPr>
          <a:lstStyle>
            <a:lvl1pPr>
              <a:defRPr sz="4800"/>
            </a:lvl1pPr>
          </a:lstStyle>
          <a:p>
            <a:r>
              <a:rPr lang="en-US" smtClean="0"/>
              <a:t>Click to edit Master title style</a:t>
            </a:r>
            <a:endParaRPr lang="en-US" dirty="0"/>
          </a:p>
        </p:txBody>
      </p:sp>
    </p:spTree>
    <p:extLst>
      <p:ext uri="{BB962C8B-B14F-4D97-AF65-F5344CB8AC3E}">
        <p14:creationId xmlns:p14="http://schemas.microsoft.com/office/powerpoint/2010/main" val="17316406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9144000" cy="6858000"/>
          </a:xfrm>
          <a:prstGeom prst="rect">
            <a:avLst/>
          </a:prstGeom>
        </p:spPr>
      </p:pic>
      <p:sp>
        <p:nvSpPr>
          <p:cNvPr id="5" name="Title 1"/>
          <p:cNvSpPr>
            <a:spLocks noGrp="1"/>
          </p:cNvSpPr>
          <p:nvPr>
            <p:ph type="title"/>
          </p:nvPr>
        </p:nvSpPr>
        <p:spPr>
          <a:xfrm>
            <a:off x="5230364" y="1692260"/>
            <a:ext cx="3535738" cy="2160734"/>
          </a:xfrm>
        </p:spPr>
        <p:txBody>
          <a:bodyPr anchor="t">
            <a:noAutofit/>
          </a:bodyPr>
          <a:lstStyle>
            <a:lvl1pPr>
              <a:defRPr sz="4800"/>
            </a:lvl1pPr>
          </a:lstStyle>
          <a:p>
            <a:r>
              <a:rPr lang="en-US" smtClean="0"/>
              <a:t>Click to edit Master title style</a:t>
            </a:r>
            <a:endParaRPr lang="en-US" dirty="0"/>
          </a:p>
        </p:txBody>
      </p:sp>
      <p:pic>
        <p:nvPicPr>
          <p:cNvPr id="6" name="Picture 5" descr="logo-a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Tree>
    <p:extLst>
      <p:ext uri="{BB962C8B-B14F-4D97-AF65-F5344CB8AC3E}">
        <p14:creationId xmlns:p14="http://schemas.microsoft.com/office/powerpoint/2010/main" val="42751857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2"/>
          <p:cNvSpPr>
            <a:spLocks noGrp="1"/>
          </p:cNvSpPr>
          <p:nvPr>
            <p:ph type="sldNum" sz="quarter" idx="10"/>
          </p:nvPr>
        </p:nvSpPr>
        <p:spPr>
          <a:xfrm>
            <a:off x="6553200" y="6356350"/>
            <a:ext cx="2133600" cy="365125"/>
          </a:xfrm>
        </p:spPr>
        <p:txBody>
          <a:bodyPr/>
          <a:lstStyle/>
          <a:p>
            <a:fld id="{902D5018-2030-2046-84FC-87E41EA86E42}" type="slidenum">
              <a:rPr lang="en-US" smtClean="0">
                <a:solidFill>
                  <a:srgbClr val="0072C6"/>
                </a:solidFill>
              </a:rPr>
              <a:pPr/>
              <a:t>‹#›</a:t>
            </a:fld>
            <a:endParaRPr lang="en-US" dirty="0">
              <a:solidFill>
                <a:srgbClr val="0072C6"/>
              </a:solidFill>
            </a:endParaRPr>
          </a:p>
        </p:txBody>
      </p:sp>
      <p:sp>
        <p:nvSpPr>
          <p:cNvPr id="6" name="Title 1"/>
          <p:cNvSpPr>
            <a:spLocks noGrp="1"/>
          </p:cNvSpPr>
          <p:nvPr>
            <p:ph type="title"/>
          </p:nvPr>
        </p:nvSpPr>
        <p:spPr>
          <a:xfrm>
            <a:off x="457201" y="749912"/>
            <a:ext cx="7356815" cy="667725"/>
          </a:xfrm>
        </p:spPr>
        <p:txBody>
          <a:bodyPr/>
          <a:lstStyle/>
          <a:p>
            <a:r>
              <a:rPr lang="en-US" smtClean="0"/>
              <a:t>Click to edit Master title style</a:t>
            </a:r>
            <a:endParaRPr lang="en-US"/>
          </a:p>
        </p:txBody>
      </p:sp>
      <p:pic>
        <p:nvPicPr>
          <p:cNvPr id="8" name="Picture 7"/>
          <p:cNvPicPr>
            <a:picLocks noChangeAspect="1"/>
          </p:cNvPicPr>
          <p:nvPr userDrawn="1"/>
        </p:nvPicPr>
        <p:blipFill>
          <a:blip r:embed="rId2"/>
          <a:stretch>
            <a:fillRect/>
          </a:stretch>
        </p:blipFill>
        <p:spPr>
          <a:xfrm>
            <a:off x="7538077" y="5514157"/>
            <a:ext cx="1222923" cy="962486"/>
          </a:xfrm>
          <a:prstGeom prst="rect">
            <a:avLst/>
          </a:prstGeom>
        </p:spPr>
      </p:pic>
    </p:spTree>
    <p:extLst>
      <p:ext uri="{BB962C8B-B14F-4D97-AF65-F5344CB8AC3E}">
        <p14:creationId xmlns:p14="http://schemas.microsoft.com/office/powerpoint/2010/main" val="31493829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902D5018-2030-2046-84FC-87E41EA86E42}" type="slidenum">
              <a:rPr lang="en-US" smtClean="0">
                <a:solidFill>
                  <a:srgbClr val="0072C6"/>
                </a:solidFill>
              </a:rPr>
              <a:pPr/>
              <a:t>‹#›</a:t>
            </a:fld>
            <a:endParaRPr lang="en-US" dirty="0">
              <a:solidFill>
                <a:srgbClr val="0072C6"/>
              </a:solidFill>
            </a:endParaRPr>
          </a:p>
        </p:txBody>
      </p:sp>
      <p:sp>
        <p:nvSpPr>
          <p:cNvPr id="4" name="Content Placeholder 2"/>
          <p:cNvSpPr>
            <a:spLocks noGrp="1"/>
          </p:cNvSpPr>
          <p:nvPr>
            <p:ph idx="1"/>
          </p:nvPr>
        </p:nvSpPr>
        <p:spPr>
          <a:xfrm>
            <a:off x="457200" y="1680295"/>
            <a:ext cx="7841707" cy="3950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97589527"/>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7686270" y="5512615"/>
            <a:ext cx="964026" cy="964028"/>
          </a:xfrm>
          <a:prstGeom prst="rect">
            <a:avLst/>
          </a:prstGeom>
        </p:spPr>
      </p:pic>
      <p:sp>
        <p:nvSpPr>
          <p:cNvPr id="2" name="Title 1"/>
          <p:cNvSpPr>
            <a:spLocks noGrp="1"/>
          </p:cNvSpPr>
          <p:nvPr>
            <p:ph type="title"/>
          </p:nvPr>
        </p:nvSpPr>
        <p:spPr>
          <a:xfrm>
            <a:off x="474826" y="1402939"/>
            <a:ext cx="8286174" cy="3622520"/>
          </a:xfrm>
        </p:spPr>
        <p:txBody>
          <a:bodyPr anchor="t">
            <a:noAutofit/>
          </a:bodyPr>
          <a:lstStyle>
            <a:lvl1pPr>
              <a:defRPr sz="8000"/>
            </a:lvl1pPr>
          </a:lstStyle>
          <a:p>
            <a:r>
              <a:rPr lang="en-US" smtClean="0"/>
              <a:t>Click to edit Master title style</a:t>
            </a:r>
            <a:endParaRPr lang="en-US" dirty="0"/>
          </a:p>
        </p:txBody>
      </p:sp>
      <p:sp>
        <p:nvSpPr>
          <p:cNvPr id="20" name="Content Placeholder 19"/>
          <p:cNvSpPr>
            <a:spLocks noGrp="1"/>
          </p:cNvSpPr>
          <p:nvPr>
            <p:ph sz="quarter" idx="10" hasCustomPrompt="1"/>
          </p:nvPr>
        </p:nvSpPr>
        <p:spPr>
          <a:xfrm>
            <a:off x="457200" y="5025459"/>
            <a:ext cx="6812020" cy="959925"/>
          </a:xfrm>
        </p:spPr>
        <p:txBody>
          <a:bodyPr anchor="b">
            <a:noAutofit/>
          </a:bodyPr>
          <a:lstStyle>
            <a:lvl1pPr marL="0" indent="0">
              <a:buFontTx/>
              <a:buNone/>
              <a:defRPr sz="2800">
                <a:solidFill>
                  <a:srgbClr val="00ADC6"/>
                </a:solidFill>
              </a:defRPr>
            </a:lvl1pPr>
          </a:lstStyle>
          <a:p>
            <a:pPr lvl="0"/>
            <a:r>
              <a:rPr lang="en-US" dirty="0" smtClean="0"/>
              <a:t>Sub heading</a:t>
            </a:r>
            <a:endParaRPr lang="en-US" dirty="0"/>
          </a:p>
        </p:txBody>
      </p:sp>
      <p:sp>
        <p:nvSpPr>
          <p:cNvPr id="21" name="Rectangle 20"/>
          <p:cNvSpPr/>
          <p:nvPr userDrawn="1"/>
        </p:nvSpPr>
        <p:spPr>
          <a:xfrm>
            <a:off x="457200" y="6459741"/>
            <a:ext cx="1819905" cy="24087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7" name="Content Placeholder 19"/>
          <p:cNvSpPr>
            <a:spLocks noGrp="1"/>
          </p:cNvSpPr>
          <p:nvPr>
            <p:ph sz="quarter" idx="11" hasCustomPrompt="1"/>
          </p:nvPr>
        </p:nvSpPr>
        <p:spPr>
          <a:xfrm>
            <a:off x="457200" y="5985383"/>
            <a:ext cx="4359965" cy="361031"/>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spTree>
    <p:extLst>
      <p:ext uri="{BB962C8B-B14F-4D97-AF65-F5344CB8AC3E}">
        <p14:creationId xmlns:p14="http://schemas.microsoft.com/office/powerpoint/2010/main" val="1507634045"/>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
        <p:nvSpPr>
          <p:cNvPr id="9" name="Rectangle 8"/>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1" name="Picture 10" descr="NHS England reversed ou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7935" y="279908"/>
            <a:ext cx="817696" cy="509016"/>
          </a:xfrm>
          <a:prstGeom prst="rect">
            <a:avLst/>
          </a:prstGeom>
        </p:spPr>
      </p:pic>
      <p:sp>
        <p:nvSpPr>
          <p:cNvPr id="15" name="Content Placeholder 19"/>
          <p:cNvSpPr>
            <a:spLocks noGrp="1"/>
          </p:cNvSpPr>
          <p:nvPr>
            <p:ph sz="quarter" idx="10" hasCustomPrompt="1"/>
          </p:nvPr>
        </p:nvSpPr>
        <p:spPr>
          <a:xfrm>
            <a:off x="457200" y="5025459"/>
            <a:ext cx="6812020" cy="959925"/>
          </a:xfrm>
        </p:spPr>
        <p:txBody>
          <a:bodyPr anchor="b">
            <a:noAutofit/>
          </a:bodyPr>
          <a:lstStyle>
            <a:lvl1pPr marL="0" indent="0">
              <a:buFontTx/>
              <a:buNone/>
              <a:defRPr sz="2800">
                <a:solidFill>
                  <a:schemeClr val="bg1"/>
                </a:solidFill>
              </a:defRPr>
            </a:lvl1pPr>
          </a:lstStyle>
          <a:p>
            <a:pPr lvl="0"/>
            <a:r>
              <a:rPr lang="en-US" dirty="0" smtClean="0"/>
              <a:t>Sub heading</a:t>
            </a:r>
            <a:endParaRPr lang="en-US" dirty="0"/>
          </a:p>
        </p:txBody>
      </p:sp>
      <p:sp>
        <p:nvSpPr>
          <p:cNvPr id="18" name="Title 1"/>
          <p:cNvSpPr>
            <a:spLocks noGrp="1"/>
          </p:cNvSpPr>
          <p:nvPr>
            <p:ph type="title"/>
          </p:nvPr>
        </p:nvSpPr>
        <p:spPr>
          <a:xfrm>
            <a:off x="474826" y="1402939"/>
            <a:ext cx="8286174" cy="3622520"/>
          </a:xfrm>
        </p:spPr>
        <p:txBody>
          <a:bodyPr anchor="t">
            <a:noAutofit/>
          </a:bodyPr>
          <a:lstStyle>
            <a:lvl1pPr>
              <a:defRPr sz="8000">
                <a:solidFill>
                  <a:schemeClr val="bg1"/>
                </a:solidFill>
              </a:defRPr>
            </a:lvl1pPr>
          </a:lstStyle>
          <a:p>
            <a:r>
              <a:rPr lang="en-US" smtClean="0"/>
              <a:t>Click to edit Master title style</a:t>
            </a:r>
            <a:endParaRPr lang="en-US" dirty="0"/>
          </a:p>
        </p:txBody>
      </p:sp>
      <p:sp>
        <p:nvSpPr>
          <p:cNvPr id="19" name="Date Placeholder 3"/>
          <p:cNvSpPr txBox="1">
            <a:spLocks/>
          </p:cNvSpPr>
          <p:nvPr userDrawn="1"/>
        </p:nvSpPr>
        <p:spPr>
          <a:xfrm>
            <a:off x="457200" y="5985384"/>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prstClr val="white"/>
              </a:solidFill>
            </a:endParaRPr>
          </a:p>
        </p:txBody>
      </p:sp>
      <p:pic>
        <p:nvPicPr>
          <p:cNvPr id="12" name="Picture 11"/>
          <p:cNvPicPr>
            <a:picLocks noChangeAspect="1"/>
          </p:cNvPicPr>
          <p:nvPr userDrawn="1"/>
        </p:nvPicPr>
        <p:blipFill>
          <a:blip r:embed="rId4"/>
          <a:stretch>
            <a:fillRect/>
          </a:stretch>
        </p:blipFill>
        <p:spPr>
          <a:xfrm>
            <a:off x="7538077" y="5514157"/>
            <a:ext cx="1222923" cy="962486"/>
          </a:xfrm>
          <a:prstGeom prst="rect">
            <a:avLst/>
          </a:prstGeom>
        </p:spPr>
      </p:pic>
      <p:sp>
        <p:nvSpPr>
          <p:cNvPr id="10" name="Content Placeholder 19"/>
          <p:cNvSpPr>
            <a:spLocks noGrp="1"/>
          </p:cNvSpPr>
          <p:nvPr>
            <p:ph sz="quarter" idx="11" hasCustomPrompt="1"/>
          </p:nvPr>
        </p:nvSpPr>
        <p:spPr>
          <a:xfrm>
            <a:off x="457200" y="5985383"/>
            <a:ext cx="4359965" cy="361031"/>
          </a:xfrm>
        </p:spPr>
        <p:txBody>
          <a:bodyPr anchor="b">
            <a:noAutofit/>
          </a:bodyPr>
          <a:lstStyle>
            <a:lvl1pPr marL="0" indent="0">
              <a:buFontTx/>
              <a:buNone/>
              <a:defRPr sz="1600">
                <a:solidFill>
                  <a:schemeClr val="bg1"/>
                </a:solidFill>
              </a:defRPr>
            </a:lvl1pPr>
          </a:lstStyle>
          <a:p>
            <a:pPr lvl="0"/>
            <a:r>
              <a:rPr lang="en-US" dirty="0" smtClean="0"/>
              <a:t>Insert date</a:t>
            </a:r>
            <a:endParaRPr lang="en-US" dirty="0"/>
          </a:p>
        </p:txBody>
      </p:sp>
    </p:spTree>
    <p:extLst>
      <p:ext uri="{BB962C8B-B14F-4D97-AF65-F5344CB8AC3E}">
        <p14:creationId xmlns:p14="http://schemas.microsoft.com/office/powerpoint/2010/main" val="135461607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4" name="Picture 3" descr="image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2" y="2480567"/>
            <a:ext cx="3746684" cy="2160734"/>
          </a:xfrm>
        </p:spPr>
        <p:txBody>
          <a:bodyPr anchor="t">
            <a:noAutofit/>
          </a:bodyPr>
          <a:lstStyle>
            <a:lvl1pPr>
              <a:defRPr sz="4800"/>
            </a:lvl1pPr>
          </a:lstStyle>
          <a:p>
            <a:r>
              <a:rPr lang="en-US" smtClean="0"/>
              <a:t>Click to edit Master title style</a:t>
            </a:r>
            <a:endParaRPr lang="en-US" dirty="0"/>
          </a:p>
        </p:txBody>
      </p:sp>
      <p:sp>
        <p:nvSpPr>
          <p:cNvPr id="6" name="Content Placeholder 19"/>
          <p:cNvSpPr>
            <a:spLocks noGrp="1"/>
          </p:cNvSpPr>
          <p:nvPr>
            <p:ph sz="quarter" idx="11" hasCustomPrompt="1"/>
          </p:nvPr>
        </p:nvSpPr>
        <p:spPr>
          <a:xfrm>
            <a:off x="457200" y="4949689"/>
            <a:ext cx="3675271" cy="991523"/>
          </a:xfrm>
        </p:spPr>
        <p:txBody>
          <a:bodyPr anchor="b">
            <a:normAutofit/>
          </a:bodyPr>
          <a:lstStyle>
            <a:lvl1pPr marL="0" indent="0">
              <a:buFontTx/>
              <a:buNone/>
              <a:defRPr sz="2800">
                <a:solidFill>
                  <a:schemeClr val="accent3"/>
                </a:solidFill>
              </a:defRPr>
            </a:lvl1pPr>
          </a:lstStyle>
          <a:p>
            <a:pPr lvl="0"/>
            <a:r>
              <a:rPr lang="en-US" dirty="0" smtClean="0"/>
              <a:t>Sub heading</a:t>
            </a:r>
            <a:endParaRPr lang="en-US" dirty="0"/>
          </a:p>
        </p:txBody>
      </p:sp>
      <p:pic>
        <p:nvPicPr>
          <p:cNvPr id="9" name="Picture 8" descr="logo-a5.gi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81202"/>
            <a:ext cx="816864" cy="509016"/>
          </a:xfrm>
          <a:prstGeom prst="rect">
            <a:avLst/>
          </a:prstGeom>
        </p:spPr>
      </p:pic>
      <p:sp>
        <p:nvSpPr>
          <p:cNvPr id="8" name="Content Placeholder 19"/>
          <p:cNvSpPr>
            <a:spLocks noGrp="1"/>
          </p:cNvSpPr>
          <p:nvPr>
            <p:ph sz="quarter" idx="12" hasCustomPrompt="1"/>
          </p:nvPr>
        </p:nvSpPr>
        <p:spPr>
          <a:xfrm>
            <a:off x="457200" y="5985383"/>
            <a:ext cx="4359965" cy="361031"/>
          </a:xfrm>
        </p:spPr>
        <p:txBody>
          <a:bodyPr anchor="b">
            <a:noAutofit/>
          </a:bodyPr>
          <a:lstStyle>
            <a:lvl1pPr marL="0" indent="0">
              <a:buFontTx/>
              <a:buNone/>
              <a:defRPr sz="1600">
                <a:solidFill>
                  <a:schemeClr val="accent3"/>
                </a:solidFill>
              </a:defRPr>
            </a:lvl1pPr>
          </a:lstStyle>
          <a:p>
            <a:pPr lvl="0"/>
            <a:r>
              <a:rPr lang="en-US" dirty="0" smtClean="0"/>
              <a:t>Insert date</a:t>
            </a:r>
            <a:endParaRPr lang="en-US" dirty="0"/>
          </a:p>
        </p:txBody>
      </p:sp>
    </p:spTree>
    <p:extLst>
      <p:ext uri="{BB962C8B-B14F-4D97-AF65-F5344CB8AC3E}">
        <p14:creationId xmlns:p14="http://schemas.microsoft.com/office/powerpoint/2010/main" val="4136692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11" name="Picture 10" descr="image6.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930"/>
            <a:ext cx="9144000" cy="6849070"/>
          </a:xfrm>
          <a:prstGeom prst="rect">
            <a:avLst/>
          </a:prstGeom>
        </p:spPr>
      </p:pic>
      <p:sp>
        <p:nvSpPr>
          <p:cNvPr id="7" name="Title 1"/>
          <p:cNvSpPr>
            <a:spLocks noGrp="1"/>
          </p:cNvSpPr>
          <p:nvPr>
            <p:ph type="title"/>
          </p:nvPr>
        </p:nvSpPr>
        <p:spPr>
          <a:xfrm>
            <a:off x="5230364" y="1692260"/>
            <a:ext cx="3535738" cy="2160734"/>
          </a:xfrm>
        </p:spPr>
        <p:txBody>
          <a:bodyPr anchor="t">
            <a:noAutofit/>
          </a:bodyPr>
          <a:lstStyle>
            <a:lvl1pPr>
              <a:defRPr sz="4800"/>
            </a:lvl1pPr>
          </a:lstStyle>
          <a:p>
            <a:r>
              <a:rPr lang="en-US" smtClean="0"/>
              <a:t>Click to edit Master title style</a:t>
            </a:r>
            <a:endParaRPr lang="en-US" dirty="0"/>
          </a:p>
        </p:txBody>
      </p:sp>
      <p:sp>
        <p:nvSpPr>
          <p:cNvPr id="8" name="Content Placeholder 19"/>
          <p:cNvSpPr>
            <a:spLocks noGrp="1"/>
          </p:cNvSpPr>
          <p:nvPr>
            <p:ph sz="quarter" idx="11" hasCustomPrompt="1"/>
          </p:nvPr>
        </p:nvSpPr>
        <p:spPr>
          <a:xfrm>
            <a:off x="5382762" y="4993860"/>
            <a:ext cx="3383340" cy="991523"/>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pic>
        <p:nvPicPr>
          <p:cNvPr id="12" name="Picture 11" descr="logo-a5.gi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81202"/>
            <a:ext cx="816864" cy="509016"/>
          </a:xfrm>
          <a:prstGeom prst="rect">
            <a:avLst/>
          </a:prstGeom>
        </p:spPr>
      </p:pic>
      <p:sp>
        <p:nvSpPr>
          <p:cNvPr id="10" name="Content Placeholder 19"/>
          <p:cNvSpPr>
            <a:spLocks noGrp="1"/>
          </p:cNvSpPr>
          <p:nvPr>
            <p:ph sz="quarter" idx="12" hasCustomPrompt="1"/>
          </p:nvPr>
        </p:nvSpPr>
        <p:spPr>
          <a:xfrm>
            <a:off x="5382763" y="5985383"/>
            <a:ext cx="3383340" cy="361031"/>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spTree>
    <p:extLst>
      <p:ext uri="{BB962C8B-B14F-4D97-AF65-F5344CB8AC3E}">
        <p14:creationId xmlns:p14="http://schemas.microsoft.com/office/powerpoint/2010/main" val="2383814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99DAD4C1-5813-4308-86A4-C71BE1C13F22}" type="datetime1">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1E3F6C-F1F8-764A-8446-C136ECF7793E}"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9" name="Picture 8" descr="image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457202" y="1571824"/>
            <a:ext cx="3746684" cy="2160734"/>
          </a:xfrm>
        </p:spPr>
        <p:txBody>
          <a:bodyPr anchor="t">
            <a:noAutofit/>
          </a:bodyPr>
          <a:lstStyle>
            <a:lvl1pPr>
              <a:defRPr sz="4800"/>
            </a:lvl1pPr>
          </a:lstStyle>
          <a:p>
            <a:r>
              <a:rPr lang="en-US" smtClean="0"/>
              <a:t>Click to edit Master title style</a:t>
            </a:r>
            <a:endParaRPr lang="en-US" dirty="0"/>
          </a:p>
        </p:txBody>
      </p:sp>
      <p:sp>
        <p:nvSpPr>
          <p:cNvPr id="10" name="Content Placeholder 19"/>
          <p:cNvSpPr>
            <a:spLocks noGrp="1"/>
          </p:cNvSpPr>
          <p:nvPr>
            <p:ph sz="quarter" idx="11" hasCustomPrompt="1"/>
          </p:nvPr>
        </p:nvSpPr>
        <p:spPr>
          <a:xfrm>
            <a:off x="457200" y="4949689"/>
            <a:ext cx="3675271" cy="991523"/>
          </a:xfrm>
        </p:spPr>
        <p:txBody>
          <a:bodyPr anchor="b">
            <a:normAutofit/>
          </a:bodyPr>
          <a:lstStyle>
            <a:lvl1pPr marL="0" indent="0">
              <a:buFontTx/>
              <a:buNone/>
              <a:defRPr sz="2800">
                <a:solidFill>
                  <a:schemeClr val="accent3"/>
                </a:solidFill>
              </a:defRPr>
            </a:lvl1pPr>
          </a:lstStyle>
          <a:p>
            <a:pPr lvl="0"/>
            <a:r>
              <a:rPr lang="en-US" dirty="0" smtClean="0"/>
              <a:t>Sub heading</a:t>
            </a:r>
            <a:endParaRPr lang="en-US" dirty="0"/>
          </a:p>
        </p:txBody>
      </p:sp>
      <p:pic>
        <p:nvPicPr>
          <p:cNvPr id="12" name="Picture 11" descr="NHS England reversed ou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7935" y="279908"/>
            <a:ext cx="817696" cy="509016"/>
          </a:xfrm>
          <a:prstGeom prst="rect">
            <a:avLst/>
          </a:prstGeom>
        </p:spPr>
      </p:pic>
      <p:sp>
        <p:nvSpPr>
          <p:cNvPr id="7" name="Content Placeholder 19"/>
          <p:cNvSpPr>
            <a:spLocks noGrp="1"/>
          </p:cNvSpPr>
          <p:nvPr>
            <p:ph sz="quarter" idx="12" hasCustomPrompt="1"/>
          </p:nvPr>
        </p:nvSpPr>
        <p:spPr>
          <a:xfrm>
            <a:off x="457200" y="5985383"/>
            <a:ext cx="3675271" cy="361031"/>
          </a:xfrm>
        </p:spPr>
        <p:txBody>
          <a:bodyPr anchor="b">
            <a:noAutofit/>
          </a:bodyPr>
          <a:lstStyle>
            <a:lvl1pPr marL="0" indent="0">
              <a:buFontTx/>
              <a:buNone/>
              <a:defRPr sz="1600">
                <a:solidFill>
                  <a:schemeClr val="accent3"/>
                </a:solidFill>
              </a:defRPr>
            </a:lvl1pPr>
          </a:lstStyle>
          <a:p>
            <a:pPr lvl="0"/>
            <a:r>
              <a:rPr lang="en-US" dirty="0" smtClean="0"/>
              <a:t>Insert date</a:t>
            </a:r>
            <a:endParaRPr lang="en-US" dirty="0"/>
          </a:p>
        </p:txBody>
      </p:sp>
    </p:spTree>
    <p:extLst>
      <p:ext uri="{BB962C8B-B14F-4D97-AF65-F5344CB8AC3E}">
        <p14:creationId xmlns:p14="http://schemas.microsoft.com/office/powerpoint/2010/main" val="1313374207"/>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9144000" cy="6858000"/>
          </a:xfrm>
          <a:prstGeom prst="rect">
            <a:avLst/>
          </a:prstGeom>
        </p:spPr>
      </p:pic>
      <p:sp>
        <p:nvSpPr>
          <p:cNvPr id="5" name="Title 1"/>
          <p:cNvSpPr>
            <a:spLocks noGrp="1"/>
          </p:cNvSpPr>
          <p:nvPr>
            <p:ph type="title"/>
          </p:nvPr>
        </p:nvSpPr>
        <p:spPr>
          <a:xfrm>
            <a:off x="5230364" y="1692260"/>
            <a:ext cx="3535738" cy="2160734"/>
          </a:xfrm>
        </p:spPr>
        <p:txBody>
          <a:bodyPr anchor="t">
            <a:noAutofit/>
          </a:bodyPr>
          <a:lstStyle>
            <a:lvl1pPr>
              <a:defRPr sz="4800"/>
            </a:lvl1pPr>
          </a:lstStyle>
          <a:p>
            <a:r>
              <a:rPr lang="en-US" smtClean="0"/>
              <a:t>Click to edit Master title style</a:t>
            </a:r>
            <a:endParaRPr lang="en-US" dirty="0"/>
          </a:p>
        </p:txBody>
      </p:sp>
      <p:sp>
        <p:nvSpPr>
          <p:cNvPr id="6" name="Content Placeholder 19"/>
          <p:cNvSpPr>
            <a:spLocks noGrp="1"/>
          </p:cNvSpPr>
          <p:nvPr>
            <p:ph sz="quarter" idx="11" hasCustomPrompt="1"/>
          </p:nvPr>
        </p:nvSpPr>
        <p:spPr>
          <a:xfrm>
            <a:off x="5382762" y="4993860"/>
            <a:ext cx="3383340" cy="991523"/>
          </a:xfrm>
        </p:spPr>
        <p:txBody>
          <a:bodyPr anchor="b">
            <a:normAutofit/>
          </a:bodyPr>
          <a:lstStyle>
            <a:lvl1pPr marL="0" indent="0">
              <a:buFontTx/>
              <a:buNone/>
              <a:defRPr sz="2800">
                <a:solidFill>
                  <a:schemeClr val="accent3"/>
                </a:solidFill>
              </a:defRPr>
            </a:lvl1pPr>
          </a:lstStyle>
          <a:p>
            <a:pPr lvl="0"/>
            <a:r>
              <a:rPr lang="en-US" dirty="0" smtClean="0"/>
              <a:t>Sub heading</a:t>
            </a:r>
            <a:endParaRPr lang="en-US" dirty="0"/>
          </a:p>
        </p:txBody>
      </p:sp>
      <p:pic>
        <p:nvPicPr>
          <p:cNvPr id="10" name="Picture 9" descr="logo-a5.gi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81202"/>
            <a:ext cx="816864" cy="509016"/>
          </a:xfrm>
          <a:prstGeom prst="rect">
            <a:avLst/>
          </a:prstGeom>
        </p:spPr>
      </p:pic>
      <p:sp>
        <p:nvSpPr>
          <p:cNvPr id="8" name="Content Placeholder 19"/>
          <p:cNvSpPr>
            <a:spLocks noGrp="1"/>
          </p:cNvSpPr>
          <p:nvPr>
            <p:ph sz="quarter" idx="12" hasCustomPrompt="1"/>
          </p:nvPr>
        </p:nvSpPr>
        <p:spPr>
          <a:xfrm>
            <a:off x="5382763" y="5985383"/>
            <a:ext cx="3383340" cy="361031"/>
          </a:xfrm>
        </p:spPr>
        <p:txBody>
          <a:bodyPr anchor="b">
            <a:noAutofit/>
          </a:bodyPr>
          <a:lstStyle>
            <a:lvl1pPr marL="0" indent="0">
              <a:buFontTx/>
              <a:buNone/>
              <a:defRPr sz="1600">
                <a:solidFill>
                  <a:srgbClr val="003893"/>
                </a:solidFill>
              </a:defRPr>
            </a:lvl1pPr>
          </a:lstStyle>
          <a:p>
            <a:pPr lvl="0"/>
            <a:r>
              <a:rPr lang="en-US" dirty="0" smtClean="0"/>
              <a:t>Insert date</a:t>
            </a:r>
            <a:endParaRPr lang="en-US" dirty="0"/>
          </a:p>
        </p:txBody>
      </p:sp>
    </p:spTree>
    <p:extLst>
      <p:ext uri="{BB962C8B-B14F-4D97-AF65-F5344CB8AC3E}">
        <p14:creationId xmlns:p14="http://schemas.microsoft.com/office/powerpoint/2010/main" val="36246339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6" name="Picture 5" descr="NHS England reversed ou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7935" y="279908"/>
            <a:ext cx="817696" cy="509016"/>
          </a:xfrm>
          <a:prstGeom prst="rect">
            <a:avLst/>
          </a:prstGeom>
        </p:spPr>
      </p:pic>
      <p:pic>
        <p:nvPicPr>
          <p:cNvPr id="7" name="Picture 6" descr="Untitled-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0912" y="5487584"/>
            <a:ext cx="918569" cy="1003622"/>
          </a:xfrm>
          <a:prstGeom prst="rect">
            <a:avLst/>
          </a:prstGeom>
        </p:spPr>
      </p:pic>
      <p:sp>
        <p:nvSpPr>
          <p:cNvPr id="8" name="Content Placeholder 19"/>
          <p:cNvSpPr>
            <a:spLocks noGrp="1"/>
          </p:cNvSpPr>
          <p:nvPr>
            <p:ph sz="quarter" idx="10" hasCustomPrompt="1"/>
          </p:nvPr>
        </p:nvSpPr>
        <p:spPr>
          <a:xfrm>
            <a:off x="609600" y="4413336"/>
            <a:ext cx="6812020" cy="514019"/>
          </a:xfrm>
        </p:spPr>
        <p:txBody>
          <a:bodyPr>
            <a:normAutofit/>
          </a:bodyPr>
          <a:lstStyle>
            <a:lvl1pPr marL="0" indent="0">
              <a:buFontTx/>
              <a:buNone/>
              <a:defRPr sz="1800">
                <a:solidFill>
                  <a:schemeClr val="bg1"/>
                </a:solidFill>
              </a:defRPr>
            </a:lvl1pPr>
          </a:lstStyle>
          <a:p>
            <a:pPr lvl="0"/>
            <a:r>
              <a:rPr lang="en-US" dirty="0" smtClean="0"/>
              <a:t>Name Surname</a:t>
            </a:r>
            <a:endParaRPr lang="en-US" dirty="0"/>
          </a:p>
        </p:txBody>
      </p:sp>
      <p:sp>
        <p:nvSpPr>
          <p:cNvPr id="12" name="Content Placeholder 19"/>
          <p:cNvSpPr>
            <a:spLocks noGrp="1"/>
          </p:cNvSpPr>
          <p:nvPr>
            <p:ph sz="quarter" idx="11" hasCustomPrompt="1"/>
          </p:nvPr>
        </p:nvSpPr>
        <p:spPr>
          <a:xfrm>
            <a:off x="609600" y="1837997"/>
            <a:ext cx="7111312" cy="2446873"/>
          </a:xfrm>
        </p:spPr>
        <p:txBody>
          <a:bodyPr>
            <a:normAutofit/>
          </a:bodyPr>
          <a:lstStyle>
            <a:lvl1pPr marL="0" indent="0">
              <a:buFontTx/>
              <a:buNone/>
              <a:defRPr sz="3600">
                <a:solidFill>
                  <a:schemeClr val="bg1"/>
                </a:solidFill>
                <a:latin typeface="Arial"/>
                <a:cs typeface="Arial"/>
              </a:defRPr>
            </a:lvl1pPr>
          </a:lstStyle>
          <a:p>
            <a:r>
              <a:rPr lang="en-GB" sz="3600" b="0" dirty="0" smtClean="0">
                <a:solidFill>
                  <a:schemeClr val="bg1"/>
                </a:solidFill>
                <a:latin typeface="+mn-lt"/>
                <a:cs typeface="Arial"/>
              </a:rPr>
              <a:t>“You can use this slide to pull out a quote. Use point size 36.”</a:t>
            </a:r>
            <a:endParaRPr lang="en-US" sz="3600" b="0" dirty="0">
              <a:solidFill>
                <a:schemeClr val="bg1"/>
              </a:solidFill>
            </a:endParaRPr>
          </a:p>
        </p:txBody>
      </p:sp>
    </p:spTree>
    <p:extLst>
      <p:ext uri="{BB962C8B-B14F-4D97-AF65-F5344CB8AC3E}">
        <p14:creationId xmlns:p14="http://schemas.microsoft.com/office/powerpoint/2010/main" val="16653220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Section Header 1">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0" y="0"/>
            <a:ext cx="9144000" cy="6858000"/>
          </a:xfrm>
          <a:prstGeom prst="rect">
            <a:avLst/>
          </a:prstGeom>
        </p:spPr>
      </p:pic>
      <p:pic>
        <p:nvPicPr>
          <p:cNvPr id="8" name="Picture 7" descr="logo-a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
        <p:nvSpPr>
          <p:cNvPr id="6" name="Title 1"/>
          <p:cNvSpPr>
            <a:spLocks noGrp="1"/>
          </p:cNvSpPr>
          <p:nvPr>
            <p:ph type="title"/>
          </p:nvPr>
        </p:nvSpPr>
        <p:spPr>
          <a:xfrm>
            <a:off x="457202" y="1692260"/>
            <a:ext cx="3535738" cy="2160734"/>
          </a:xfrm>
        </p:spPr>
        <p:txBody>
          <a:bodyPr anchor="t">
            <a:noAutofit/>
          </a:bodyPr>
          <a:lstStyle>
            <a:lvl1pPr>
              <a:defRPr sz="4800"/>
            </a:lvl1pPr>
          </a:lstStyle>
          <a:p>
            <a:r>
              <a:rPr lang="en-US" smtClean="0"/>
              <a:t>Click to edit Master title style</a:t>
            </a:r>
            <a:endParaRPr lang="en-US" dirty="0"/>
          </a:p>
        </p:txBody>
      </p:sp>
    </p:spTree>
    <p:extLst>
      <p:ext uri="{BB962C8B-B14F-4D97-AF65-F5344CB8AC3E}">
        <p14:creationId xmlns:p14="http://schemas.microsoft.com/office/powerpoint/2010/main" val="10171257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9144000" cy="6858000"/>
          </a:xfrm>
          <a:prstGeom prst="rect">
            <a:avLst/>
          </a:prstGeom>
        </p:spPr>
      </p:pic>
      <p:sp>
        <p:nvSpPr>
          <p:cNvPr id="5" name="Title 1"/>
          <p:cNvSpPr>
            <a:spLocks noGrp="1"/>
          </p:cNvSpPr>
          <p:nvPr>
            <p:ph type="title"/>
          </p:nvPr>
        </p:nvSpPr>
        <p:spPr>
          <a:xfrm>
            <a:off x="5230364" y="1692260"/>
            <a:ext cx="3535738" cy="2160734"/>
          </a:xfrm>
        </p:spPr>
        <p:txBody>
          <a:bodyPr anchor="t">
            <a:noAutofit/>
          </a:bodyPr>
          <a:lstStyle>
            <a:lvl1pPr>
              <a:defRPr sz="4800"/>
            </a:lvl1pPr>
          </a:lstStyle>
          <a:p>
            <a:r>
              <a:rPr lang="en-US" smtClean="0"/>
              <a:t>Click to edit Master title style</a:t>
            </a:r>
            <a:endParaRPr lang="en-US" dirty="0"/>
          </a:p>
        </p:txBody>
      </p:sp>
      <p:pic>
        <p:nvPicPr>
          <p:cNvPr id="6" name="Picture 5" descr="logo-a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Tree>
    <p:extLst>
      <p:ext uri="{BB962C8B-B14F-4D97-AF65-F5344CB8AC3E}">
        <p14:creationId xmlns:p14="http://schemas.microsoft.com/office/powerpoint/2010/main" val="26516272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2"/>
          <p:cNvSpPr>
            <a:spLocks noGrp="1"/>
          </p:cNvSpPr>
          <p:nvPr>
            <p:ph type="sldNum" sz="quarter" idx="10"/>
          </p:nvPr>
        </p:nvSpPr>
        <p:spPr>
          <a:xfrm>
            <a:off x="6553200" y="6356350"/>
            <a:ext cx="2133600" cy="365125"/>
          </a:xfrm>
        </p:spPr>
        <p:txBody>
          <a:bodyPr/>
          <a:lstStyle/>
          <a:p>
            <a:fld id="{902D5018-2030-2046-84FC-87E41EA86E42}" type="slidenum">
              <a:rPr lang="en-US" smtClean="0">
                <a:solidFill>
                  <a:srgbClr val="0072C6"/>
                </a:solidFill>
              </a:rPr>
              <a:pPr/>
              <a:t>‹#›</a:t>
            </a:fld>
            <a:endParaRPr lang="en-US" dirty="0">
              <a:solidFill>
                <a:srgbClr val="0072C6"/>
              </a:solidFill>
            </a:endParaRPr>
          </a:p>
        </p:txBody>
      </p:sp>
      <p:sp>
        <p:nvSpPr>
          <p:cNvPr id="6" name="Title 1"/>
          <p:cNvSpPr>
            <a:spLocks noGrp="1"/>
          </p:cNvSpPr>
          <p:nvPr>
            <p:ph type="title"/>
          </p:nvPr>
        </p:nvSpPr>
        <p:spPr>
          <a:xfrm>
            <a:off x="457201" y="749912"/>
            <a:ext cx="7356815" cy="667725"/>
          </a:xfrm>
        </p:spPr>
        <p:txBody>
          <a:bodyPr/>
          <a:lstStyle/>
          <a:p>
            <a:r>
              <a:rPr lang="en-US" smtClean="0"/>
              <a:t>Click to edit Master title style</a:t>
            </a:r>
            <a:endParaRPr lang="en-US"/>
          </a:p>
        </p:txBody>
      </p:sp>
      <p:pic>
        <p:nvPicPr>
          <p:cNvPr id="8" name="Picture 7"/>
          <p:cNvPicPr>
            <a:picLocks noChangeAspect="1"/>
          </p:cNvPicPr>
          <p:nvPr userDrawn="1"/>
        </p:nvPicPr>
        <p:blipFill>
          <a:blip r:embed="rId2"/>
          <a:stretch>
            <a:fillRect/>
          </a:stretch>
        </p:blipFill>
        <p:spPr>
          <a:xfrm>
            <a:off x="7538077" y="5514157"/>
            <a:ext cx="1222923" cy="962486"/>
          </a:xfrm>
          <a:prstGeom prst="rect">
            <a:avLst/>
          </a:prstGeom>
        </p:spPr>
      </p:pic>
    </p:spTree>
    <p:extLst>
      <p:ext uri="{BB962C8B-B14F-4D97-AF65-F5344CB8AC3E}">
        <p14:creationId xmlns:p14="http://schemas.microsoft.com/office/powerpoint/2010/main" val="16681876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902D5018-2030-2046-84FC-87E41EA86E42}" type="slidenum">
              <a:rPr lang="en-US" smtClean="0">
                <a:solidFill>
                  <a:srgbClr val="0072C6"/>
                </a:solidFill>
              </a:rPr>
              <a:pPr/>
              <a:t>‹#›</a:t>
            </a:fld>
            <a:endParaRPr lang="en-US" dirty="0">
              <a:solidFill>
                <a:srgbClr val="0072C6"/>
              </a:solidFill>
            </a:endParaRPr>
          </a:p>
        </p:txBody>
      </p:sp>
      <p:sp>
        <p:nvSpPr>
          <p:cNvPr id="4" name="Content Placeholder 2"/>
          <p:cNvSpPr>
            <a:spLocks noGrp="1"/>
          </p:cNvSpPr>
          <p:nvPr>
            <p:ph idx="1"/>
          </p:nvPr>
        </p:nvSpPr>
        <p:spPr>
          <a:xfrm>
            <a:off x="457200" y="1680295"/>
            <a:ext cx="7841707" cy="3950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04190791"/>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7686270" y="5512615"/>
            <a:ext cx="964026" cy="964028"/>
          </a:xfrm>
          <a:prstGeom prst="rect">
            <a:avLst/>
          </a:prstGeom>
        </p:spPr>
      </p:pic>
      <p:sp>
        <p:nvSpPr>
          <p:cNvPr id="2" name="Title 1"/>
          <p:cNvSpPr>
            <a:spLocks noGrp="1"/>
          </p:cNvSpPr>
          <p:nvPr>
            <p:ph type="title"/>
          </p:nvPr>
        </p:nvSpPr>
        <p:spPr>
          <a:xfrm>
            <a:off x="474826" y="1402939"/>
            <a:ext cx="8286174" cy="3622520"/>
          </a:xfrm>
        </p:spPr>
        <p:txBody>
          <a:bodyPr anchor="t">
            <a:noAutofit/>
          </a:bodyPr>
          <a:lstStyle>
            <a:lvl1pPr>
              <a:defRPr sz="8000"/>
            </a:lvl1pPr>
          </a:lstStyle>
          <a:p>
            <a:r>
              <a:rPr lang="en-US" smtClean="0"/>
              <a:t>Click to edit Master title style</a:t>
            </a:r>
            <a:endParaRPr lang="en-US" dirty="0"/>
          </a:p>
        </p:txBody>
      </p:sp>
      <p:sp>
        <p:nvSpPr>
          <p:cNvPr id="20" name="Content Placeholder 19"/>
          <p:cNvSpPr>
            <a:spLocks noGrp="1"/>
          </p:cNvSpPr>
          <p:nvPr>
            <p:ph sz="quarter" idx="10" hasCustomPrompt="1"/>
          </p:nvPr>
        </p:nvSpPr>
        <p:spPr>
          <a:xfrm>
            <a:off x="457200" y="5025459"/>
            <a:ext cx="6812020" cy="959925"/>
          </a:xfrm>
        </p:spPr>
        <p:txBody>
          <a:bodyPr anchor="b">
            <a:noAutofit/>
          </a:bodyPr>
          <a:lstStyle>
            <a:lvl1pPr marL="0" indent="0">
              <a:buFontTx/>
              <a:buNone/>
              <a:defRPr sz="2800">
                <a:solidFill>
                  <a:srgbClr val="00ADC6"/>
                </a:solidFill>
              </a:defRPr>
            </a:lvl1pPr>
          </a:lstStyle>
          <a:p>
            <a:pPr lvl="0"/>
            <a:r>
              <a:rPr lang="en-US" dirty="0" smtClean="0"/>
              <a:t>Sub heading</a:t>
            </a:r>
            <a:endParaRPr lang="en-US" dirty="0"/>
          </a:p>
        </p:txBody>
      </p:sp>
      <p:sp>
        <p:nvSpPr>
          <p:cNvPr id="21" name="Rectangle 20"/>
          <p:cNvSpPr/>
          <p:nvPr userDrawn="1"/>
        </p:nvSpPr>
        <p:spPr>
          <a:xfrm>
            <a:off x="457200" y="6459741"/>
            <a:ext cx="1819905" cy="24087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7" name="Content Placeholder 19"/>
          <p:cNvSpPr>
            <a:spLocks noGrp="1"/>
          </p:cNvSpPr>
          <p:nvPr>
            <p:ph sz="quarter" idx="11" hasCustomPrompt="1"/>
          </p:nvPr>
        </p:nvSpPr>
        <p:spPr>
          <a:xfrm>
            <a:off x="457200" y="5985383"/>
            <a:ext cx="4359965" cy="361031"/>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spTree>
    <p:extLst>
      <p:ext uri="{BB962C8B-B14F-4D97-AF65-F5344CB8AC3E}">
        <p14:creationId xmlns:p14="http://schemas.microsoft.com/office/powerpoint/2010/main" val="3011189830"/>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
        <p:nvSpPr>
          <p:cNvPr id="9" name="Rectangle 8"/>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1" name="Picture 10" descr="NHS England reversed ou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7935" y="279908"/>
            <a:ext cx="817696" cy="509016"/>
          </a:xfrm>
          <a:prstGeom prst="rect">
            <a:avLst/>
          </a:prstGeom>
        </p:spPr>
      </p:pic>
      <p:sp>
        <p:nvSpPr>
          <p:cNvPr id="15" name="Content Placeholder 19"/>
          <p:cNvSpPr>
            <a:spLocks noGrp="1"/>
          </p:cNvSpPr>
          <p:nvPr>
            <p:ph sz="quarter" idx="10" hasCustomPrompt="1"/>
          </p:nvPr>
        </p:nvSpPr>
        <p:spPr>
          <a:xfrm>
            <a:off x="457200" y="5025459"/>
            <a:ext cx="6812020" cy="959925"/>
          </a:xfrm>
        </p:spPr>
        <p:txBody>
          <a:bodyPr anchor="b">
            <a:noAutofit/>
          </a:bodyPr>
          <a:lstStyle>
            <a:lvl1pPr marL="0" indent="0">
              <a:buFontTx/>
              <a:buNone/>
              <a:defRPr sz="2800">
                <a:solidFill>
                  <a:schemeClr val="bg1"/>
                </a:solidFill>
              </a:defRPr>
            </a:lvl1pPr>
          </a:lstStyle>
          <a:p>
            <a:pPr lvl="0"/>
            <a:r>
              <a:rPr lang="en-US" dirty="0" smtClean="0"/>
              <a:t>Sub heading</a:t>
            </a:r>
            <a:endParaRPr lang="en-US" dirty="0"/>
          </a:p>
        </p:txBody>
      </p:sp>
      <p:sp>
        <p:nvSpPr>
          <p:cNvPr id="18" name="Title 1"/>
          <p:cNvSpPr>
            <a:spLocks noGrp="1"/>
          </p:cNvSpPr>
          <p:nvPr>
            <p:ph type="title"/>
          </p:nvPr>
        </p:nvSpPr>
        <p:spPr>
          <a:xfrm>
            <a:off x="474826" y="1402939"/>
            <a:ext cx="8286174" cy="3622520"/>
          </a:xfrm>
        </p:spPr>
        <p:txBody>
          <a:bodyPr anchor="t">
            <a:noAutofit/>
          </a:bodyPr>
          <a:lstStyle>
            <a:lvl1pPr>
              <a:defRPr sz="8000">
                <a:solidFill>
                  <a:schemeClr val="bg1"/>
                </a:solidFill>
              </a:defRPr>
            </a:lvl1pPr>
          </a:lstStyle>
          <a:p>
            <a:r>
              <a:rPr lang="en-US" smtClean="0"/>
              <a:t>Click to edit Master title style</a:t>
            </a:r>
            <a:endParaRPr lang="en-US" dirty="0"/>
          </a:p>
        </p:txBody>
      </p:sp>
      <p:sp>
        <p:nvSpPr>
          <p:cNvPr id="19" name="Date Placeholder 3"/>
          <p:cNvSpPr txBox="1">
            <a:spLocks/>
          </p:cNvSpPr>
          <p:nvPr userDrawn="1"/>
        </p:nvSpPr>
        <p:spPr>
          <a:xfrm>
            <a:off x="457200" y="5985384"/>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prstClr val="white"/>
              </a:solidFill>
            </a:endParaRPr>
          </a:p>
        </p:txBody>
      </p:sp>
      <p:pic>
        <p:nvPicPr>
          <p:cNvPr id="12" name="Picture 11"/>
          <p:cNvPicPr>
            <a:picLocks noChangeAspect="1"/>
          </p:cNvPicPr>
          <p:nvPr userDrawn="1"/>
        </p:nvPicPr>
        <p:blipFill>
          <a:blip r:embed="rId4"/>
          <a:stretch>
            <a:fillRect/>
          </a:stretch>
        </p:blipFill>
        <p:spPr>
          <a:xfrm>
            <a:off x="7538077" y="5514157"/>
            <a:ext cx="1222923" cy="962486"/>
          </a:xfrm>
          <a:prstGeom prst="rect">
            <a:avLst/>
          </a:prstGeom>
        </p:spPr>
      </p:pic>
      <p:sp>
        <p:nvSpPr>
          <p:cNvPr id="10" name="Content Placeholder 19"/>
          <p:cNvSpPr>
            <a:spLocks noGrp="1"/>
          </p:cNvSpPr>
          <p:nvPr>
            <p:ph sz="quarter" idx="11" hasCustomPrompt="1"/>
          </p:nvPr>
        </p:nvSpPr>
        <p:spPr>
          <a:xfrm>
            <a:off x="457200" y="5985383"/>
            <a:ext cx="4359965" cy="361031"/>
          </a:xfrm>
        </p:spPr>
        <p:txBody>
          <a:bodyPr anchor="b">
            <a:noAutofit/>
          </a:bodyPr>
          <a:lstStyle>
            <a:lvl1pPr marL="0" indent="0">
              <a:buFontTx/>
              <a:buNone/>
              <a:defRPr sz="1600">
                <a:solidFill>
                  <a:schemeClr val="bg1"/>
                </a:solidFill>
              </a:defRPr>
            </a:lvl1pPr>
          </a:lstStyle>
          <a:p>
            <a:pPr lvl="0"/>
            <a:r>
              <a:rPr lang="en-US" dirty="0" smtClean="0"/>
              <a:t>Insert date</a:t>
            </a:r>
            <a:endParaRPr lang="en-US" dirty="0"/>
          </a:p>
        </p:txBody>
      </p:sp>
    </p:spTree>
    <p:extLst>
      <p:ext uri="{BB962C8B-B14F-4D97-AF65-F5344CB8AC3E}">
        <p14:creationId xmlns:p14="http://schemas.microsoft.com/office/powerpoint/2010/main" val="452083117"/>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4" name="Picture 3" descr="image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2" y="2480567"/>
            <a:ext cx="3746684" cy="2160734"/>
          </a:xfrm>
        </p:spPr>
        <p:txBody>
          <a:bodyPr anchor="t">
            <a:noAutofit/>
          </a:bodyPr>
          <a:lstStyle>
            <a:lvl1pPr>
              <a:defRPr sz="4800"/>
            </a:lvl1pPr>
          </a:lstStyle>
          <a:p>
            <a:r>
              <a:rPr lang="en-US" smtClean="0"/>
              <a:t>Click to edit Master title style</a:t>
            </a:r>
            <a:endParaRPr lang="en-US" dirty="0"/>
          </a:p>
        </p:txBody>
      </p:sp>
      <p:sp>
        <p:nvSpPr>
          <p:cNvPr id="6" name="Content Placeholder 19"/>
          <p:cNvSpPr>
            <a:spLocks noGrp="1"/>
          </p:cNvSpPr>
          <p:nvPr>
            <p:ph sz="quarter" idx="11" hasCustomPrompt="1"/>
          </p:nvPr>
        </p:nvSpPr>
        <p:spPr>
          <a:xfrm>
            <a:off x="457200" y="4949689"/>
            <a:ext cx="3675271" cy="991523"/>
          </a:xfrm>
        </p:spPr>
        <p:txBody>
          <a:bodyPr anchor="b">
            <a:normAutofit/>
          </a:bodyPr>
          <a:lstStyle>
            <a:lvl1pPr marL="0" indent="0">
              <a:buFontTx/>
              <a:buNone/>
              <a:defRPr sz="2800">
                <a:solidFill>
                  <a:schemeClr val="accent3"/>
                </a:solidFill>
              </a:defRPr>
            </a:lvl1pPr>
          </a:lstStyle>
          <a:p>
            <a:pPr lvl="0"/>
            <a:r>
              <a:rPr lang="en-US" dirty="0" smtClean="0"/>
              <a:t>Sub heading</a:t>
            </a:r>
            <a:endParaRPr lang="en-US" dirty="0"/>
          </a:p>
        </p:txBody>
      </p:sp>
      <p:pic>
        <p:nvPicPr>
          <p:cNvPr id="9" name="Picture 8" descr="logo-a5.gi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81202"/>
            <a:ext cx="816864" cy="509016"/>
          </a:xfrm>
          <a:prstGeom prst="rect">
            <a:avLst/>
          </a:prstGeom>
        </p:spPr>
      </p:pic>
      <p:sp>
        <p:nvSpPr>
          <p:cNvPr id="8" name="Content Placeholder 19"/>
          <p:cNvSpPr>
            <a:spLocks noGrp="1"/>
          </p:cNvSpPr>
          <p:nvPr>
            <p:ph sz="quarter" idx="12" hasCustomPrompt="1"/>
          </p:nvPr>
        </p:nvSpPr>
        <p:spPr>
          <a:xfrm>
            <a:off x="457200" y="5985383"/>
            <a:ext cx="4359965" cy="361031"/>
          </a:xfrm>
        </p:spPr>
        <p:txBody>
          <a:bodyPr anchor="b">
            <a:noAutofit/>
          </a:bodyPr>
          <a:lstStyle>
            <a:lvl1pPr marL="0" indent="0">
              <a:buFontTx/>
              <a:buNone/>
              <a:defRPr sz="1600">
                <a:solidFill>
                  <a:schemeClr val="accent3"/>
                </a:solidFill>
              </a:defRPr>
            </a:lvl1pPr>
          </a:lstStyle>
          <a:p>
            <a:pPr lvl="0"/>
            <a:r>
              <a:rPr lang="en-US" dirty="0" smtClean="0"/>
              <a:t>Insert date</a:t>
            </a:r>
            <a:endParaRPr lang="en-US" dirty="0"/>
          </a:p>
        </p:txBody>
      </p:sp>
    </p:spTree>
    <p:extLst>
      <p:ext uri="{BB962C8B-B14F-4D97-AF65-F5344CB8AC3E}">
        <p14:creationId xmlns:p14="http://schemas.microsoft.com/office/powerpoint/2010/main" val="1859065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D589C3D0-6B39-4591-84CF-6131B9FC9F51}" type="datetime1">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1E3F6C-F1F8-764A-8446-C136ECF7793E}"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11" name="Picture 10" descr="image6.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930"/>
            <a:ext cx="9144000" cy="6849070"/>
          </a:xfrm>
          <a:prstGeom prst="rect">
            <a:avLst/>
          </a:prstGeom>
        </p:spPr>
      </p:pic>
      <p:sp>
        <p:nvSpPr>
          <p:cNvPr id="7" name="Title 1"/>
          <p:cNvSpPr>
            <a:spLocks noGrp="1"/>
          </p:cNvSpPr>
          <p:nvPr>
            <p:ph type="title"/>
          </p:nvPr>
        </p:nvSpPr>
        <p:spPr>
          <a:xfrm>
            <a:off x="5230364" y="1692260"/>
            <a:ext cx="3535738" cy="2160734"/>
          </a:xfrm>
        </p:spPr>
        <p:txBody>
          <a:bodyPr anchor="t">
            <a:noAutofit/>
          </a:bodyPr>
          <a:lstStyle>
            <a:lvl1pPr>
              <a:defRPr sz="4800"/>
            </a:lvl1pPr>
          </a:lstStyle>
          <a:p>
            <a:r>
              <a:rPr lang="en-US" smtClean="0"/>
              <a:t>Click to edit Master title style</a:t>
            </a:r>
            <a:endParaRPr lang="en-US" dirty="0"/>
          </a:p>
        </p:txBody>
      </p:sp>
      <p:sp>
        <p:nvSpPr>
          <p:cNvPr id="8" name="Content Placeholder 19"/>
          <p:cNvSpPr>
            <a:spLocks noGrp="1"/>
          </p:cNvSpPr>
          <p:nvPr>
            <p:ph sz="quarter" idx="11" hasCustomPrompt="1"/>
          </p:nvPr>
        </p:nvSpPr>
        <p:spPr>
          <a:xfrm>
            <a:off x="5382762" y="4993860"/>
            <a:ext cx="3383340" cy="991523"/>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pic>
        <p:nvPicPr>
          <p:cNvPr id="12" name="Picture 11" descr="logo-a5.gi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81202"/>
            <a:ext cx="816864" cy="509016"/>
          </a:xfrm>
          <a:prstGeom prst="rect">
            <a:avLst/>
          </a:prstGeom>
        </p:spPr>
      </p:pic>
      <p:sp>
        <p:nvSpPr>
          <p:cNvPr id="10" name="Content Placeholder 19"/>
          <p:cNvSpPr>
            <a:spLocks noGrp="1"/>
          </p:cNvSpPr>
          <p:nvPr>
            <p:ph sz="quarter" idx="12" hasCustomPrompt="1"/>
          </p:nvPr>
        </p:nvSpPr>
        <p:spPr>
          <a:xfrm>
            <a:off x="5382763" y="5985383"/>
            <a:ext cx="3383340" cy="361031"/>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spTree>
    <p:extLst>
      <p:ext uri="{BB962C8B-B14F-4D97-AF65-F5344CB8AC3E}">
        <p14:creationId xmlns:p14="http://schemas.microsoft.com/office/powerpoint/2010/main" val="19316558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9" name="Picture 8" descr="image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457202" y="1571824"/>
            <a:ext cx="3746684" cy="2160734"/>
          </a:xfrm>
        </p:spPr>
        <p:txBody>
          <a:bodyPr anchor="t">
            <a:noAutofit/>
          </a:bodyPr>
          <a:lstStyle>
            <a:lvl1pPr>
              <a:defRPr sz="4800"/>
            </a:lvl1pPr>
          </a:lstStyle>
          <a:p>
            <a:r>
              <a:rPr lang="en-US" smtClean="0"/>
              <a:t>Click to edit Master title style</a:t>
            </a:r>
            <a:endParaRPr lang="en-US" dirty="0"/>
          </a:p>
        </p:txBody>
      </p:sp>
      <p:sp>
        <p:nvSpPr>
          <p:cNvPr id="10" name="Content Placeholder 19"/>
          <p:cNvSpPr>
            <a:spLocks noGrp="1"/>
          </p:cNvSpPr>
          <p:nvPr>
            <p:ph sz="quarter" idx="11" hasCustomPrompt="1"/>
          </p:nvPr>
        </p:nvSpPr>
        <p:spPr>
          <a:xfrm>
            <a:off x="457200" y="4949689"/>
            <a:ext cx="3675271" cy="991523"/>
          </a:xfrm>
        </p:spPr>
        <p:txBody>
          <a:bodyPr anchor="b">
            <a:normAutofit/>
          </a:bodyPr>
          <a:lstStyle>
            <a:lvl1pPr marL="0" indent="0">
              <a:buFontTx/>
              <a:buNone/>
              <a:defRPr sz="2800">
                <a:solidFill>
                  <a:schemeClr val="accent3"/>
                </a:solidFill>
              </a:defRPr>
            </a:lvl1pPr>
          </a:lstStyle>
          <a:p>
            <a:pPr lvl="0"/>
            <a:r>
              <a:rPr lang="en-US" dirty="0" smtClean="0"/>
              <a:t>Sub heading</a:t>
            </a:r>
            <a:endParaRPr lang="en-US" dirty="0"/>
          </a:p>
        </p:txBody>
      </p:sp>
      <p:pic>
        <p:nvPicPr>
          <p:cNvPr id="12" name="Picture 11" descr="NHS England reversed ou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7935" y="279908"/>
            <a:ext cx="817696" cy="509016"/>
          </a:xfrm>
          <a:prstGeom prst="rect">
            <a:avLst/>
          </a:prstGeom>
        </p:spPr>
      </p:pic>
      <p:sp>
        <p:nvSpPr>
          <p:cNvPr id="7" name="Content Placeholder 19"/>
          <p:cNvSpPr>
            <a:spLocks noGrp="1"/>
          </p:cNvSpPr>
          <p:nvPr>
            <p:ph sz="quarter" idx="12" hasCustomPrompt="1"/>
          </p:nvPr>
        </p:nvSpPr>
        <p:spPr>
          <a:xfrm>
            <a:off x="457200" y="5985383"/>
            <a:ext cx="3675271" cy="361031"/>
          </a:xfrm>
        </p:spPr>
        <p:txBody>
          <a:bodyPr anchor="b">
            <a:noAutofit/>
          </a:bodyPr>
          <a:lstStyle>
            <a:lvl1pPr marL="0" indent="0">
              <a:buFontTx/>
              <a:buNone/>
              <a:defRPr sz="1600">
                <a:solidFill>
                  <a:schemeClr val="accent3"/>
                </a:solidFill>
              </a:defRPr>
            </a:lvl1pPr>
          </a:lstStyle>
          <a:p>
            <a:pPr lvl="0"/>
            <a:r>
              <a:rPr lang="en-US" dirty="0" smtClean="0"/>
              <a:t>Insert date</a:t>
            </a:r>
            <a:endParaRPr lang="en-US" dirty="0"/>
          </a:p>
        </p:txBody>
      </p:sp>
    </p:spTree>
    <p:extLst>
      <p:ext uri="{BB962C8B-B14F-4D97-AF65-F5344CB8AC3E}">
        <p14:creationId xmlns:p14="http://schemas.microsoft.com/office/powerpoint/2010/main" val="2695191204"/>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9144000" cy="6858000"/>
          </a:xfrm>
          <a:prstGeom prst="rect">
            <a:avLst/>
          </a:prstGeom>
        </p:spPr>
      </p:pic>
      <p:sp>
        <p:nvSpPr>
          <p:cNvPr id="5" name="Title 1"/>
          <p:cNvSpPr>
            <a:spLocks noGrp="1"/>
          </p:cNvSpPr>
          <p:nvPr>
            <p:ph type="title"/>
          </p:nvPr>
        </p:nvSpPr>
        <p:spPr>
          <a:xfrm>
            <a:off x="5230364" y="1692260"/>
            <a:ext cx="3535738" cy="2160734"/>
          </a:xfrm>
        </p:spPr>
        <p:txBody>
          <a:bodyPr anchor="t">
            <a:noAutofit/>
          </a:bodyPr>
          <a:lstStyle>
            <a:lvl1pPr>
              <a:defRPr sz="4800"/>
            </a:lvl1pPr>
          </a:lstStyle>
          <a:p>
            <a:r>
              <a:rPr lang="en-US" smtClean="0"/>
              <a:t>Click to edit Master title style</a:t>
            </a:r>
            <a:endParaRPr lang="en-US" dirty="0"/>
          </a:p>
        </p:txBody>
      </p:sp>
      <p:sp>
        <p:nvSpPr>
          <p:cNvPr id="6" name="Content Placeholder 19"/>
          <p:cNvSpPr>
            <a:spLocks noGrp="1"/>
          </p:cNvSpPr>
          <p:nvPr>
            <p:ph sz="quarter" idx="11" hasCustomPrompt="1"/>
          </p:nvPr>
        </p:nvSpPr>
        <p:spPr>
          <a:xfrm>
            <a:off x="5382762" y="4993860"/>
            <a:ext cx="3383340" cy="991523"/>
          </a:xfrm>
        </p:spPr>
        <p:txBody>
          <a:bodyPr anchor="b">
            <a:normAutofit/>
          </a:bodyPr>
          <a:lstStyle>
            <a:lvl1pPr marL="0" indent="0">
              <a:buFontTx/>
              <a:buNone/>
              <a:defRPr sz="2800">
                <a:solidFill>
                  <a:schemeClr val="accent3"/>
                </a:solidFill>
              </a:defRPr>
            </a:lvl1pPr>
          </a:lstStyle>
          <a:p>
            <a:pPr lvl="0"/>
            <a:r>
              <a:rPr lang="en-US" dirty="0" smtClean="0"/>
              <a:t>Sub heading</a:t>
            </a:r>
            <a:endParaRPr lang="en-US" dirty="0"/>
          </a:p>
        </p:txBody>
      </p:sp>
      <p:pic>
        <p:nvPicPr>
          <p:cNvPr id="10" name="Picture 9" descr="logo-a5.gi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81202"/>
            <a:ext cx="816864" cy="509016"/>
          </a:xfrm>
          <a:prstGeom prst="rect">
            <a:avLst/>
          </a:prstGeom>
        </p:spPr>
      </p:pic>
      <p:sp>
        <p:nvSpPr>
          <p:cNvPr id="8" name="Content Placeholder 19"/>
          <p:cNvSpPr>
            <a:spLocks noGrp="1"/>
          </p:cNvSpPr>
          <p:nvPr>
            <p:ph sz="quarter" idx="12" hasCustomPrompt="1"/>
          </p:nvPr>
        </p:nvSpPr>
        <p:spPr>
          <a:xfrm>
            <a:off x="5382763" y="5985383"/>
            <a:ext cx="3383340" cy="361031"/>
          </a:xfrm>
        </p:spPr>
        <p:txBody>
          <a:bodyPr anchor="b">
            <a:noAutofit/>
          </a:bodyPr>
          <a:lstStyle>
            <a:lvl1pPr marL="0" indent="0">
              <a:buFontTx/>
              <a:buNone/>
              <a:defRPr sz="1600">
                <a:solidFill>
                  <a:srgbClr val="003893"/>
                </a:solidFill>
              </a:defRPr>
            </a:lvl1pPr>
          </a:lstStyle>
          <a:p>
            <a:pPr lvl="0"/>
            <a:r>
              <a:rPr lang="en-US" dirty="0" smtClean="0"/>
              <a:t>Insert date</a:t>
            </a:r>
            <a:endParaRPr lang="en-US" dirty="0"/>
          </a:p>
        </p:txBody>
      </p:sp>
    </p:spTree>
    <p:extLst>
      <p:ext uri="{BB962C8B-B14F-4D97-AF65-F5344CB8AC3E}">
        <p14:creationId xmlns:p14="http://schemas.microsoft.com/office/powerpoint/2010/main" val="37179254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6" name="Picture 5" descr="NHS England reversed ou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7935" y="279908"/>
            <a:ext cx="817696" cy="509016"/>
          </a:xfrm>
          <a:prstGeom prst="rect">
            <a:avLst/>
          </a:prstGeom>
        </p:spPr>
      </p:pic>
      <p:pic>
        <p:nvPicPr>
          <p:cNvPr id="7" name="Picture 6" descr="Untitled-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0912" y="5487584"/>
            <a:ext cx="918569" cy="1003622"/>
          </a:xfrm>
          <a:prstGeom prst="rect">
            <a:avLst/>
          </a:prstGeom>
        </p:spPr>
      </p:pic>
      <p:sp>
        <p:nvSpPr>
          <p:cNvPr id="8" name="Content Placeholder 19"/>
          <p:cNvSpPr>
            <a:spLocks noGrp="1"/>
          </p:cNvSpPr>
          <p:nvPr>
            <p:ph sz="quarter" idx="10" hasCustomPrompt="1"/>
          </p:nvPr>
        </p:nvSpPr>
        <p:spPr>
          <a:xfrm>
            <a:off x="609600" y="4413336"/>
            <a:ext cx="6812020" cy="514019"/>
          </a:xfrm>
        </p:spPr>
        <p:txBody>
          <a:bodyPr>
            <a:normAutofit/>
          </a:bodyPr>
          <a:lstStyle>
            <a:lvl1pPr marL="0" indent="0">
              <a:buFontTx/>
              <a:buNone/>
              <a:defRPr sz="1800">
                <a:solidFill>
                  <a:schemeClr val="bg1"/>
                </a:solidFill>
              </a:defRPr>
            </a:lvl1pPr>
          </a:lstStyle>
          <a:p>
            <a:pPr lvl="0"/>
            <a:r>
              <a:rPr lang="en-US" dirty="0" smtClean="0"/>
              <a:t>Name Surname</a:t>
            </a:r>
            <a:endParaRPr lang="en-US" dirty="0"/>
          </a:p>
        </p:txBody>
      </p:sp>
      <p:sp>
        <p:nvSpPr>
          <p:cNvPr id="12" name="Content Placeholder 19"/>
          <p:cNvSpPr>
            <a:spLocks noGrp="1"/>
          </p:cNvSpPr>
          <p:nvPr>
            <p:ph sz="quarter" idx="11" hasCustomPrompt="1"/>
          </p:nvPr>
        </p:nvSpPr>
        <p:spPr>
          <a:xfrm>
            <a:off x="609600" y="1837997"/>
            <a:ext cx="7111312" cy="2446873"/>
          </a:xfrm>
        </p:spPr>
        <p:txBody>
          <a:bodyPr>
            <a:normAutofit/>
          </a:bodyPr>
          <a:lstStyle>
            <a:lvl1pPr marL="0" indent="0">
              <a:buFontTx/>
              <a:buNone/>
              <a:defRPr sz="3600">
                <a:solidFill>
                  <a:schemeClr val="bg1"/>
                </a:solidFill>
                <a:latin typeface="Arial"/>
                <a:cs typeface="Arial"/>
              </a:defRPr>
            </a:lvl1pPr>
          </a:lstStyle>
          <a:p>
            <a:r>
              <a:rPr lang="en-GB" sz="3600" b="0" dirty="0" smtClean="0">
                <a:solidFill>
                  <a:schemeClr val="bg1"/>
                </a:solidFill>
                <a:latin typeface="+mn-lt"/>
                <a:cs typeface="Arial"/>
              </a:rPr>
              <a:t>“You can use this slide to pull out a quote. Use point size 36.”</a:t>
            </a:r>
            <a:endParaRPr lang="en-US" sz="3600" b="0" dirty="0">
              <a:solidFill>
                <a:schemeClr val="bg1"/>
              </a:solidFill>
            </a:endParaRPr>
          </a:p>
        </p:txBody>
      </p:sp>
    </p:spTree>
    <p:extLst>
      <p:ext uri="{BB962C8B-B14F-4D97-AF65-F5344CB8AC3E}">
        <p14:creationId xmlns:p14="http://schemas.microsoft.com/office/powerpoint/2010/main" val="39149316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Section Header 1">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0" y="0"/>
            <a:ext cx="9144000" cy="6858000"/>
          </a:xfrm>
          <a:prstGeom prst="rect">
            <a:avLst/>
          </a:prstGeom>
        </p:spPr>
      </p:pic>
      <p:pic>
        <p:nvPicPr>
          <p:cNvPr id="8" name="Picture 7" descr="logo-a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
        <p:nvSpPr>
          <p:cNvPr id="6" name="Title 1"/>
          <p:cNvSpPr>
            <a:spLocks noGrp="1"/>
          </p:cNvSpPr>
          <p:nvPr>
            <p:ph type="title"/>
          </p:nvPr>
        </p:nvSpPr>
        <p:spPr>
          <a:xfrm>
            <a:off x="457202" y="1692260"/>
            <a:ext cx="3535738" cy="2160734"/>
          </a:xfrm>
        </p:spPr>
        <p:txBody>
          <a:bodyPr anchor="t">
            <a:noAutofit/>
          </a:bodyPr>
          <a:lstStyle>
            <a:lvl1pPr>
              <a:defRPr sz="4800"/>
            </a:lvl1pPr>
          </a:lstStyle>
          <a:p>
            <a:r>
              <a:rPr lang="en-US" smtClean="0"/>
              <a:t>Click to edit Master title style</a:t>
            </a:r>
            <a:endParaRPr lang="en-US" dirty="0"/>
          </a:p>
        </p:txBody>
      </p:sp>
    </p:spTree>
    <p:extLst>
      <p:ext uri="{BB962C8B-B14F-4D97-AF65-F5344CB8AC3E}">
        <p14:creationId xmlns:p14="http://schemas.microsoft.com/office/powerpoint/2010/main" val="425553011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9144000" cy="6858000"/>
          </a:xfrm>
          <a:prstGeom prst="rect">
            <a:avLst/>
          </a:prstGeom>
        </p:spPr>
      </p:pic>
      <p:sp>
        <p:nvSpPr>
          <p:cNvPr id="5" name="Title 1"/>
          <p:cNvSpPr>
            <a:spLocks noGrp="1"/>
          </p:cNvSpPr>
          <p:nvPr>
            <p:ph type="title"/>
          </p:nvPr>
        </p:nvSpPr>
        <p:spPr>
          <a:xfrm>
            <a:off x="5230364" y="1692260"/>
            <a:ext cx="3535738" cy="2160734"/>
          </a:xfrm>
        </p:spPr>
        <p:txBody>
          <a:bodyPr anchor="t">
            <a:noAutofit/>
          </a:bodyPr>
          <a:lstStyle>
            <a:lvl1pPr>
              <a:defRPr sz="4800"/>
            </a:lvl1pPr>
          </a:lstStyle>
          <a:p>
            <a:r>
              <a:rPr lang="en-US" smtClean="0"/>
              <a:t>Click to edit Master title style</a:t>
            </a:r>
            <a:endParaRPr lang="en-US" dirty="0"/>
          </a:p>
        </p:txBody>
      </p:sp>
      <p:pic>
        <p:nvPicPr>
          <p:cNvPr id="6" name="Picture 5" descr="logo-a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Tree>
    <p:extLst>
      <p:ext uri="{BB962C8B-B14F-4D97-AF65-F5344CB8AC3E}">
        <p14:creationId xmlns:p14="http://schemas.microsoft.com/office/powerpoint/2010/main" val="25142311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2"/>
          <p:cNvSpPr>
            <a:spLocks noGrp="1"/>
          </p:cNvSpPr>
          <p:nvPr>
            <p:ph type="sldNum" sz="quarter" idx="10"/>
          </p:nvPr>
        </p:nvSpPr>
        <p:spPr>
          <a:xfrm>
            <a:off x="6553200" y="6356350"/>
            <a:ext cx="2133600" cy="365125"/>
          </a:xfrm>
        </p:spPr>
        <p:txBody>
          <a:bodyPr/>
          <a:lstStyle/>
          <a:p>
            <a:fld id="{902D5018-2030-2046-84FC-87E41EA86E42}" type="slidenum">
              <a:rPr lang="en-US" smtClean="0">
                <a:solidFill>
                  <a:srgbClr val="0072C6"/>
                </a:solidFill>
              </a:rPr>
              <a:pPr/>
              <a:t>‹#›</a:t>
            </a:fld>
            <a:endParaRPr lang="en-US" dirty="0">
              <a:solidFill>
                <a:srgbClr val="0072C6"/>
              </a:solidFill>
            </a:endParaRPr>
          </a:p>
        </p:txBody>
      </p:sp>
      <p:sp>
        <p:nvSpPr>
          <p:cNvPr id="6" name="Title 1"/>
          <p:cNvSpPr>
            <a:spLocks noGrp="1"/>
          </p:cNvSpPr>
          <p:nvPr>
            <p:ph type="title"/>
          </p:nvPr>
        </p:nvSpPr>
        <p:spPr>
          <a:xfrm>
            <a:off x="457201" y="749912"/>
            <a:ext cx="7356815" cy="667725"/>
          </a:xfrm>
        </p:spPr>
        <p:txBody>
          <a:bodyPr/>
          <a:lstStyle/>
          <a:p>
            <a:r>
              <a:rPr lang="en-US" smtClean="0"/>
              <a:t>Click to edit Master title style</a:t>
            </a:r>
            <a:endParaRPr lang="en-US"/>
          </a:p>
        </p:txBody>
      </p:sp>
      <p:pic>
        <p:nvPicPr>
          <p:cNvPr id="8" name="Picture 7"/>
          <p:cNvPicPr>
            <a:picLocks noChangeAspect="1"/>
          </p:cNvPicPr>
          <p:nvPr userDrawn="1"/>
        </p:nvPicPr>
        <p:blipFill>
          <a:blip r:embed="rId2"/>
          <a:stretch>
            <a:fillRect/>
          </a:stretch>
        </p:blipFill>
        <p:spPr>
          <a:xfrm>
            <a:off x="7538077" y="5514157"/>
            <a:ext cx="1222923" cy="962486"/>
          </a:xfrm>
          <a:prstGeom prst="rect">
            <a:avLst/>
          </a:prstGeom>
        </p:spPr>
      </p:pic>
    </p:spTree>
    <p:extLst>
      <p:ext uri="{BB962C8B-B14F-4D97-AF65-F5344CB8AC3E}">
        <p14:creationId xmlns:p14="http://schemas.microsoft.com/office/powerpoint/2010/main" val="35469572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902D5018-2030-2046-84FC-87E41EA86E42}" type="slidenum">
              <a:rPr lang="en-US" smtClean="0">
                <a:solidFill>
                  <a:srgbClr val="0072C6"/>
                </a:solidFill>
              </a:rPr>
              <a:pPr/>
              <a:t>‹#›</a:t>
            </a:fld>
            <a:endParaRPr lang="en-US" dirty="0">
              <a:solidFill>
                <a:srgbClr val="0072C6"/>
              </a:solidFill>
            </a:endParaRPr>
          </a:p>
        </p:txBody>
      </p:sp>
      <p:sp>
        <p:nvSpPr>
          <p:cNvPr id="4" name="Content Placeholder 2"/>
          <p:cNvSpPr>
            <a:spLocks noGrp="1"/>
          </p:cNvSpPr>
          <p:nvPr>
            <p:ph idx="1"/>
          </p:nvPr>
        </p:nvSpPr>
        <p:spPr>
          <a:xfrm>
            <a:off x="457200" y="1680295"/>
            <a:ext cx="7841707" cy="3950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89151723"/>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7686270" y="5512615"/>
            <a:ext cx="964026" cy="964028"/>
          </a:xfrm>
          <a:prstGeom prst="rect">
            <a:avLst/>
          </a:prstGeom>
        </p:spPr>
      </p:pic>
      <p:sp>
        <p:nvSpPr>
          <p:cNvPr id="2" name="Title 1"/>
          <p:cNvSpPr>
            <a:spLocks noGrp="1"/>
          </p:cNvSpPr>
          <p:nvPr>
            <p:ph type="title"/>
          </p:nvPr>
        </p:nvSpPr>
        <p:spPr>
          <a:xfrm>
            <a:off x="474826" y="1402939"/>
            <a:ext cx="8286174" cy="3622520"/>
          </a:xfrm>
        </p:spPr>
        <p:txBody>
          <a:bodyPr anchor="t">
            <a:noAutofit/>
          </a:bodyPr>
          <a:lstStyle>
            <a:lvl1pPr>
              <a:defRPr sz="8000"/>
            </a:lvl1pPr>
          </a:lstStyle>
          <a:p>
            <a:r>
              <a:rPr lang="en-US" smtClean="0"/>
              <a:t>Click to edit Master title style</a:t>
            </a:r>
            <a:endParaRPr lang="en-US" dirty="0"/>
          </a:p>
        </p:txBody>
      </p:sp>
      <p:sp>
        <p:nvSpPr>
          <p:cNvPr id="20" name="Content Placeholder 19"/>
          <p:cNvSpPr>
            <a:spLocks noGrp="1"/>
          </p:cNvSpPr>
          <p:nvPr>
            <p:ph sz="quarter" idx="10" hasCustomPrompt="1"/>
          </p:nvPr>
        </p:nvSpPr>
        <p:spPr>
          <a:xfrm>
            <a:off x="457200" y="5025459"/>
            <a:ext cx="6812020" cy="959925"/>
          </a:xfrm>
        </p:spPr>
        <p:txBody>
          <a:bodyPr anchor="b">
            <a:noAutofit/>
          </a:bodyPr>
          <a:lstStyle>
            <a:lvl1pPr marL="0" indent="0">
              <a:buFontTx/>
              <a:buNone/>
              <a:defRPr sz="2800">
                <a:solidFill>
                  <a:srgbClr val="00ADC6"/>
                </a:solidFill>
              </a:defRPr>
            </a:lvl1pPr>
          </a:lstStyle>
          <a:p>
            <a:pPr lvl="0"/>
            <a:r>
              <a:rPr lang="en-US" dirty="0" smtClean="0"/>
              <a:t>Sub heading</a:t>
            </a:r>
            <a:endParaRPr lang="en-US" dirty="0"/>
          </a:p>
        </p:txBody>
      </p:sp>
      <p:sp>
        <p:nvSpPr>
          <p:cNvPr id="21" name="Rectangle 20"/>
          <p:cNvSpPr/>
          <p:nvPr userDrawn="1"/>
        </p:nvSpPr>
        <p:spPr>
          <a:xfrm>
            <a:off x="457200" y="6459741"/>
            <a:ext cx="1819905" cy="24087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7" name="Content Placeholder 19"/>
          <p:cNvSpPr>
            <a:spLocks noGrp="1"/>
          </p:cNvSpPr>
          <p:nvPr>
            <p:ph sz="quarter" idx="11" hasCustomPrompt="1"/>
          </p:nvPr>
        </p:nvSpPr>
        <p:spPr>
          <a:xfrm>
            <a:off x="457200" y="5985383"/>
            <a:ext cx="4359965" cy="361031"/>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spTree>
    <p:extLst>
      <p:ext uri="{BB962C8B-B14F-4D97-AF65-F5344CB8AC3E}">
        <p14:creationId xmlns:p14="http://schemas.microsoft.com/office/powerpoint/2010/main" val="183708374"/>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
        <p:nvSpPr>
          <p:cNvPr id="9" name="Rectangle 8"/>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1" name="Picture 10" descr="NHS England reversed ou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7935" y="279908"/>
            <a:ext cx="817696" cy="509016"/>
          </a:xfrm>
          <a:prstGeom prst="rect">
            <a:avLst/>
          </a:prstGeom>
        </p:spPr>
      </p:pic>
      <p:sp>
        <p:nvSpPr>
          <p:cNvPr id="15" name="Content Placeholder 19"/>
          <p:cNvSpPr>
            <a:spLocks noGrp="1"/>
          </p:cNvSpPr>
          <p:nvPr>
            <p:ph sz="quarter" idx="10" hasCustomPrompt="1"/>
          </p:nvPr>
        </p:nvSpPr>
        <p:spPr>
          <a:xfrm>
            <a:off x="457200" y="5025459"/>
            <a:ext cx="6812020" cy="959925"/>
          </a:xfrm>
        </p:spPr>
        <p:txBody>
          <a:bodyPr anchor="b">
            <a:noAutofit/>
          </a:bodyPr>
          <a:lstStyle>
            <a:lvl1pPr marL="0" indent="0">
              <a:buFontTx/>
              <a:buNone/>
              <a:defRPr sz="2800">
                <a:solidFill>
                  <a:schemeClr val="bg1"/>
                </a:solidFill>
              </a:defRPr>
            </a:lvl1pPr>
          </a:lstStyle>
          <a:p>
            <a:pPr lvl="0"/>
            <a:r>
              <a:rPr lang="en-US" dirty="0" smtClean="0"/>
              <a:t>Sub heading</a:t>
            </a:r>
            <a:endParaRPr lang="en-US" dirty="0"/>
          </a:p>
        </p:txBody>
      </p:sp>
      <p:sp>
        <p:nvSpPr>
          <p:cNvPr id="18" name="Title 1"/>
          <p:cNvSpPr>
            <a:spLocks noGrp="1"/>
          </p:cNvSpPr>
          <p:nvPr>
            <p:ph type="title"/>
          </p:nvPr>
        </p:nvSpPr>
        <p:spPr>
          <a:xfrm>
            <a:off x="474826" y="1402939"/>
            <a:ext cx="8286174" cy="3622520"/>
          </a:xfrm>
        </p:spPr>
        <p:txBody>
          <a:bodyPr anchor="t">
            <a:noAutofit/>
          </a:bodyPr>
          <a:lstStyle>
            <a:lvl1pPr>
              <a:defRPr sz="8000">
                <a:solidFill>
                  <a:schemeClr val="bg1"/>
                </a:solidFill>
              </a:defRPr>
            </a:lvl1pPr>
          </a:lstStyle>
          <a:p>
            <a:r>
              <a:rPr lang="en-US" smtClean="0"/>
              <a:t>Click to edit Master title style</a:t>
            </a:r>
            <a:endParaRPr lang="en-US" dirty="0"/>
          </a:p>
        </p:txBody>
      </p:sp>
      <p:sp>
        <p:nvSpPr>
          <p:cNvPr id="19" name="Date Placeholder 3"/>
          <p:cNvSpPr txBox="1">
            <a:spLocks/>
          </p:cNvSpPr>
          <p:nvPr userDrawn="1"/>
        </p:nvSpPr>
        <p:spPr>
          <a:xfrm>
            <a:off x="457200" y="5985384"/>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prstClr val="white"/>
              </a:solidFill>
            </a:endParaRPr>
          </a:p>
        </p:txBody>
      </p:sp>
      <p:pic>
        <p:nvPicPr>
          <p:cNvPr id="12" name="Picture 11"/>
          <p:cNvPicPr>
            <a:picLocks noChangeAspect="1"/>
          </p:cNvPicPr>
          <p:nvPr userDrawn="1"/>
        </p:nvPicPr>
        <p:blipFill>
          <a:blip r:embed="rId4"/>
          <a:stretch>
            <a:fillRect/>
          </a:stretch>
        </p:blipFill>
        <p:spPr>
          <a:xfrm>
            <a:off x="7538077" y="5514157"/>
            <a:ext cx="1222923" cy="962486"/>
          </a:xfrm>
          <a:prstGeom prst="rect">
            <a:avLst/>
          </a:prstGeom>
        </p:spPr>
      </p:pic>
      <p:sp>
        <p:nvSpPr>
          <p:cNvPr id="10" name="Content Placeholder 19"/>
          <p:cNvSpPr>
            <a:spLocks noGrp="1"/>
          </p:cNvSpPr>
          <p:nvPr>
            <p:ph sz="quarter" idx="11" hasCustomPrompt="1"/>
          </p:nvPr>
        </p:nvSpPr>
        <p:spPr>
          <a:xfrm>
            <a:off x="457200" y="5985383"/>
            <a:ext cx="4359965" cy="361031"/>
          </a:xfrm>
        </p:spPr>
        <p:txBody>
          <a:bodyPr anchor="b">
            <a:noAutofit/>
          </a:bodyPr>
          <a:lstStyle>
            <a:lvl1pPr marL="0" indent="0">
              <a:buFontTx/>
              <a:buNone/>
              <a:defRPr sz="1600">
                <a:solidFill>
                  <a:schemeClr val="bg1"/>
                </a:solidFill>
              </a:defRPr>
            </a:lvl1pPr>
          </a:lstStyle>
          <a:p>
            <a:pPr lvl="0"/>
            <a:r>
              <a:rPr lang="en-US" dirty="0" smtClean="0"/>
              <a:t>Insert date</a:t>
            </a:r>
            <a:endParaRPr lang="en-US" dirty="0"/>
          </a:p>
        </p:txBody>
      </p:sp>
    </p:spTree>
    <p:extLst>
      <p:ext uri="{BB962C8B-B14F-4D97-AF65-F5344CB8AC3E}">
        <p14:creationId xmlns:p14="http://schemas.microsoft.com/office/powerpoint/2010/main" val="167694725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49A4EC-1BDF-4BAD-A4E4-1A3B993DE695}" type="datetime1">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1E3F6C-F1F8-764A-8446-C136ECF7793E}"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4" name="Picture 3" descr="image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2" y="2480567"/>
            <a:ext cx="3746684" cy="2160734"/>
          </a:xfrm>
        </p:spPr>
        <p:txBody>
          <a:bodyPr anchor="t">
            <a:noAutofit/>
          </a:bodyPr>
          <a:lstStyle>
            <a:lvl1pPr>
              <a:defRPr sz="4800"/>
            </a:lvl1pPr>
          </a:lstStyle>
          <a:p>
            <a:r>
              <a:rPr lang="en-US" smtClean="0"/>
              <a:t>Click to edit Master title style</a:t>
            </a:r>
            <a:endParaRPr lang="en-US" dirty="0"/>
          </a:p>
        </p:txBody>
      </p:sp>
      <p:sp>
        <p:nvSpPr>
          <p:cNvPr id="6" name="Content Placeholder 19"/>
          <p:cNvSpPr>
            <a:spLocks noGrp="1"/>
          </p:cNvSpPr>
          <p:nvPr>
            <p:ph sz="quarter" idx="11" hasCustomPrompt="1"/>
          </p:nvPr>
        </p:nvSpPr>
        <p:spPr>
          <a:xfrm>
            <a:off x="457200" y="4949689"/>
            <a:ext cx="3675271" cy="991523"/>
          </a:xfrm>
        </p:spPr>
        <p:txBody>
          <a:bodyPr anchor="b">
            <a:normAutofit/>
          </a:bodyPr>
          <a:lstStyle>
            <a:lvl1pPr marL="0" indent="0">
              <a:buFontTx/>
              <a:buNone/>
              <a:defRPr sz="2800">
                <a:solidFill>
                  <a:schemeClr val="accent3"/>
                </a:solidFill>
              </a:defRPr>
            </a:lvl1pPr>
          </a:lstStyle>
          <a:p>
            <a:pPr lvl="0"/>
            <a:r>
              <a:rPr lang="en-US" dirty="0" smtClean="0"/>
              <a:t>Sub heading</a:t>
            </a:r>
            <a:endParaRPr lang="en-US" dirty="0"/>
          </a:p>
        </p:txBody>
      </p:sp>
      <p:pic>
        <p:nvPicPr>
          <p:cNvPr id="9" name="Picture 8" descr="logo-a5.gi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81202"/>
            <a:ext cx="816864" cy="509016"/>
          </a:xfrm>
          <a:prstGeom prst="rect">
            <a:avLst/>
          </a:prstGeom>
        </p:spPr>
      </p:pic>
      <p:sp>
        <p:nvSpPr>
          <p:cNvPr id="8" name="Content Placeholder 19"/>
          <p:cNvSpPr>
            <a:spLocks noGrp="1"/>
          </p:cNvSpPr>
          <p:nvPr>
            <p:ph sz="quarter" idx="12" hasCustomPrompt="1"/>
          </p:nvPr>
        </p:nvSpPr>
        <p:spPr>
          <a:xfrm>
            <a:off x="457200" y="5985383"/>
            <a:ext cx="4359965" cy="361031"/>
          </a:xfrm>
        </p:spPr>
        <p:txBody>
          <a:bodyPr anchor="b">
            <a:noAutofit/>
          </a:bodyPr>
          <a:lstStyle>
            <a:lvl1pPr marL="0" indent="0">
              <a:buFontTx/>
              <a:buNone/>
              <a:defRPr sz="1600">
                <a:solidFill>
                  <a:schemeClr val="accent3"/>
                </a:solidFill>
              </a:defRPr>
            </a:lvl1pPr>
          </a:lstStyle>
          <a:p>
            <a:pPr lvl="0"/>
            <a:r>
              <a:rPr lang="en-US" dirty="0" smtClean="0"/>
              <a:t>Insert date</a:t>
            </a:r>
            <a:endParaRPr lang="en-US" dirty="0"/>
          </a:p>
        </p:txBody>
      </p:sp>
    </p:spTree>
    <p:extLst>
      <p:ext uri="{BB962C8B-B14F-4D97-AF65-F5344CB8AC3E}">
        <p14:creationId xmlns:p14="http://schemas.microsoft.com/office/powerpoint/2010/main" val="417044126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11" name="Picture 10" descr="image6.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930"/>
            <a:ext cx="9144000" cy="6849070"/>
          </a:xfrm>
          <a:prstGeom prst="rect">
            <a:avLst/>
          </a:prstGeom>
        </p:spPr>
      </p:pic>
      <p:sp>
        <p:nvSpPr>
          <p:cNvPr id="7" name="Title 1"/>
          <p:cNvSpPr>
            <a:spLocks noGrp="1"/>
          </p:cNvSpPr>
          <p:nvPr>
            <p:ph type="title"/>
          </p:nvPr>
        </p:nvSpPr>
        <p:spPr>
          <a:xfrm>
            <a:off x="5230364" y="1692260"/>
            <a:ext cx="3535738" cy="2160734"/>
          </a:xfrm>
        </p:spPr>
        <p:txBody>
          <a:bodyPr anchor="t">
            <a:noAutofit/>
          </a:bodyPr>
          <a:lstStyle>
            <a:lvl1pPr>
              <a:defRPr sz="4800"/>
            </a:lvl1pPr>
          </a:lstStyle>
          <a:p>
            <a:r>
              <a:rPr lang="en-US" smtClean="0"/>
              <a:t>Click to edit Master title style</a:t>
            </a:r>
            <a:endParaRPr lang="en-US" dirty="0"/>
          </a:p>
        </p:txBody>
      </p:sp>
      <p:sp>
        <p:nvSpPr>
          <p:cNvPr id="8" name="Content Placeholder 19"/>
          <p:cNvSpPr>
            <a:spLocks noGrp="1"/>
          </p:cNvSpPr>
          <p:nvPr>
            <p:ph sz="quarter" idx="11" hasCustomPrompt="1"/>
          </p:nvPr>
        </p:nvSpPr>
        <p:spPr>
          <a:xfrm>
            <a:off x="5382762" y="4993860"/>
            <a:ext cx="3383340" cy="991523"/>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pic>
        <p:nvPicPr>
          <p:cNvPr id="12" name="Picture 11" descr="logo-a5.gi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81202"/>
            <a:ext cx="816864" cy="509016"/>
          </a:xfrm>
          <a:prstGeom prst="rect">
            <a:avLst/>
          </a:prstGeom>
        </p:spPr>
      </p:pic>
      <p:sp>
        <p:nvSpPr>
          <p:cNvPr id="10" name="Content Placeholder 19"/>
          <p:cNvSpPr>
            <a:spLocks noGrp="1"/>
          </p:cNvSpPr>
          <p:nvPr>
            <p:ph sz="quarter" idx="12" hasCustomPrompt="1"/>
          </p:nvPr>
        </p:nvSpPr>
        <p:spPr>
          <a:xfrm>
            <a:off x="5382763" y="5985383"/>
            <a:ext cx="3383340" cy="361031"/>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spTree>
    <p:extLst>
      <p:ext uri="{BB962C8B-B14F-4D97-AF65-F5344CB8AC3E}">
        <p14:creationId xmlns:p14="http://schemas.microsoft.com/office/powerpoint/2010/main" val="40344638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9" name="Picture 8" descr="image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457202" y="1571824"/>
            <a:ext cx="3746684" cy="2160734"/>
          </a:xfrm>
        </p:spPr>
        <p:txBody>
          <a:bodyPr anchor="t">
            <a:noAutofit/>
          </a:bodyPr>
          <a:lstStyle>
            <a:lvl1pPr>
              <a:defRPr sz="4800"/>
            </a:lvl1pPr>
          </a:lstStyle>
          <a:p>
            <a:r>
              <a:rPr lang="en-US" smtClean="0"/>
              <a:t>Click to edit Master title style</a:t>
            </a:r>
            <a:endParaRPr lang="en-US" dirty="0"/>
          </a:p>
        </p:txBody>
      </p:sp>
      <p:sp>
        <p:nvSpPr>
          <p:cNvPr id="10" name="Content Placeholder 19"/>
          <p:cNvSpPr>
            <a:spLocks noGrp="1"/>
          </p:cNvSpPr>
          <p:nvPr>
            <p:ph sz="quarter" idx="11" hasCustomPrompt="1"/>
          </p:nvPr>
        </p:nvSpPr>
        <p:spPr>
          <a:xfrm>
            <a:off x="457200" y="4949689"/>
            <a:ext cx="3675271" cy="991523"/>
          </a:xfrm>
        </p:spPr>
        <p:txBody>
          <a:bodyPr anchor="b">
            <a:normAutofit/>
          </a:bodyPr>
          <a:lstStyle>
            <a:lvl1pPr marL="0" indent="0">
              <a:buFontTx/>
              <a:buNone/>
              <a:defRPr sz="2800">
                <a:solidFill>
                  <a:schemeClr val="accent3"/>
                </a:solidFill>
              </a:defRPr>
            </a:lvl1pPr>
          </a:lstStyle>
          <a:p>
            <a:pPr lvl="0"/>
            <a:r>
              <a:rPr lang="en-US" dirty="0" smtClean="0"/>
              <a:t>Sub heading</a:t>
            </a:r>
            <a:endParaRPr lang="en-US" dirty="0"/>
          </a:p>
        </p:txBody>
      </p:sp>
      <p:pic>
        <p:nvPicPr>
          <p:cNvPr id="12" name="Picture 11" descr="NHS England reversed ou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7935" y="279908"/>
            <a:ext cx="817696" cy="509016"/>
          </a:xfrm>
          <a:prstGeom prst="rect">
            <a:avLst/>
          </a:prstGeom>
        </p:spPr>
      </p:pic>
      <p:sp>
        <p:nvSpPr>
          <p:cNvPr id="7" name="Content Placeholder 19"/>
          <p:cNvSpPr>
            <a:spLocks noGrp="1"/>
          </p:cNvSpPr>
          <p:nvPr>
            <p:ph sz="quarter" idx="12" hasCustomPrompt="1"/>
          </p:nvPr>
        </p:nvSpPr>
        <p:spPr>
          <a:xfrm>
            <a:off x="457200" y="5985383"/>
            <a:ext cx="3675271" cy="361031"/>
          </a:xfrm>
        </p:spPr>
        <p:txBody>
          <a:bodyPr anchor="b">
            <a:noAutofit/>
          </a:bodyPr>
          <a:lstStyle>
            <a:lvl1pPr marL="0" indent="0">
              <a:buFontTx/>
              <a:buNone/>
              <a:defRPr sz="1600">
                <a:solidFill>
                  <a:schemeClr val="accent3"/>
                </a:solidFill>
              </a:defRPr>
            </a:lvl1pPr>
          </a:lstStyle>
          <a:p>
            <a:pPr lvl="0"/>
            <a:r>
              <a:rPr lang="en-US" dirty="0" smtClean="0"/>
              <a:t>Insert date</a:t>
            </a:r>
            <a:endParaRPr lang="en-US" dirty="0"/>
          </a:p>
        </p:txBody>
      </p:sp>
    </p:spTree>
    <p:extLst>
      <p:ext uri="{BB962C8B-B14F-4D97-AF65-F5344CB8AC3E}">
        <p14:creationId xmlns:p14="http://schemas.microsoft.com/office/powerpoint/2010/main" val="3555194315"/>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9144000" cy="6858000"/>
          </a:xfrm>
          <a:prstGeom prst="rect">
            <a:avLst/>
          </a:prstGeom>
        </p:spPr>
      </p:pic>
      <p:sp>
        <p:nvSpPr>
          <p:cNvPr id="5" name="Title 1"/>
          <p:cNvSpPr>
            <a:spLocks noGrp="1"/>
          </p:cNvSpPr>
          <p:nvPr>
            <p:ph type="title"/>
          </p:nvPr>
        </p:nvSpPr>
        <p:spPr>
          <a:xfrm>
            <a:off x="5230364" y="1692260"/>
            <a:ext cx="3535738" cy="2160734"/>
          </a:xfrm>
        </p:spPr>
        <p:txBody>
          <a:bodyPr anchor="t">
            <a:noAutofit/>
          </a:bodyPr>
          <a:lstStyle>
            <a:lvl1pPr>
              <a:defRPr sz="4800"/>
            </a:lvl1pPr>
          </a:lstStyle>
          <a:p>
            <a:r>
              <a:rPr lang="en-US" smtClean="0"/>
              <a:t>Click to edit Master title style</a:t>
            </a:r>
            <a:endParaRPr lang="en-US" dirty="0"/>
          </a:p>
        </p:txBody>
      </p:sp>
      <p:sp>
        <p:nvSpPr>
          <p:cNvPr id="6" name="Content Placeholder 19"/>
          <p:cNvSpPr>
            <a:spLocks noGrp="1"/>
          </p:cNvSpPr>
          <p:nvPr>
            <p:ph sz="quarter" idx="11" hasCustomPrompt="1"/>
          </p:nvPr>
        </p:nvSpPr>
        <p:spPr>
          <a:xfrm>
            <a:off x="5382762" y="4993860"/>
            <a:ext cx="3383340" cy="991523"/>
          </a:xfrm>
        </p:spPr>
        <p:txBody>
          <a:bodyPr anchor="b">
            <a:normAutofit/>
          </a:bodyPr>
          <a:lstStyle>
            <a:lvl1pPr marL="0" indent="0">
              <a:buFontTx/>
              <a:buNone/>
              <a:defRPr sz="2800">
                <a:solidFill>
                  <a:schemeClr val="accent3"/>
                </a:solidFill>
              </a:defRPr>
            </a:lvl1pPr>
          </a:lstStyle>
          <a:p>
            <a:pPr lvl="0"/>
            <a:r>
              <a:rPr lang="en-US" dirty="0" smtClean="0"/>
              <a:t>Sub heading</a:t>
            </a:r>
            <a:endParaRPr lang="en-US" dirty="0"/>
          </a:p>
        </p:txBody>
      </p:sp>
      <p:pic>
        <p:nvPicPr>
          <p:cNvPr id="10" name="Picture 9" descr="logo-a5.gi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81202"/>
            <a:ext cx="816864" cy="509016"/>
          </a:xfrm>
          <a:prstGeom prst="rect">
            <a:avLst/>
          </a:prstGeom>
        </p:spPr>
      </p:pic>
      <p:sp>
        <p:nvSpPr>
          <p:cNvPr id="8" name="Content Placeholder 19"/>
          <p:cNvSpPr>
            <a:spLocks noGrp="1"/>
          </p:cNvSpPr>
          <p:nvPr>
            <p:ph sz="quarter" idx="12" hasCustomPrompt="1"/>
          </p:nvPr>
        </p:nvSpPr>
        <p:spPr>
          <a:xfrm>
            <a:off x="5382763" y="5985383"/>
            <a:ext cx="3383340" cy="361031"/>
          </a:xfrm>
        </p:spPr>
        <p:txBody>
          <a:bodyPr anchor="b">
            <a:noAutofit/>
          </a:bodyPr>
          <a:lstStyle>
            <a:lvl1pPr marL="0" indent="0">
              <a:buFontTx/>
              <a:buNone/>
              <a:defRPr sz="1600">
                <a:solidFill>
                  <a:srgbClr val="003893"/>
                </a:solidFill>
              </a:defRPr>
            </a:lvl1pPr>
          </a:lstStyle>
          <a:p>
            <a:pPr lvl="0"/>
            <a:r>
              <a:rPr lang="en-US" dirty="0" smtClean="0"/>
              <a:t>Insert date</a:t>
            </a:r>
            <a:endParaRPr lang="en-US" dirty="0"/>
          </a:p>
        </p:txBody>
      </p:sp>
    </p:spTree>
    <p:extLst>
      <p:ext uri="{BB962C8B-B14F-4D97-AF65-F5344CB8AC3E}">
        <p14:creationId xmlns:p14="http://schemas.microsoft.com/office/powerpoint/2010/main" val="162276882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6" name="Picture 5" descr="NHS England reversed ou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7935" y="279908"/>
            <a:ext cx="817696" cy="509016"/>
          </a:xfrm>
          <a:prstGeom prst="rect">
            <a:avLst/>
          </a:prstGeom>
        </p:spPr>
      </p:pic>
      <p:pic>
        <p:nvPicPr>
          <p:cNvPr id="7" name="Picture 6" descr="Untitled-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0912" y="5487584"/>
            <a:ext cx="918569" cy="1003622"/>
          </a:xfrm>
          <a:prstGeom prst="rect">
            <a:avLst/>
          </a:prstGeom>
        </p:spPr>
      </p:pic>
      <p:sp>
        <p:nvSpPr>
          <p:cNvPr id="8" name="Content Placeholder 19"/>
          <p:cNvSpPr>
            <a:spLocks noGrp="1"/>
          </p:cNvSpPr>
          <p:nvPr>
            <p:ph sz="quarter" idx="10" hasCustomPrompt="1"/>
          </p:nvPr>
        </p:nvSpPr>
        <p:spPr>
          <a:xfrm>
            <a:off x="609600" y="4413336"/>
            <a:ext cx="6812020" cy="514019"/>
          </a:xfrm>
        </p:spPr>
        <p:txBody>
          <a:bodyPr>
            <a:normAutofit/>
          </a:bodyPr>
          <a:lstStyle>
            <a:lvl1pPr marL="0" indent="0">
              <a:buFontTx/>
              <a:buNone/>
              <a:defRPr sz="1800">
                <a:solidFill>
                  <a:schemeClr val="bg1"/>
                </a:solidFill>
              </a:defRPr>
            </a:lvl1pPr>
          </a:lstStyle>
          <a:p>
            <a:pPr lvl="0"/>
            <a:r>
              <a:rPr lang="en-US" dirty="0" smtClean="0"/>
              <a:t>Name Surname</a:t>
            </a:r>
            <a:endParaRPr lang="en-US" dirty="0"/>
          </a:p>
        </p:txBody>
      </p:sp>
      <p:sp>
        <p:nvSpPr>
          <p:cNvPr id="12" name="Content Placeholder 19"/>
          <p:cNvSpPr>
            <a:spLocks noGrp="1"/>
          </p:cNvSpPr>
          <p:nvPr>
            <p:ph sz="quarter" idx="11" hasCustomPrompt="1"/>
          </p:nvPr>
        </p:nvSpPr>
        <p:spPr>
          <a:xfrm>
            <a:off x="609600" y="1837997"/>
            <a:ext cx="7111312" cy="2446873"/>
          </a:xfrm>
        </p:spPr>
        <p:txBody>
          <a:bodyPr>
            <a:normAutofit/>
          </a:bodyPr>
          <a:lstStyle>
            <a:lvl1pPr marL="0" indent="0">
              <a:buFontTx/>
              <a:buNone/>
              <a:defRPr sz="3600">
                <a:solidFill>
                  <a:schemeClr val="bg1"/>
                </a:solidFill>
                <a:latin typeface="Arial"/>
                <a:cs typeface="Arial"/>
              </a:defRPr>
            </a:lvl1pPr>
          </a:lstStyle>
          <a:p>
            <a:r>
              <a:rPr lang="en-GB" sz="3600" b="0" dirty="0" smtClean="0">
                <a:solidFill>
                  <a:schemeClr val="bg1"/>
                </a:solidFill>
                <a:latin typeface="+mn-lt"/>
                <a:cs typeface="Arial"/>
              </a:rPr>
              <a:t>“You can use this slide to pull out a quote. Use point size 36.”</a:t>
            </a:r>
            <a:endParaRPr lang="en-US" sz="3600" b="0" dirty="0">
              <a:solidFill>
                <a:schemeClr val="bg1"/>
              </a:solidFill>
            </a:endParaRPr>
          </a:p>
        </p:txBody>
      </p:sp>
    </p:spTree>
    <p:extLst>
      <p:ext uri="{BB962C8B-B14F-4D97-AF65-F5344CB8AC3E}">
        <p14:creationId xmlns:p14="http://schemas.microsoft.com/office/powerpoint/2010/main" val="2552885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Section Header 1">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0" y="0"/>
            <a:ext cx="9144000" cy="6858000"/>
          </a:xfrm>
          <a:prstGeom prst="rect">
            <a:avLst/>
          </a:prstGeom>
        </p:spPr>
      </p:pic>
      <p:pic>
        <p:nvPicPr>
          <p:cNvPr id="8" name="Picture 7" descr="logo-a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
        <p:nvSpPr>
          <p:cNvPr id="6" name="Title 1"/>
          <p:cNvSpPr>
            <a:spLocks noGrp="1"/>
          </p:cNvSpPr>
          <p:nvPr>
            <p:ph type="title"/>
          </p:nvPr>
        </p:nvSpPr>
        <p:spPr>
          <a:xfrm>
            <a:off x="457202" y="1692260"/>
            <a:ext cx="3535738" cy="2160734"/>
          </a:xfrm>
        </p:spPr>
        <p:txBody>
          <a:bodyPr anchor="t">
            <a:noAutofit/>
          </a:bodyPr>
          <a:lstStyle>
            <a:lvl1pPr>
              <a:defRPr sz="4800"/>
            </a:lvl1pPr>
          </a:lstStyle>
          <a:p>
            <a:r>
              <a:rPr lang="en-US" smtClean="0"/>
              <a:t>Click to edit Master title style</a:t>
            </a:r>
            <a:endParaRPr lang="en-US" dirty="0"/>
          </a:p>
        </p:txBody>
      </p:sp>
    </p:spTree>
    <p:extLst>
      <p:ext uri="{BB962C8B-B14F-4D97-AF65-F5344CB8AC3E}">
        <p14:creationId xmlns:p14="http://schemas.microsoft.com/office/powerpoint/2010/main" val="87841078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9144000" cy="6858000"/>
          </a:xfrm>
          <a:prstGeom prst="rect">
            <a:avLst/>
          </a:prstGeom>
        </p:spPr>
      </p:pic>
      <p:sp>
        <p:nvSpPr>
          <p:cNvPr id="5" name="Title 1"/>
          <p:cNvSpPr>
            <a:spLocks noGrp="1"/>
          </p:cNvSpPr>
          <p:nvPr>
            <p:ph type="title"/>
          </p:nvPr>
        </p:nvSpPr>
        <p:spPr>
          <a:xfrm>
            <a:off x="5230364" y="1692260"/>
            <a:ext cx="3535738" cy="2160734"/>
          </a:xfrm>
        </p:spPr>
        <p:txBody>
          <a:bodyPr anchor="t">
            <a:noAutofit/>
          </a:bodyPr>
          <a:lstStyle>
            <a:lvl1pPr>
              <a:defRPr sz="4800"/>
            </a:lvl1pPr>
          </a:lstStyle>
          <a:p>
            <a:r>
              <a:rPr lang="en-US" smtClean="0"/>
              <a:t>Click to edit Master title style</a:t>
            </a:r>
            <a:endParaRPr lang="en-US" dirty="0"/>
          </a:p>
        </p:txBody>
      </p:sp>
      <p:pic>
        <p:nvPicPr>
          <p:cNvPr id="6" name="Picture 5" descr="logo-a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Tree>
    <p:extLst>
      <p:ext uri="{BB962C8B-B14F-4D97-AF65-F5344CB8AC3E}">
        <p14:creationId xmlns:p14="http://schemas.microsoft.com/office/powerpoint/2010/main" val="172048256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2"/>
          <p:cNvSpPr>
            <a:spLocks noGrp="1"/>
          </p:cNvSpPr>
          <p:nvPr>
            <p:ph type="sldNum" sz="quarter" idx="10"/>
          </p:nvPr>
        </p:nvSpPr>
        <p:spPr>
          <a:xfrm>
            <a:off x="6553200" y="6356350"/>
            <a:ext cx="2133600" cy="365125"/>
          </a:xfrm>
        </p:spPr>
        <p:txBody>
          <a:bodyPr/>
          <a:lstStyle/>
          <a:p>
            <a:fld id="{902D5018-2030-2046-84FC-87E41EA86E42}" type="slidenum">
              <a:rPr lang="en-US" smtClean="0">
                <a:solidFill>
                  <a:srgbClr val="0072C6"/>
                </a:solidFill>
              </a:rPr>
              <a:pPr/>
              <a:t>‹#›</a:t>
            </a:fld>
            <a:endParaRPr lang="en-US" dirty="0">
              <a:solidFill>
                <a:srgbClr val="0072C6"/>
              </a:solidFill>
            </a:endParaRPr>
          </a:p>
        </p:txBody>
      </p:sp>
      <p:sp>
        <p:nvSpPr>
          <p:cNvPr id="6" name="Title 1"/>
          <p:cNvSpPr>
            <a:spLocks noGrp="1"/>
          </p:cNvSpPr>
          <p:nvPr>
            <p:ph type="title"/>
          </p:nvPr>
        </p:nvSpPr>
        <p:spPr>
          <a:xfrm>
            <a:off x="457201" y="749912"/>
            <a:ext cx="7356815" cy="667725"/>
          </a:xfrm>
        </p:spPr>
        <p:txBody>
          <a:bodyPr/>
          <a:lstStyle/>
          <a:p>
            <a:r>
              <a:rPr lang="en-US" smtClean="0"/>
              <a:t>Click to edit Master title style</a:t>
            </a:r>
            <a:endParaRPr lang="en-US"/>
          </a:p>
        </p:txBody>
      </p:sp>
      <p:pic>
        <p:nvPicPr>
          <p:cNvPr id="8" name="Picture 7"/>
          <p:cNvPicPr>
            <a:picLocks noChangeAspect="1"/>
          </p:cNvPicPr>
          <p:nvPr userDrawn="1"/>
        </p:nvPicPr>
        <p:blipFill>
          <a:blip r:embed="rId2"/>
          <a:stretch>
            <a:fillRect/>
          </a:stretch>
        </p:blipFill>
        <p:spPr>
          <a:xfrm>
            <a:off x="7538077" y="5514157"/>
            <a:ext cx="1222923" cy="962486"/>
          </a:xfrm>
          <a:prstGeom prst="rect">
            <a:avLst/>
          </a:prstGeom>
        </p:spPr>
      </p:pic>
    </p:spTree>
    <p:extLst>
      <p:ext uri="{BB962C8B-B14F-4D97-AF65-F5344CB8AC3E}">
        <p14:creationId xmlns:p14="http://schemas.microsoft.com/office/powerpoint/2010/main" val="416966757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902D5018-2030-2046-84FC-87E41EA86E42}" type="slidenum">
              <a:rPr lang="en-US" smtClean="0">
                <a:solidFill>
                  <a:srgbClr val="0072C6"/>
                </a:solidFill>
              </a:rPr>
              <a:pPr/>
              <a:t>‹#›</a:t>
            </a:fld>
            <a:endParaRPr lang="en-US" dirty="0">
              <a:solidFill>
                <a:srgbClr val="0072C6"/>
              </a:solidFill>
            </a:endParaRPr>
          </a:p>
        </p:txBody>
      </p:sp>
      <p:sp>
        <p:nvSpPr>
          <p:cNvPr id="4" name="Content Placeholder 2"/>
          <p:cNvSpPr>
            <a:spLocks noGrp="1"/>
          </p:cNvSpPr>
          <p:nvPr>
            <p:ph idx="1"/>
          </p:nvPr>
        </p:nvSpPr>
        <p:spPr>
          <a:xfrm>
            <a:off x="457200" y="1680295"/>
            <a:ext cx="7841707" cy="3950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12579035"/>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7686270" y="5512615"/>
            <a:ext cx="964026" cy="964028"/>
          </a:xfrm>
          <a:prstGeom prst="rect">
            <a:avLst/>
          </a:prstGeom>
        </p:spPr>
      </p:pic>
      <p:sp>
        <p:nvSpPr>
          <p:cNvPr id="2" name="Title 1"/>
          <p:cNvSpPr>
            <a:spLocks noGrp="1"/>
          </p:cNvSpPr>
          <p:nvPr>
            <p:ph type="title"/>
          </p:nvPr>
        </p:nvSpPr>
        <p:spPr>
          <a:xfrm>
            <a:off x="474826" y="1402939"/>
            <a:ext cx="8286174" cy="3622520"/>
          </a:xfrm>
        </p:spPr>
        <p:txBody>
          <a:bodyPr anchor="t">
            <a:noAutofit/>
          </a:bodyPr>
          <a:lstStyle>
            <a:lvl1pPr>
              <a:defRPr sz="8000"/>
            </a:lvl1pPr>
          </a:lstStyle>
          <a:p>
            <a:r>
              <a:rPr lang="en-US" smtClean="0"/>
              <a:t>Click to edit Master title style</a:t>
            </a:r>
            <a:endParaRPr lang="en-US" dirty="0"/>
          </a:p>
        </p:txBody>
      </p:sp>
      <p:sp>
        <p:nvSpPr>
          <p:cNvPr id="20" name="Content Placeholder 19"/>
          <p:cNvSpPr>
            <a:spLocks noGrp="1"/>
          </p:cNvSpPr>
          <p:nvPr>
            <p:ph sz="quarter" idx="10" hasCustomPrompt="1"/>
          </p:nvPr>
        </p:nvSpPr>
        <p:spPr>
          <a:xfrm>
            <a:off x="457200" y="5025459"/>
            <a:ext cx="6812020" cy="959925"/>
          </a:xfrm>
        </p:spPr>
        <p:txBody>
          <a:bodyPr anchor="b">
            <a:noAutofit/>
          </a:bodyPr>
          <a:lstStyle>
            <a:lvl1pPr marL="0" indent="0">
              <a:buFontTx/>
              <a:buNone/>
              <a:defRPr sz="2800">
                <a:solidFill>
                  <a:srgbClr val="00ADC6"/>
                </a:solidFill>
              </a:defRPr>
            </a:lvl1pPr>
          </a:lstStyle>
          <a:p>
            <a:pPr lvl="0"/>
            <a:r>
              <a:rPr lang="en-US" dirty="0" smtClean="0"/>
              <a:t>Sub heading</a:t>
            </a:r>
            <a:endParaRPr lang="en-US" dirty="0"/>
          </a:p>
        </p:txBody>
      </p:sp>
      <p:sp>
        <p:nvSpPr>
          <p:cNvPr id="21" name="Rectangle 20"/>
          <p:cNvSpPr/>
          <p:nvPr userDrawn="1"/>
        </p:nvSpPr>
        <p:spPr>
          <a:xfrm>
            <a:off x="457200" y="6459741"/>
            <a:ext cx="1819905" cy="24087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7" name="Content Placeholder 19"/>
          <p:cNvSpPr>
            <a:spLocks noGrp="1"/>
          </p:cNvSpPr>
          <p:nvPr>
            <p:ph sz="quarter" idx="11" hasCustomPrompt="1"/>
          </p:nvPr>
        </p:nvSpPr>
        <p:spPr>
          <a:xfrm>
            <a:off x="457200" y="5985383"/>
            <a:ext cx="4359965" cy="361031"/>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spTree>
    <p:extLst>
      <p:ext uri="{BB962C8B-B14F-4D97-AF65-F5344CB8AC3E}">
        <p14:creationId xmlns:p14="http://schemas.microsoft.com/office/powerpoint/2010/main" val="338681817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AB8E42A-D08C-40CE-938D-2A9CB32E3488}" type="datetime1">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E3F6C-F1F8-764A-8446-C136ECF7793E}"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
        <p:nvSpPr>
          <p:cNvPr id="9" name="Rectangle 8"/>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1" name="Picture 10" descr="NHS England reversed ou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7935" y="279908"/>
            <a:ext cx="817696" cy="509016"/>
          </a:xfrm>
          <a:prstGeom prst="rect">
            <a:avLst/>
          </a:prstGeom>
        </p:spPr>
      </p:pic>
      <p:sp>
        <p:nvSpPr>
          <p:cNvPr id="15" name="Content Placeholder 19"/>
          <p:cNvSpPr>
            <a:spLocks noGrp="1"/>
          </p:cNvSpPr>
          <p:nvPr>
            <p:ph sz="quarter" idx="10" hasCustomPrompt="1"/>
          </p:nvPr>
        </p:nvSpPr>
        <p:spPr>
          <a:xfrm>
            <a:off x="457200" y="5025459"/>
            <a:ext cx="6812020" cy="959925"/>
          </a:xfrm>
        </p:spPr>
        <p:txBody>
          <a:bodyPr anchor="b">
            <a:noAutofit/>
          </a:bodyPr>
          <a:lstStyle>
            <a:lvl1pPr marL="0" indent="0">
              <a:buFontTx/>
              <a:buNone/>
              <a:defRPr sz="2800">
                <a:solidFill>
                  <a:schemeClr val="bg1"/>
                </a:solidFill>
              </a:defRPr>
            </a:lvl1pPr>
          </a:lstStyle>
          <a:p>
            <a:pPr lvl="0"/>
            <a:r>
              <a:rPr lang="en-US" dirty="0" smtClean="0"/>
              <a:t>Sub heading</a:t>
            </a:r>
            <a:endParaRPr lang="en-US" dirty="0"/>
          </a:p>
        </p:txBody>
      </p:sp>
      <p:sp>
        <p:nvSpPr>
          <p:cNvPr id="18" name="Title 1"/>
          <p:cNvSpPr>
            <a:spLocks noGrp="1"/>
          </p:cNvSpPr>
          <p:nvPr>
            <p:ph type="title"/>
          </p:nvPr>
        </p:nvSpPr>
        <p:spPr>
          <a:xfrm>
            <a:off x="474826" y="1402939"/>
            <a:ext cx="8286174" cy="3622520"/>
          </a:xfrm>
        </p:spPr>
        <p:txBody>
          <a:bodyPr anchor="t">
            <a:noAutofit/>
          </a:bodyPr>
          <a:lstStyle>
            <a:lvl1pPr>
              <a:defRPr sz="8000">
                <a:solidFill>
                  <a:schemeClr val="bg1"/>
                </a:solidFill>
              </a:defRPr>
            </a:lvl1pPr>
          </a:lstStyle>
          <a:p>
            <a:r>
              <a:rPr lang="en-US" smtClean="0"/>
              <a:t>Click to edit Master title style</a:t>
            </a:r>
            <a:endParaRPr lang="en-US" dirty="0"/>
          </a:p>
        </p:txBody>
      </p:sp>
      <p:sp>
        <p:nvSpPr>
          <p:cNvPr id="19" name="Date Placeholder 3"/>
          <p:cNvSpPr txBox="1">
            <a:spLocks/>
          </p:cNvSpPr>
          <p:nvPr userDrawn="1"/>
        </p:nvSpPr>
        <p:spPr>
          <a:xfrm>
            <a:off x="457200" y="5985384"/>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prstClr val="white"/>
              </a:solidFill>
            </a:endParaRPr>
          </a:p>
        </p:txBody>
      </p:sp>
      <p:pic>
        <p:nvPicPr>
          <p:cNvPr id="12" name="Picture 11"/>
          <p:cNvPicPr>
            <a:picLocks noChangeAspect="1"/>
          </p:cNvPicPr>
          <p:nvPr userDrawn="1"/>
        </p:nvPicPr>
        <p:blipFill>
          <a:blip r:embed="rId4"/>
          <a:stretch>
            <a:fillRect/>
          </a:stretch>
        </p:blipFill>
        <p:spPr>
          <a:xfrm>
            <a:off x="7538077" y="5514157"/>
            <a:ext cx="1222923" cy="962486"/>
          </a:xfrm>
          <a:prstGeom prst="rect">
            <a:avLst/>
          </a:prstGeom>
        </p:spPr>
      </p:pic>
      <p:sp>
        <p:nvSpPr>
          <p:cNvPr id="10" name="Content Placeholder 19"/>
          <p:cNvSpPr>
            <a:spLocks noGrp="1"/>
          </p:cNvSpPr>
          <p:nvPr>
            <p:ph sz="quarter" idx="11" hasCustomPrompt="1"/>
          </p:nvPr>
        </p:nvSpPr>
        <p:spPr>
          <a:xfrm>
            <a:off x="457200" y="5985383"/>
            <a:ext cx="4359965" cy="361031"/>
          </a:xfrm>
        </p:spPr>
        <p:txBody>
          <a:bodyPr anchor="b">
            <a:noAutofit/>
          </a:bodyPr>
          <a:lstStyle>
            <a:lvl1pPr marL="0" indent="0">
              <a:buFontTx/>
              <a:buNone/>
              <a:defRPr sz="1600">
                <a:solidFill>
                  <a:schemeClr val="bg1"/>
                </a:solidFill>
              </a:defRPr>
            </a:lvl1pPr>
          </a:lstStyle>
          <a:p>
            <a:pPr lvl="0"/>
            <a:r>
              <a:rPr lang="en-US" dirty="0" smtClean="0"/>
              <a:t>Insert date</a:t>
            </a:r>
            <a:endParaRPr lang="en-US" dirty="0"/>
          </a:p>
        </p:txBody>
      </p:sp>
    </p:spTree>
    <p:extLst>
      <p:ext uri="{BB962C8B-B14F-4D97-AF65-F5344CB8AC3E}">
        <p14:creationId xmlns:p14="http://schemas.microsoft.com/office/powerpoint/2010/main" val="656545870"/>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4" name="Picture 3" descr="image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2" y="2480567"/>
            <a:ext cx="3746684" cy="2160734"/>
          </a:xfrm>
        </p:spPr>
        <p:txBody>
          <a:bodyPr anchor="t">
            <a:noAutofit/>
          </a:bodyPr>
          <a:lstStyle>
            <a:lvl1pPr>
              <a:defRPr sz="4800"/>
            </a:lvl1pPr>
          </a:lstStyle>
          <a:p>
            <a:r>
              <a:rPr lang="en-US" smtClean="0"/>
              <a:t>Click to edit Master title style</a:t>
            </a:r>
            <a:endParaRPr lang="en-US" dirty="0"/>
          </a:p>
        </p:txBody>
      </p:sp>
      <p:sp>
        <p:nvSpPr>
          <p:cNvPr id="6" name="Content Placeholder 19"/>
          <p:cNvSpPr>
            <a:spLocks noGrp="1"/>
          </p:cNvSpPr>
          <p:nvPr>
            <p:ph sz="quarter" idx="11" hasCustomPrompt="1"/>
          </p:nvPr>
        </p:nvSpPr>
        <p:spPr>
          <a:xfrm>
            <a:off x="457200" y="4949689"/>
            <a:ext cx="3675271" cy="991523"/>
          </a:xfrm>
        </p:spPr>
        <p:txBody>
          <a:bodyPr anchor="b">
            <a:normAutofit/>
          </a:bodyPr>
          <a:lstStyle>
            <a:lvl1pPr marL="0" indent="0">
              <a:buFontTx/>
              <a:buNone/>
              <a:defRPr sz="2800">
                <a:solidFill>
                  <a:schemeClr val="accent3"/>
                </a:solidFill>
              </a:defRPr>
            </a:lvl1pPr>
          </a:lstStyle>
          <a:p>
            <a:pPr lvl="0"/>
            <a:r>
              <a:rPr lang="en-US" dirty="0" smtClean="0"/>
              <a:t>Sub heading</a:t>
            </a:r>
            <a:endParaRPr lang="en-US" dirty="0"/>
          </a:p>
        </p:txBody>
      </p:sp>
      <p:pic>
        <p:nvPicPr>
          <p:cNvPr id="9" name="Picture 8" descr="logo-a5.gi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81202"/>
            <a:ext cx="816864" cy="509016"/>
          </a:xfrm>
          <a:prstGeom prst="rect">
            <a:avLst/>
          </a:prstGeom>
        </p:spPr>
      </p:pic>
      <p:sp>
        <p:nvSpPr>
          <p:cNvPr id="8" name="Content Placeholder 19"/>
          <p:cNvSpPr>
            <a:spLocks noGrp="1"/>
          </p:cNvSpPr>
          <p:nvPr>
            <p:ph sz="quarter" idx="12" hasCustomPrompt="1"/>
          </p:nvPr>
        </p:nvSpPr>
        <p:spPr>
          <a:xfrm>
            <a:off x="457200" y="5985383"/>
            <a:ext cx="4359965" cy="361031"/>
          </a:xfrm>
        </p:spPr>
        <p:txBody>
          <a:bodyPr anchor="b">
            <a:noAutofit/>
          </a:bodyPr>
          <a:lstStyle>
            <a:lvl1pPr marL="0" indent="0">
              <a:buFontTx/>
              <a:buNone/>
              <a:defRPr sz="1600">
                <a:solidFill>
                  <a:schemeClr val="accent3"/>
                </a:solidFill>
              </a:defRPr>
            </a:lvl1pPr>
          </a:lstStyle>
          <a:p>
            <a:pPr lvl="0"/>
            <a:r>
              <a:rPr lang="en-US" dirty="0" smtClean="0"/>
              <a:t>Insert date</a:t>
            </a:r>
            <a:endParaRPr lang="en-US" dirty="0"/>
          </a:p>
        </p:txBody>
      </p:sp>
    </p:spTree>
    <p:extLst>
      <p:ext uri="{BB962C8B-B14F-4D97-AF65-F5344CB8AC3E}">
        <p14:creationId xmlns:p14="http://schemas.microsoft.com/office/powerpoint/2010/main" val="77218609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11" name="Picture 10" descr="image6.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930"/>
            <a:ext cx="9144000" cy="6849070"/>
          </a:xfrm>
          <a:prstGeom prst="rect">
            <a:avLst/>
          </a:prstGeom>
        </p:spPr>
      </p:pic>
      <p:sp>
        <p:nvSpPr>
          <p:cNvPr id="7" name="Title 1"/>
          <p:cNvSpPr>
            <a:spLocks noGrp="1"/>
          </p:cNvSpPr>
          <p:nvPr>
            <p:ph type="title"/>
          </p:nvPr>
        </p:nvSpPr>
        <p:spPr>
          <a:xfrm>
            <a:off x="5230364" y="1692260"/>
            <a:ext cx="3535738" cy="2160734"/>
          </a:xfrm>
        </p:spPr>
        <p:txBody>
          <a:bodyPr anchor="t">
            <a:noAutofit/>
          </a:bodyPr>
          <a:lstStyle>
            <a:lvl1pPr>
              <a:defRPr sz="4800"/>
            </a:lvl1pPr>
          </a:lstStyle>
          <a:p>
            <a:r>
              <a:rPr lang="en-US" smtClean="0"/>
              <a:t>Click to edit Master title style</a:t>
            </a:r>
            <a:endParaRPr lang="en-US" dirty="0"/>
          </a:p>
        </p:txBody>
      </p:sp>
      <p:sp>
        <p:nvSpPr>
          <p:cNvPr id="8" name="Content Placeholder 19"/>
          <p:cNvSpPr>
            <a:spLocks noGrp="1"/>
          </p:cNvSpPr>
          <p:nvPr>
            <p:ph sz="quarter" idx="11" hasCustomPrompt="1"/>
          </p:nvPr>
        </p:nvSpPr>
        <p:spPr>
          <a:xfrm>
            <a:off x="5382762" y="4993860"/>
            <a:ext cx="3383340" cy="991523"/>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pic>
        <p:nvPicPr>
          <p:cNvPr id="12" name="Picture 11" descr="logo-a5.gi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81202"/>
            <a:ext cx="816864" cy="509016"/>
          </a:xfrm>
          <a:prstGeom prst="rect">
            <a:avLst/>
          </a:prstGeom>
        </p:spPr>
      </p:pic>
      <p:sp>
        <p:nvSpPr>
          <p:cNvPr id="10" name="Content Placeholder 19"/>
          <p:cNvSpPr>
            <a:spLocks noGrp="1"/>
          </p:cNvSpPr>
          <p:nvPr>
            <p:ph sz="quarter" idx="12" hasCustomPrompt="1"/>
          </p:nvPr>
        </p:nvSpPr>
        <p:spPr>
          <a:xfrm>
            <a:off x="5382763" y="5985383"/>
            <a:ext cx="3383340" cy="361031"/>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spTree>
    <p:extLst>
      <p:ext uri="{BB962C8B-B14F-4D97-AF65-F5344CB8AC3E}">
        <p14:creationId xmlns:p14="http://schemas.microsoft.com/office/powerpoint/2010/main" val="125214488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9" name="Picture 8" descr="image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457202" y="1571824"/>
            <a:ext cx="3746684" cy="2160734"/>
          </a:xfrm>
        </p:spPr>
        <p:txBody>
          <a:bodyPr anchor="t">
            <a:noAutofit/>
          </a:bodyPr>
          <a:lstStyle>
            <a:lvl1pPr>
              <a:defRPr sz="4800"/>
            </a:lvl1pPr>
          </a:lstStyle>
          <a:p>
            <a:r>
              <a:rPr lang="en-US" smtClean="0"/>
              <a:t>Click to edit Master title style</a:t>
            </a:r>
            <a:endParaRPr lang="en-US" dirty="0"/>
          </a:p>
        </p:txBody>
      </p:sp>
      <p:sp>
        <p:nvSpPr>
          <p:cNvPr id="10" name="Content Placeholder 19"/>
          <p:cNvSpPr>
            <a:spLocks noGrp="1"/>
          </p:cNvSpPr>
          <p:nvPr>
            <p:ph sz="quarter" idx="11" hasCustomPrompt="1"/>
          </p:nvPr>
        </p:nvSpPr>
        <p:spPr>
          <a:xfrm>
            <a:off x="457200" y="4949689"/>
            <a:ext cx="3675271" cy="991523"/>
          </a:xfrm>
        </p:spPr>
        <p:txBody>
          <a:bodyPr anchor="b">
            <a:normAutofit/>
          </a:bodyPr>
          <a:lstStyle>
            <a:lvl1pPr marL="0" indent="0">
              <a:buFontTx/>
              <a:buNone/>
              <a:defRPr sz="2800">
                <a:solidFill>
                  <a:schemeClr val="accent3"/>
                </a:solidFill>
              </a:defRPr>
            </a:lvl1pPr>
          </a:lstStyle>
          <a:p>
            <a:pPr lvl="0"/>
            <a:r>
              <a:rPr lang="en-US" dirty="0" smtClean="0"/>
              <a:t>Sub heading</a:t>
            </a:r>
            <a:endParaRPr lang="en-US" dirty="0"/>
          </a:p>
        </p:txBody>
      </p:sp>
      <p:pic>
        <p:nvPicPr>
          <p:cNvPr id="12" name="Picture 11" descr="NHS England reversed ou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7935" y="279908"/>
            <a:ext cx="817696" cy="509016"/>
          </a:xfrm>
          <a:prstGeom prst="rect">
            <a:avLst/>
          </a:prstGeom>
        </p:spPr>
      </p:pic>
      <p:sp>
        <p:nvSpPr>
          <p:cNvPr id="7" name="Content Placeholder 19"/>
          <p:cNvSpPr>
            <a:spLocks noGrp="1"/>
          </p:cNvSpPr>
          <p:nvPr>
            <p:ph sz="quarter" idx="12" hasCustomPrompt="1"/>
          </p:nvPr>
        </p:nvSpPr>
        <p:spPr>
          <a:xfrm>
            <a:off x="457200" y="5985383"/>
            <a:ext cx="3675271" cy="361031"/>
          </a:xfrm>
        </p:spPr>
        <p:txBody>
          <a:bodyPr anchor="b">
            <a:noAutofit/>
          </a:bodyPr>
          <a:lstStyle>
            <a:lvl1pPr marL="0" indent="0">
              <a:buFontTx/>
              <a:buNone/>
              <a:defRPr sz="1600">
                <a:solidFill>
                  <a:schemeClr val="accent3"/>
                </a:solidFill>
              </a:defRPr>
            </a:lvl1pPr>
          </a:lstStyle>
          <a:p>
            <a:pPr lvl="0"/>
            <a:r>
              <a:rPr lang="en-US" dirty="0" smtClean="0"/>
              <a:t>Insert date</a:t>
            </a:r>
            <a:endParaRPr lang="en-US" dirty="0"/>
          </a:p>
        </p:txBody>
      </p:sp>
    </p:spTree>
    <p:extLst>
      <p:ext uri="{BB962C8B-B14F-4D97-AF65-F5344CB8AC3E}">
        <p14:creationId xmlns:p14="http://schemas.microsoft.com/office/powerpoint/2010/main" val="4016402360"/>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9144000" cy="6858000"/>
          </a:xfrm>
          <a:prstGeom prst="rect">
            <a:avLst/>
          </a:prstGeom>
        </p:spPr>
      </p:pic>
      <p:sp>
        <p:nvSpPr>
          <p:cNvPr id="5" name="Title 1"/>
          <p:cNvSpPr>
            <a:spLocks noGrp="1"/>
          </p:cNvSpPr>
          <p:nvPr>
            <p:ph type="title"/>
          </p:nvPr>
        </p:nvSpPr>
        <p:spPr>
          <a:xfrm>
            <a:off x="5230364" y="1692260"/>
            <a:ext cx="3535738" cy="2160734"/>
          </a:xfrm>
        </p:spPr>
        <p:txBody>
          <a:bodyPr anchor="t">
            <a:noAutofit/>
          </a:bodyPr>
          <a:lstStyle>
            <a:lvl1pPr>
              <a:defRPr sz="4800"/>
            </a:lvl1pPr>
          </a:lstStyle>
          <a:p>
            <a:r>
              <a:rPr lang="en-US" smtClean="0"/>
              <a:t>Click to edit Master title style</a:t>
            </a:r>
            <a:endParaRPr lang="en-US" dirty="0"/>
          </a:p>
        </p:txBody>
      </p:sp>
      <p:sp>
        <p:nvSpPr>
          <p:cNvPr id="6" name="Content Placeholder 19"/>
          <p:cNvSpPr>
            <a:spLocks noGrp="1"/>
          </p:cNvSpPr>
          <p:nvPr>
            <p:ph sz="quarter" idx="11" hasCustomPrompt="1"/>
          </p:nvPr>
        </p:nvSpPr>
        <p:spPr>
          <a:xfrm>
            <a:off x="5382762" y="4993860"/>
            <a:ext cx="3383340" cy="991523"/>
          </a:xfrm>
        </p:spPr>
        <p:txBody>
          <a:bodyPr anchor="b">
            <a:normAutofit/>
          </a:bodyPr>
          <a:lstStyle>
            <a:lvl1pPr marL="0" indent="0">
              <a:buFontTx/>
              <a:buNone/>
              <a:defRPr sz="2800">
                <a:solidFill>
                  <a:schemeClr val="accent3"/>
                </a:solidFill>
              </a:defRPr>
            </a:lvl1pPr>
          </a:lstStyle>
          <a:p>
            <a:pPr lvl="0"/>
            <a:r>
              <a:rPr lang="en-US" dirty="0" smtClean="0"/>
              <a:t>Sub heading</a:t>
            </a:r>
            <a:endParaRPr lang="en-US" dirty="0"/>
          </a:p>
        </p:txBody>
      </p:sp>
      <p:pic>
        <p:nvPicPr>
          <p:cNvPr id="10" name="Picture 9" descr="logo-a5.gi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81202"/>
            <a:ext cx="816864" cy="509016"/>
          </a:xfrm>
          <a:prstGeom prst="rect">
            <a:avLst/>
          </a:prstGeom>
        </p:spPr>
      </p:pic>
      <p:sp>
        <p:nvSpPr>
          <p:cNvPr id="8" name="Content Placeholder 19"/>
          <p:cNvSpPr>
            <a:spLocks noGrp="1"/>
          </p:cNvSpPr>
          <p:nvPr>
            <p:ph sz="quarter" idx="12" hasCustomPrompt="1"/>
          </p:nvPr>
        </p:nvSpPr>
        <p:spPr>
          <a:xfrm>
            <a:off x="5382763" y="5985383"/>
            <a:ext cx="3383340" cy="361031"/>
          </a:xfrm>
        </p:spPr>
        <p:txBody>
          <a:bodyPr anchor="b">
            <a:noAutofit/>
          </a:bodyPr>
          <a:lstStyle>
            <a:lvl1pPr marL="0" indent="0">
              <a:buFontTx/>
              <a:buNone/>
              <a:defRPr sz="1600">
                <a:solidFill>
                  <a:srgbClr val="003893"/>
                </a:solidFill>
              </a:defRPr>
            </a:lvl1pPr>
          </a:lstStyle>
          <a:p>
            <a:pPr lvl="0"/>
            <a:r>
              <a:rPr lang="en-US" dirty="0" smtClean="0"/>
              <a:t>Insert date</a:t>
            </a:r>
            <a:endParaRPr lang="en-US" dirty="0"/>
          </a:p>
        </p:txBody>
      </p:sp>
    </p:spTree>
    <p:extLst>
      <p:ext uri="{BB962C8B-B14F-4D97-AF65-F5344CB8AC3E}">
        <p14:creationId xmlns:p14="http://schemas.microsoft.com/office/powerpoint/2010/main" val="350135698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6" name="Picture 5" descr="NHS England reversed ou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7935" y="279908"/>
            <a:ext cx="817696" cy="509016"/>
          </a:xfrm>
          <a:prstGeom prst="rect">
            <a:avLst/>
          </a:prstGeom>
        </p:spPr>
      </p:pic>
      <p:pic>
        <p:nvPicPr>
          <p:cNvPr id="7" name="Picture 6" descr="Untitled-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0912" y="5487584"/>
            <a:ext cx="918569" cy="1003622"/>
          </a:xfrm>
          <a:prstGeom prst="rect">
            <a:avLst/>
          </a:prstGeom>
        </p:spPr>
      </p:pic>
      <p:sp>
        <p:nvSpPr>
          <p:cNvPr id="8" name="Content Placeholder 19"/>
          <p:cNvSpPr>
            <a:spLocks noGrp="1"/>
          </p:cNvSpPr>
          <p:nvPr>
            <p:ph sz="quarter" idx="10" hasCustomPrompt="1"/>
          </p:nvPr>
        </p:nvSpPr>
        <p:spPr>
          <a:xfrm>
            <a:off x="609600" y="4413336"/>
            <a:ext cx="6812020" cy="514019"/>
          </a:xfrm>
        </p:spPr>
        <p:txBody>
          <a:bodyPr>
            <a:normAutofit/>
          </a:bodyPr>
          <a:lstStyle>
            <a:lvl1pPr marL="0" indent="0">
              <a:buFontTx/>
              <a:buNone/>
              <a:defRPr sz="1800">
                <a:solidFill>
                  <a:schemeClr val="bg1"/>
                </a:solidFill>
              </a:defRPr>
            </a:lvl1pPr>
          </a:lstStyle>
          <a:p>
            <a:pPr lvl="0"/>
            <a:r>
              <a:rPr lang="en-US" dirty="0" smtClean="0"/>
              <a:t>Name Surname</a:t>
            </a:r>
            <a:endParaRPr lang="en-US" dirty="0"/>
          </a:p>
        </p:txBody>
      </p:sp>
      <p:sp>
        <p:nvSpPr>
          <p:cNvPr id="12" name="Content Placeholder 19"/>
          <p:cNvSpPr>
            <a:spLocks noGrp="1"/>
          </p:cNvSpPr>
          <p:nvPr>
            <p:ph sz="quarter" idx="11" hasCustomPrompt="1"/>
          </p:nvPr>
        </p:nvSpPr>
        <p:spPr>
          <a:xfrm>
            <a:off x="609600" y="1837997"/>
            <a:ext cx="7111312" cy="2446873"/>
          </a:xfrm>
        </p:spPr>
        <p:txBody>
          <a:bodyPr>
            <a:normAutofit/>
          </a:bodyPr>
          <a:lstStyle>
            <a:lvl1pPr marL="0" indent="0">
              <a:buFontTx/>
              <a:buNone/>
              <a:defRPr sz="3600">
                <a:solidFill>
                  <a:schemeClr val="bg1"/>
                </a:solidFill>
                <a:latin typeface="Arial"/>
                <a:cs typeface="Arial"/>
              </a:defRPr>
            </a:lvl1pPr>
          </a:lstStyle>
          <a:p>
            <a:r>
              <a:rPr lang="en-GB" sz="3600" b="0" dirty="0" smtClean="0">
                <a:solidFill>
                  <a:schemeClr val="bg1"/>
                </a:solidFill>
                <a:latin typeface="+mn-lt"/>
                <a:cs typeface="Arial"/>
              </a:rPr>
              <a:t>“You can use this slide to pull out a quote. Use point size 36.”</a:t>
            </a:r>
            <a:endParaRPr lang="en-US" sz="3600" b="0" dirty="0">
              <a:solidFill>
                <a:schemeClr val="bg1"/>
              </a:solidFill>
            </a:endParaRPr>
          </a:p>
        </p:txBody>
      </p:sp>
    </p:spTree>
    <p:extLst>
      <p:ext uri="{BB962C8B-B14F-4D97-AF65-F5344CB8AC3E}">
        <p14:creationId xmlns:p14="http://schemas.microsoft.com/office/powerpoint/2010/main" val="47670781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Section Header 1">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0" y="0"/>
            <a:ext cx="9144000" cy="6858000"/>
          </a:xfrm>
          <a:prstGeom prst="rect">
            <a:avLst/>
          </a:prstGeom>
        </p:spPr>
      </p:pic>
      <p:pic>
        <p:nvPicPr>
          <p:cNvPr id="8" name="Picture 7" descr="logo-a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
        <p:nvSpPr>
          <p:cNvPr id="6" name="Title 1"/>
          <p:cNvSpPr>
            <a:spLocks noGrp="1"/>
          </p:cNvSpPr>
          <p:nvPr>
            <p:ph type="title"/>
          </p:nvPr>
        </p:nvSpPr>
        <p:spPr>
          <a:xfrm>
            <a:off x="457202" y="1692260"/>
            <a:ext cx="3535738" cy="2160734"/>
          </a:xfrm>
        </p:spPr>
        <p:txBody>
          <a:bodyPr anchor="t">
            <a:noAutofit/>
          </a:bodyPr>
          <a:lstStyle>
            <a:lvl1pPr>
              <a:defRPr sz="4800"/>
            </a:lvl1pPr>
          </a:lstStyle>
          <a:p>
            <a:r>
              <a:rPr lang="en-US" smtClean="0"/>
              <a:t>Click to edit Master title style</a:t>
            </a:r>
            <a:endParaRPr lang="en-US" dirty="0"/>
          </a:p>
        </p:txBody>
      </p:sp>
    </p:spTree>
    <p:extLst>
      <p:ext uri="{BB962C8B-B14F-4D97-AF65-F5344CB8AC3E}">
        <p14:creationId xmlns:p14="http://schemas.microsoft.com/office/powerpoint/2010/main" val="100347980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9144000" cy="6858000"/>
          </a:xfrm>
          <a:prstGeom prst="rect">
            <a:avLst/>
          </a:prstGeom>
        </p:spPr>
      </p:pic>
      <p:sp>
        <p:nvSpPr>
          <p:cNvPr id="5" name="Title 1"/>
          <p:cNvSpPr>
            <a:spLocks noGrp="1"/>
          </p:cNvSpPr>
          <p:nvPr>
            <p:ph type="title"/>
          </p:nvPr>
        </p:nvSpPr>
        <p:spPr>
          <a:xfrm>
            <a:off x="5230364" y="1692260"/>
            <a:ext cx="3535738" cy="2160734"/>
          </a:xfrm>
        </p:spPr>
        <p:txBody>
          <a:bodyPr anchor="t">
            <a:noAutofit/>
          </a:bodyPr>
          <a:lstStyle>
            <a:lvl1pPr>
              <a:defRPr sz="4800"/>
            </a:lvl1pPr>
          </a:lstStyle>
          <a:p>
            <a:r>
              <a:rPr lang="en-US" smtClean="0"/>
              <a:t>Click to edit Master title style</a:t>
            </a:r>
            <a:endParaRPr lang="en-US" dirty="0"/>
          </a:p>
        </p:txBody>
      </p:sp>
      <p:pic>
        <p:nvPicPr>
          <p:cNvPr id="6" name="Picture 5" descr="logo-a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Tree>
    <p:extLst>
      <p:ext uri="{BB962C8B-B14F-4D97-AF65-F5344CB8AC3E}">
        <p14:creationId xmlns:p14="http://schemas.microsoft.com/office/powerpoint/2010/main" val="181697327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2"/>
          <p:cNvSpPr>
            <a:spLocks noGrp="1"/>
          </p:cNvSpPr>
          <p:nvPr>
            <p:ph type="sldNum" sz="quarter" idx="10"/>
          </p:nvPr>
        </p:nvSpPr>
        <p:spPr>
          <a:xfrm>
            <a:off x="6553200" y="6356350"/>
            <a:ext cx="2133600" cy="365125"/>
          </a:xfrm>
        </p:spPr>
        <p:txBody>
          <a:bodyPr/>
          <a:lstStyle/>
          <a:p>
            <a:fld id="{902D5018-2030-2046-84FC-87E41EA86E42}" type="slidenum">
              <a:rPr lang="en-US" smtClean="0">
                <a:solidFill>
                  <a:srgbClr val="0072C6"/>
                </a:solidFill>
              </a:rPr>
              <a:pPr/>
              <a:t>‹#›</a:t>
            </a:fld>
            <a:endParaRPr lang="en-US" dirty="0">
              <a:solidFill>
                <a:srgbClr val="0072C6"/>
              </a:solidFill>
            </a:endParaRPr>
          </a:p>
        </p:txBody>
      </p:sp>
      <p:sp>
        <p:nvSpPr>
          <p:cNvPr id="6" name="Title 1"/>
          <p:cNvSpPr>
            <a:spLocks noGrp="1"/>
          </p:cNvSpPr>
          <p:nvPr>
            <p:ph type="title"/>
          </p:nvPr>
        </p:nvSpPr>
        <p:spPr>
          <a:xfrm>
            <a:off x="457201" y="749912"/>
            <a:ext cx="7356815" cy="667725"/>
          </a:xfrm>
        </p:spPr>
        <p:txBody>
          <a:bodyPr/>
          <a:lstStyle/>
          <a:p>
            <a:r>
              <a:rPr lang="en-US" smtClean="0"/>
              <a:t>Click to edit Master title style</a:t>
            </a:r>
            <a:endParaRPr lang="en-US"/>
          </a:p>
        </p:txBody>
      </p:sp>
      <p:pic>
        <p:nvPicPr>
          <p:cNvPr id="8" name="Picture 7"/>
          <p:cNvPicPr>
            <a:picLocks noChangeAspect="1"/>
          </p:cNvPicPr>
          <p:nvPr userDrawn="1"/>
        </p:nvPicPr>
        <p:blipFill>
          <a:blip r:embed="rId2"/>
          <a:stretch>
            <a:fillRect/>
          </a:stretch>
        </p:blipFill>
        <p:spPr>
          <a:xfrm>
            <a:off x="7538077" y="5514157"/>
            <a:ext cx="1222923" cy="962486"/>
          </a:xfrm>
          <a:prstGeom prst="rect">
            <a:avLst/>
          </a:prstGeom>
        </p:spPr>
      </p:pic>
    </p:spTree>
    <p:extLst>
      <p:ext uri="{BB962C8B-B14F-4D97-AF65-F5344CB8AC3E}">
        <p14:creationId xmlns:p14="http://schemas.microsoft.com/office/powerpoint/2010/main" val="91040908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902D5018-2030-2046-84FC-87E41EA86E42}" type="slidenum">
              <a:rPr lang="en-US" smtClean="0">
                <a:solidFill>
                  <a:srgbClr val="0072C6"/>
                </a:solidFill>
              </a:rPr>
              <a:pPr/>
              <a:t>‹#›</a:t>
            </a:fld>
            <a:endParaRPr lang="en-US" dirty="0">
              <a:solidFill>
                <a:srgbClr val="0072C6"/>
              </a:solidFill>
            </a:endParaRPr>
          </a:p>
        </p:txBody>
      </p:sp>
      <p:sp>
        <p:nvSpPr>
          <p:cNvPr id="4" name="Content Placeholder 2"/>
          <p:cNvSpPr>
            <a:spLocks noGrp="1"/>
          </p:cNvSpPr>
          <p:nvPr>
            <p:ph idx="1"/>
          </p:nvPr>
        </p:nvSpPr>
        <p:spPr>
          <a:xfrm>
            <a:off x="457200" y="1680295"/>
            <a:ext cx="7841707" cy="3950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4478445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A332DE74-7483-4EF5-902F-AFF92974FF2C}" type="datetime1">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E3F6C-F1F8-764A-8446-C136ECF7793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1.pn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1C667F-7775-46F5-9F89-4D56F159F572}" type="datetime1">
              <a:rPr lang="en-US" smtClean="0"/>
              <a:t>12/3/2017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1E3F6C-F1F8-764A-8446-C136ECF7793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81F03895-FF9D-429C-BFC5-438E97FC8A32}" type="datetimeFigureOut">
              <a:rPr lang="en-GB" smtClean="0">
                <a:solidFill>
                  <a:prstClr val="black">
                    <a:tint val="75000"/>
                  </a:prstClr>
                </a:solidFill>
              </a:rPr>
              <a:pPr defTabSz="914400"/>
              <a:t>03/12/2017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AFD52823-C37F-4963-984A-04E543CB2941}"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13320576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81F03895-FF9D-429C-BFC5-438E97FC8A32}" type="datetimeFigureOut">
              <a:rPr lang="en-GB" smtClean="0">
                <a:solidFill>
                  <a:prstClr val="black">
                    <a:tint val="75000"/>
                  </a:prstClr>
                </a:solidFill>
              </a:rPr>
              <a:pPr defTabSz="914400"/>
              <a:t>03/12/2017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AFD52823-C37F-4963-984A-04E543CB2941}"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293022648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80295"/>
            <a:ext cx="7841707" cy="39507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descr="logo-a5.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
        <p:nvSpPr>
          <p:cNvPr id="21"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latin typeface="Arial"/>
                <a:cs typeface="Arial"/>
              </a:defRPr>
            </a:lvl1pPr>
          </a:lstStyle>
          <a:p>
            <a:fld id="{902D5018-2030-2046-84FC-87E41EA86E42}" type="slidenum">
              <a:rPr lang="en-US" smtClean="0">
                <a:solidFill>
                  <a:srgbClr val="0072C6"/>
                </a:solidFill>
              </a:rPr>
              <a:pPr/>
              <a:t>‹#›</a:t>
            </a:fld>
            <a:endParaRPr lang="en-US" dirty="0">
              <a:solidFill>
                <a:srgbClr val="0072C6"/>
              </a:solidFill>
            </a:endParaRPr>
          </a:p>
        </p:txBody>
      </p:sp>
      <p:sp>
        <p:nvSpPr>
          <p:cNvPr id="23" name="Date Placeholder 3"/>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err="1" smtClean="0">
                <a:solidFill>
                  <a:prstClr val="black"/>
                </a:solidFill>
              </a:rPr>
              <a:t>www.england.nhs.uk</a:t>
            </a:r>
            <a:endParaRPr lang="en-GB" dirty="0" smtClean="0">
              <a:solidFill>
                <a:prstClr val="black"/>
              </a:solidFill>
            </a:endParaRPr>
          </a:p>
        </p:txBody>
      </p:sp>
      <p:sp>
        <p:nvSpPr>
          <p:cNvPr id="26" name="Title Placeholder 1"/>
          <p:cNvSpPr>
            <a:spLocks noGrp="1"/>
          </p:cNvSpPr>
          <p:nvPr>
            <p:ph type="title"/>
          </p:nvPr>
        </p:nvSpPr>
        <p:spPr>
          <a:xfrm>
            <a:off x="457201" y="749912"/>
            <a:ext cx="7356815" cy="667725"/>
          </a:xfrm>
          <a:prstGeom prst="rect">
            <a:avLst/>
          </a:prstGeom>
        </p:spPr>
        <p:txBody>
          <a:bodyPr vert="horz" lIns="91440" tIns="45720" rIns="91440" bIns="45720" rtlCol="0" anchor="ctr">
            <a:normAutofit/>
          </a:bodyPr>
          <a:lstStyle/>
          <a:p>
            <a:r>
              <a:rPr lang="en-GB" sz="3600" b="1" dirty="0" smtClean="0">
                <a:solidFill>
                  <a:schemeClr val="tx2"/>
                </a:solidFill>
                <a:latin typeface="+mj-lt"/>
                <a:cs typeface="Arial"/>
              </a:rPr>
              <a:t>Click</a:t>
            </a:r>
            <a:r>
              <a:rPr lang="en-GB" sz="3600" b="1" baseline="0" dirty="0" smtClean="0">
                <a:solidFill>
                  <a:schemeClr val="tx2"/>
                </a:solidFill>
                <a:latin typeface="+mj-lt"/>
                <a:cs typeface="Arial"/>
              </a:rPr>
              <a:t> to edit the master title style</a:t>
            </a:r>
            <a:endParaRPr lang="en-GB" sz="3600" b="1" dirty="0">
              <a:solidFill>
                <a:schemeClr val="tx2"/>
              </a:solidFill>
              <a:latin typeface="+mj-lt"/>
              <a:cs typeface="Arial"/>
            </a:endParaRPr>
          </a:p>
        </p:txBody>
      </p:sp>
    </p:spTree>
    <p:extLst>
      <p:ext uri="{BB962C8B-B14F-4D97-AF65-F5344CB8AC3E}">
        <p14:creationId xmlns:p14="http://schemas.microsoft.com/office/powerpoint/2010/main" val="360291211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iming>
    <p:tnLst>
      <p:par>
        <p:cTn id="1" dur="indefinite" restart="never" nodeType="tmRoot"/>
      </p:par>
    </p:tnLst>
  </p:timing>
  <p:hf sldNum="0" hdr="0" ftr="0"/>
  <p:txStyles>
    <p:title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p:titleStyle>
    <p:bodyStyle>
      <a:lvl1pPr marL="342900" indent="-3429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80295"/>
            <a:ext cx="7841707" cy="39507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descr="logo-a5.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
        <p:nvSpPr>
          <p:cNvPr id="21"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latin typeface="Arial"/>
                <a:cs typeface="Arial"/>
              </a:defRPr>
            </a:lvl1pPr>
          </a:lstStyle>
          <a:p>
            <a:fld id="{902D5018-2030-2046-84FC-87E41EA86E42}" type="slidenum">
              <a:rPr lang="en-US" smtClean="0">
                <a:solidFill>
                  <a:srgbClr val="0072C6"/>
                </a:solidFill>
              </a:rPr>
              <a:pPr/>
              <a:t>‹#›</a:t>
            </a:fld>
            <a:endParaRPr lang="en-US" dirty="0">
              <a:solidFill>
                <a:srgbClr val="0072C6"/>
              </a:solidFill>
            </a:endParaRPr>
          </a:p>
        </p:txBody>
      </p:sp>
      <p:sp>
        <p:nvSpPr>
          <p:cNvPr id="23" name="Date Placeholder 3"/>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err="1" smtClean="0">
                <a:solidFill>
                  <a:prstClr val="black"/>
                </a:solidFill>
              </a:rPr>
              <a:t>www.england.nhs.uk</a:t>
            </a:r>
            <a:endParaRPr lang="en-GB" dirty="0" smtClean="0">
              <a:solidFill>
                <a:prstClr val="black"/>
              </a:solidFill>
            </a:endParaRPr>
          </a:p>
        </p:txBody>
      </p:sp>
      <p:sp>
        <p:nvSpPr>
          <p:cNvPr id="26" name="Title Placeholder 1"/>
          <p:cNvSpPr>
            <a:spLocks noGrp="1"/>
          </p:cNvSpPr>
          <p:nvPr>
            <p:ph type="title"/>
          </p:nvPr>
        </p:nvSpPr>
        <p:spPr>
          <a:xfrm>
            <a:off x="457201" y="749912"/>
            <a:ext cx="7356815" cy="667725"/>
          </a:xfrm>
          <a:prstGeom prst="rect">
            <a:avLst/>
          </a:prstGeom>
        </p:spPr>
        <p:txBody>
          <a:bodyPr vert="horz" lIns="91440" tIns="45720" rIns="91440" bIns="45720" rtlCol="0" anchor="ctr">
            <a:normAutofit/>
          </a:bodyPr>
          <a:lstStyle/>
          <a:p>
            <a:r>
              <a:rPr lang="en-GB" sz="3600" b="1" dirty="0" smtClean="0">
                <a:solidFill>
                  <a:schemeClr val="tx2"/>
                </a:solidFill>
                <a:latin typeface="+mj-lt"/>
                <a:cs typeface="Arial"/>
              </a:rPr>
              <a:t>Click</a:t>
            </a:r>
            <a:r>
              <a:rPr lang="en-GB" sz="3600" b="1" baseline="0" dirty="0" smtClean="0">
                <a:solidFill>
                  <a:schemeClr val="tx2"/>
                </a:solidFill>
                <a:latin typeface="+mj-lt"/>
                <a:cs typeface="Arial"/>
              </a:rPr>
              <a:t> to edit the master title style</a:t>
            </a:r>
            <a:endParaRPr lang="en-GB" sz="3600" b="1" dirty="0">
              <a:solidFill>
                <a:schemeClr val="tx2"/>
              </a:solidFill>
              <a:latin typeface="+mj-lt"/>
              <a:cs typeface="Arial"/>
            </a:endParaRPr>
          </a:p>
        </p:txBody>
      </p:sp>
    </p:spTree>
    <p:extLst>
      <p:ext uri="{BB962C8B-B14F-4D97-AF65-F5344CB8AC3E}">
        <p14:creationId xmlns:p14="http://schemas.microsoft.com/office/powerpoint/2010/main" val="178827944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iming>
    <p:tnLst>
      <p:par>
        <p:cTn id="1" dur="indefinite" restart="never" nodeType="tmRoot"/>
      </p:par>
    </p:tnLst>
  </p:timing>
  <p:hf sldNum="0" hdr="0" ftr="0"/>
  <p:txStyles>
    <p:title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p:titleStyle>
    <p:bodyStyle>
      <a:lvl1pPr marL="342900" indent="-3429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80295"/>
            <a:ext cx="7841707" cy="39507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descr="logo-a5.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
        <p:nvSpPr>
          <p:cNvPr id="21"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latin typeface="Arial"/>
                <a:cs typeface="Arial"/>
              </a:defRPr>
            </a:lvl1pPr>
          </a:lstStyle>
          <a:p>
            <a:fld id="{902D5018-2030-2046-84FC-87E41EA86E42}" type="slidenum">
              <a:rPr lang="en-US" smtClean="0">
                <a:solidFill>
                  <a:srgbClr val="0072C6"/>
                </a:solidFill>
              </a:rPr>
              <a:pPr/>
              <a:t>‹#›</a:t>
            </a:fld>
            <a:endParaRPr lang="en-US" dirty="0">
              <a:solidFill>
                <a:srgbClr val="0072C6"/>
              </a:solidFill>
            </a:endParaRPr>
          </a:p>
        </p:txBody>
      </p:sp>
      <p:sp>
        <p:nvSpPr>
          <p:cNvPr id="23" name="Date Placeholder 3"/>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err="1" smtClean="0">
                <a:solidFill>
                  <a:prstClr val="black"/>
                </a:solidFill>
              </a:rPr>
              <a:t>www.england.nhs.uk</a:t>
            </a:r>
            <a:endParaRPr lang="en-GB" dirty="0" smtClean="0">
              <a:solidFill>
                <a:prstClr val="black"/>
              </a:solidFill>
            </a:endParaRPr>
          </a:p>
        </p:txBody>
      </p:sp>
      <p:sp>
        <p:nvSpPr>
          <p:cNvPr id="26" name="Title Placeholder 1"/>
          <p:cNvSpPr>
            <a:spLocks noGrp="1"/>
          </p:cNvSpPr>
          <p:nvPr>
            <p:ph type="title"/>
          </p:nvPr>
        </p:nvSpPr>
        <p:spPr>
          <a:xfrm>
            <a:off x="457201" y="749912"/>
            <a:ext cx="7356815" cy="667725"/>
          </a:xfrm>
          <a:prstGeom prst="rect">
            <a:avLst/>
          </a:prstGeom>
        </p:spPr>
        <p:txBody>
          <a:bodyPr vert="horz" lIns="91440" tIns="45720" rIns="91440" bIns="45720" rtlCol="0" anchor="ctr">
            <a:normAutofit/>
          </a:bodyPr>
          <a:lstStyle/>
          <a:p>
            <a:r>
              <a:rPr lang="en-GB" sz="3600" b="1" dirty="0" smtClean="0">
                <a:solidFill>
                  <a:schemeClr val="tx2"/>
                </a:solidFill>
                <a:latin typeface="+mj-lt"/>
                <a:cs typeface="Arial"/>
              </a:rPr>
              <a:t>Click</a:t>
            </a:r>
            <a:r>
              <a:rPr lang="en-GB" sz="3600" b="1" baseline="0" dirty="0" smtClean="0">
                <a:solidFill>
                  <a:schemeClr val="tx2"/>
                </a:solidFill>
                <a:latin typeface="+mj-lt"/>
                <a:cs typeface="Arial"/>
              </a:rPr>
              <a:t> to edit the master title style</a:t>
            </a:r>
            <a:endParaRPr lang="en-GB" sz="3600" b="1" dirty="0">
              <a:solidFill>
                <a:schemeClr val="tx2"/>
              </a:solidFill>
              <a:latin typeface="+mj-lt"/>
              <a:cs typeface="Arial"/>
            </a:endParaRPr>
          </a:p>
        </p:txBody>
      </p:sp>
    </p:spTree>
    <p:extLst>
      <p:ext uri="{BB962C8B-B14F-4D97-AF65-F5344CB8AC3E}">
        <p14:creationId xmlns:p14="http://schemas.microsoft.com/office/powerpoint/2010/main" val="342756242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iming>
    <p:tnLst>
      <p:par>
        <p:cTn id="1" dur="indefinite" restart="never" nodeType="tmRoot"/>
      </p:par>
    </p:tnLst>
  </p:timing>
  <p:hf sldNum="0" hdr="0" ftr="0"/>
  <p:txStyles>
    <p:title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p:titleStyle>
    <p:bodyStyle>
      <a:lvl1pPr marL="342900" indent="-3429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80295"/>
            <a:ext cx="7841707" cy="39507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descr="logo-a5.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
        <p:nvSpPr>
          <p:cNvPr id="21"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latin typeface="Arial"/>
                <a:cs typeface="Arial"/>
              </a:defRPr>
            </a:lvl1pPr>
          </a:lstStyle>
          <a:p>
            <a:fld id="{902D5018-2030-2046-84FC-87E41EA86E42}" type="slidenum">
              <a:rPr lang="en-US" smtClean="0">
                <a:solidFill>
                  <a:srgbClr val="0072C6"/>
                </a:solidFill>
              </a:rPr>
              <a:pPr/>
              <a:t>‹#›</a:t>
            </a:fld>
            <a:endParaRPr lang="en-US" dirty="0">
              <a:solidFill>
                <a:srgbClr val="0072C6"/>
              </a:solidFill>
            </a:endParaRPr>
          </a:p>
        </p:txBody>
      </p:sp>
      <p:sp>
        <p:nvSpPr>
          <p:cNvPr id="23" name="Date Placeholder 3"/>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err="1" smtClean="0">
                <a:solidFill>
                  <a:prstClr val="black"/>
                </a:solidFill>
              </a:rPr>
              <a:t>www.england.nhs.uk</a:t>
            </a:r>
            <a:endParaRPr lang="en-GB" dirty="0" smtClean="0">
              <a:solidFill>
                <a:prstClr val="black"/>
              </a:solidFill>
            </a:endParaRPr>
          </a:p>
        </p:txBody>
      </p:sp>
      <p:sp>
        <p:nvSpPr>
          <p:cNvPr id="26" name="Title Placeholder 1"/>
          <p:cNvSpPr>
            <a:spLocks noGrp="1"/>
          </p:cNvSpPr>
          <p:nvPr>
            <p:ph type="title"/>
          </p:nvPr>
        </p:nvSpPr>
        <p:spPr>
          <a:xfrm>
            <a:off x="457201" y="749912"/>
            <a:ext cx="7356815" cy="667725"/>
          </a:xfrm>
          <a:prstGeom prst="rect">
            <a:avLst/>
          </a:prstGeom>
        </p:spPr>
        <p:txBody>
          <a:bodyPr vert="horz" lIns="91440" tIns="45720" rIns="91440" bIns="45720" rtlCol="0" anchor="ctr">
            <a:normAutofit/>
          </a:bodyPr>
          <a:lstStyle/>
          <a:p>
            <a:r>
              <a:rPr lang="en-GB" sz="3600" b="1" dirty="0" smtClean="0">
                <a:solidFill>
                  <a:schemeClr val="tx2"/>
                </a:solidFill>
                <a:latin typeface="+mj-lt"/>
                <a:cs typeface="Arial"/>
              </a:rPr>
              <a:t>Click</a:t>
            </a:r>
            <a:r>
              <a:rPr lang="en-GB" sz="3600" b="1" baseline="0" dirty="0" smtClean="0">
                <a:solidFill>
                  <a:schemeClr val="tx2"/>
                </a:solidFill>
                <a:latin typeface="+mj-lt"/>
                <a:cs typeface="Arial"/>
              </a:rPr>
              <a:t> to edit the master title style</a:t>
            </a:r>
            <a:endParaRPr lang="en-GB" sz="3600" b="1" dirty="0">
              <a:solidFill>
                <a:schemeClr val="tx2"/>
              </a:solidFill>
              <a:latin typeface="+mj-lt"/>
              <a:cs typeface="Arial"/>
            </a:endParaRPr>
          </a:p>
        </p:txBody>
      </p:sp>
    </p:spTree>
    <p:extLst>
      <p:ext uri="{BB962C8B-B14F-4D97-AF65-F5344CB8AC3E}">
        <p14:creationId xmlns:p14="http://schemas.microsoft.com/office/powerpoint/2010/main" val="1728827595"/>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iming>
    <p:tnLst>
      <p:par>
        <p:cTn id="1" dur="indefinite" restart="never" nodeType="tmRoot"/>
      </p:par>
    </p:tnLst>
  </p:timing>
  <p:hf sldNum="0" hdr="0" ftr="0"/>
  <p:txStyles>
    <p:title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p:titleStyle>
    <p:bodyStyle>
      <a:lvl1pPr marL="342900" indent="-3429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80295"/>
            <a:ext cx="7841707" cy="39507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descr="logo-a5.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
        <p:nvSpPr>
          <p:cNvPr id="21"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latin typeface="Arial"/>
                <a:cs typeface="Arial"/>
              </a:defRPr>
            </a:lvl1pPr>
          </a:lstStyle>
          <a:p>
            <a:fld id="{902D5018-2030-2046-84FC-87E41EA86E42}" type="slidenum">
              <a:rPr lang="en-US" smtClean="0">
                <a:solidFill>
                  <a:srgbClr val="0072C6"/>
                </a:solidFill>
              </a:rPr>
              <a:pPr/>
              <a:t>‹#›</a:t>
            </a:fld>
            <a:endParaRPr lang="en-US" dirty="0">
              <a:solidFill>
                <a:srgbClr val="0072C6"/>
              </a:solidFill>
            </a:endParaRPr>
          </a:p>
        </p:txBody>
      </p:sp>
      <p:sp>
        <p:nvSpPr>
          <p:cNvPr id="23" name="Date Placeholder 3"/>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err="1" smtClean="0">
                <a:solidFill>
                  <a:prstClr val="black"/>
                </a:solidFill>
              </a:rPr>
              <a:t>www.england.nhs.uk</a:t>
            </a:r>
            <a:endParaRPr lang="en-GB" dirty="0" smtClean="0">
              <a:solidFill>
                <a:prstClr val="black"/>
              </a:solidFill>
            </a:endParaRPr>
          </a:p>
        </p:txBody>
      </p:sp>
      <p:sp>
        <p:nvSpPr>
          <p:cNvPr id="26" name="Title Placeholder 1"/>
          <p:cNvSpPr>
            <a:spLocks noGrp="1"/>
          </p:cNvSpPr>
          <p:nvPr>
            <p:ph type="title"/>
          </p:nvPr>
        </p:nvSpPr>
        <p:spPr>
          <a:xfrm>
            <a:off x="457201" y="749912"/>
            <a:ext cx="7356815" cy="667725"/>
          </a:xfrm>
          <a:prstGeom prst="rect">
            <a:avLst/>
          </a:prstGeom>
        </p:spPr>
        <p:txBody>
          <a:bodyPr vert="horz" lIns="91440" tIns="45720" rIns="91440" bIns="45720" rtlCol="0" anchor="ctr">
            <a:normAutofit/>
          </a:bodyPr>
          <a:lstStyle/>
          <a:p>
            <a:r>
              <a:rPr lang="en-GB" sz="3600" b="1" dirty="0" smtClean="0">
                <a:solidFill>
                  <a:schemeClr val="tx2"/>
                </a:solidFill>
                <a:latin typeface="+mj-lt"/>
                <a:cs typeface="Arial"/>
              </a:rPr>
              <a:t>Click</a:t>
            </a:r>
            <a:r>
              <a:rPr lang="en-GB" sz="3600" b="1" baseline="0" dirty="0" smtClean="0">
                <a:solidFill>
                  <a:schemeClr val="tx2"/>
                </a:solidFill>
                <a:latin typeface="+mj-lt"/>
                <a:cs typeface="Arial"/>
              </a:rPr>
              <a:t> to edit the master title style</a:t>
            </a:r>
            <a:endParaRPr lang="en-GB" sz="3600" b="1" dirty="0">
              <a:solidFill>
                <a:schemeClr val="tx2"/>
              </a:solidFill>
              <a:latin typeface="+mj-lt"/>
              <a:cs typeface="Arial"/>
            </a:endParaRPr>
          </a:p>
        </p:txBody>
      </p:sp>
    </p:spTree>
    <p:extLst>
      <p:ext uri="{BB962C8B-B14F-4D97-AF65-F5344CB8AC3E}">
        <p14:creationId xmlns:p14="http://schemas.microsoft.com/office/powerpoint/2010/main" val="3961008111"/>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iming>
    <p:tnLst>
      <p:par>
        <p:cTn id="1" dur="indefinite" restart="never" nodeType="tmRoot"/>
      </p:par>
    </p:tnLst>
  </p:timing>
  <p:hf sldNum="0" hdr="0" ftr="0"/>
  <p:txStyles>
    <p:title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p:titleStyle>
    <p:bodyStyle>
      <a:lvl1pPr marL="342900" indent="-3429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jpe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8.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HS logo and Five Year Forward View on blue diamond background" title="Image 1"/>
          <p:cNvPicPr>
            <a:picLocks noChangeAspect="1"/>
          </p:cNvPicPr>
          <p:nvPr/>
        </p:nvPicPr>
        <p:blipFill>
          <a:blip r:embed="rId2"/>
          <a:stretch>
            <a:fillRect/>
          </a:stretch>
        </p:blipFill>
        <p:spPr>
          <a:xfrm>
            <a:off x="0" y="0"/>
            <a:ext cx="9144000" cy="6858000"/>
          </a:xfrm>
          <a:prstGeom prst="rect">
            <a:avLst/>
          </a:prstGeom>
        </p:spPr>
      </p:pic>
      <p:pic>
        <p:nvPicPr>
          <p:cNvPr id="3" name="Picture 2" descr="Two women painting at table, blue diamond pattern in background" title="Front cover 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6000"/>
            <a:ext cx="9144000" cy="5219700"/>
          </a:xfrm>
          <a:prstGeom prst="rect">
            <a:avLst/>
          </a:prstGeom>
        </p:spPr>
      </p:pic>
      <p:sp>
        <p:nvSpPr>
          <p:cNvPr id="11" name="TextBox 10"/>
          <p:cNvSpPr txBox="1"/>
          <p:nvPr/>
        </p:nvSpPr>
        <p:spPr>
          <a:xfrm>
            <a:off x="-26694" y="1412776"/>
            <a:ext cx="9144000" cy="4401205"/>
          </a:xfrm>
          <a:prstGeom prst="rect">
            <a:avLst/>
          </a:prstGeom>
          <a:noFill/>
        </p:spPr>
        <p:txBody>
          <a:bodyPr wrap="square" rtlCol="0">
            <a:spAutoFit/>
          </a:bodyPr>
          <a:lstStyle/>
          <a:p>
            <a:endParaRPr lang="en-GB" sz="4000" dirty="0"/>
          </a:p>
          <a:p>
            <a:pPr algn="ctr"/>
            <a:r>
              <a:rPr lang="en-GB" sz="4000" dirty="0"/>
              <a:t> </a:t>
            </a:r>
            <a:endParaRPr lang="en-GB" sz="4000" dirty="0" smtClean="0"/>
          </a:p>
          <a:p>
            <a:pPr algn="ctr"/>
            <a:r>
              <a:rPr lang="en-GB" sz="4000" b="1" dirty="0" smtClean="0">
                <a:solidFill>
                  <a:schemeClr val="bg1"/>
                </a:solidFill>
                <a:latin typeface="Arial" panose="020B0604020202020204" pitchFamily="34" charset="0"/>
                <a:cs typeface="Arial" panose="020B0604020202020204" pitchFamily="34" charset="0"/>
              </a:rPr>
              <a:t>West Midlands</a:t>
            </a:r>
            <a:endParaRPr lang="en-GB" sz="4000" b="1" dirty="0">
              <a:solidFill>
                <a:schemeClr val="bg1"/>
              </a:solidFill>
              <a:latin typeface="Arial" panose="020B0604020202020204" pitchFamily="34" charset="0"/>
              <a:cs typeface="Arial" panose="020B0604020202020204" pitchFamily="34" charset="0"/>
            </a:endParaRPr>
          </a:p>
          <a:p>
            <a:pPr algn="ctr"/>
            <a:endParaRPr lang="en-GB" sz="4000" b="1" dirty="0" smtClean="0">
              <a:solidFill>
                <a:schemeClr val="bg1"/>
              </a:solidFill>
              <a:latin typeface="Arial" panose="020B0604020202020204" pitchFamily="34" charset="0"/>
              <a:cs typeface="Arial" panose="020B0604020202020204" pitchFamily="34" charset="0"/>
            </a:endParaRPr>
          </a:p>
          <a:p>
            <a:pPr algn="ctr"/>
            <a:r>
              <a:rPr lang="en-GB" sz="4000" dirty="0">
                <a:solidFill>
                  <a:schemeClr val="bg1"/>
                </a:solidFill>
                <a:latin typeface="Arial" panose="020B0604020202020204" pitchFamily="34" charset="0"/>
                <a:cs typeface="Arial" panose="020B0604020202020204" pitchFamily="34" charset="0"/>
              </a:rPr>
              <a:t>Sustainability and </a:t>
            </a:r>
            <a:r>
              <a:rPr lang="en-GB" sz="4000" dirty="0" smtClean="0">
                <a:solidFill>
                  <a:schemeClr val="bg1"/>
                </a:solidFill>
                <a:latin typeface="Arial" panose="020B0604020202020204" pitchFamily="34" charset="0"/>
                <a:cs typeface="Arial" panose="020B0604020202020204" pitchFamily="34" charset="0"/>
              </a:rPr>
              <a:t>Transformation: Development and next steps</a:t>
            </a:r>
            <a:endParaRPr lang="en-GB" sz="4000" dirty="0">
              <a:solidFill>
                <a:schemeClr val="bg1"/>
              </a:solidFill>
              <a:latin typeface="Arial" panose="020B0604020202020204" pitchFamily="34" charset="0"/>
              <a:cs typeface="Arial" panose="020B0604020202020204" pitchFamily="34" charset="0"/>
            </a:endParaRPr>
          </a:p>
          <a:p>
            <a:pPr algn="ctr"/>
            <a:endParaRPr lang="en-US" sz="4000" b="1" dirty="0">
              <a:solidFill>
                <a:schemeClr val="bg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831E3F6C-F1F8-764A-8446-C136ECF7793E}" type="slidenum">
              <a:rPr lang="en-US" smtClean="0"/>
              <a:pPr/>
              <a:t>1</a:t>
            </a:fld>
            <a:endParaRPr lang="en-US"/>
          </a:p>
        </p:txBody>
      </p:sp>
      <p:sp>
        <p:nvSpPr>
          <p:cNvPr id="4" name="TextBox 3"/>
          <p:cNvSpPr txBox="1"/>
          <p:nvPr/>
        </p:nvSpPr>
        <p:spPr>
          <a:xfrm>
            <a:off x="7236296" y="5661248"/>
            <a:ext cx="1881010" cy="369332"/>
          </a:xfrm>
          <a:prstGeom prst="rect">
            <a:avLst/>
          </a:prstGeom>
          <a:noFill/>
          <a:ln>
            <a:noFill/>
          </a:ln>
        </p:spPr>
        <p:txBody>
          <a:bodyPr wrap="square" rtlCol="0">
            <a:spAutoFit/>
          </a:bodyPr>
          <a:lstStyle/>
          <a:p>
            <a:r>
              <a:rPr lang="en-GB" dirty="0" smtClean="0"/>
              <a:t>November 2017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HS logo and Five Year Forward View on blue diamond background" title="Image 1"/>
          <p:cNvPicPr>
            <a:picLocks noChangeAspect="1"/>
          </p:cNvPicPr>
          <p:nvPr/>
        </p:nvPicPr>
        <p:blipFill>
          <a:blip r:embed="rId3"/>
          <a:stretch>
            <a:fillRect/>
          </a:stretch>
        </p:blipFill>
        <p:spPr>
          <a:xfrm>
            <a:off x="0" y="0"/>
            <a:ext cx="9144000" cy="6858000"/>
          </a:xfrm>
          <a:prstGeom prst="rect">
            <a:avLst/>
          </a:prstGeom>
        </p:spPr>
      </p:pic>
      <p:sp>
        <p:nvSpPr>
          <p:cNvPr id="8" name="TextBox 7"/>
          <p:cNvSpPr txBox="1"/>
          <p:nvPr/>
        </p:nvSpPr>
        <p:spPr>
          <a:xfrm>
            <a:off x="251520" y="405464"/>
            <a:ext cx="7797600" cy="553998"/>
          </a:xfrm>
          <a:prstGeom prst="rect">
            <a:avLst/>
          </a:prstGeom>
          <a:noFill/>
        </p:spPr>
        <p:txBody>
          <a:bodyPr wrap="square" rtlCol="0">
            <a:spAutoFit/>
          </a:bodyPr>
          <a:lstStyle/>
          <a:p>
            <a:r>
              <a:rPr lang="en-GB" sz="3000" b="1" dirty="0" smtClean="0">
                <a:solidFill>
                  <a:schemeClr val="accent1"/>
                </a:solidFill>
                <a:latin typeface="Arial" panose="020B0604020202020204" pitchFamily="34" charset="0"/>
                <a:cs typeface="Arial" panose="020B0604020202020204" pitchFamily="34" charset="0"/>
              </a:rPr>
              <a:t>Birmingham </a:t>
            </a:r>
            <a:r>
              <a:rPr lang="en-GB" sz="3000" b="1" dirty="0">
                <a:solidFill>
                  <a:schemeClr val="accent1"/>
                </a:solidFill>
                <a:latin typeface="Arial" panose="020B0604020202020204" pitchFamily="34" charset="0"/>
                <a:cs typeface="Arial" panose="020B0604020202020204" pitchFamily="34" charset="0"/>
              </a:rPr>
              <a:t>and </a:t>
            </a:r>
            <a:r>
              <a:rPr lang="en-GB" sz="3000" b="1" dirty="0" smtClean="0">
                <a:solidFill>
                  <a:schemeClr val="accent1"/>
                </a:solidFill>
                <a:latin typeface="Arial" panose="020B0604020202020204" pitchFamily="34" charset="0"/>
                <a:cs typeface="Arial" panose="020B0604020202020204" pitchFamily="34" charset="0"/>
              </a:rPr>
              <a:t>Solihull </a:t>
            </a:r>
            <a:r>
              <a:rPr lang="en-GB" sz="3000" b="1" dirty="0" err="1" smtClean="0">
                <a:solidFill>
                  <a:schemeClr val="accent1"/>
                </a:solidFill>
                <a:latin typeface="Arial" panose="020B0604020202020204" pitchFamily="34" charset="0"/>
                <a:cs typeface="Arial" panose="020B0604020202020204" pitchFamily="34" charset="0"/>
              </a:rPr>
              <a:t>STP</a:t>
            </a:r>
            <a:endParaRPr lang="en-US" sz="3000" b="1" dirty="0">
              <a:solidFill>
                <a:schemeClr val="accent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831E3F6C-F1F8-764A-8446-C136ECF7793E}" type="slidenum">
              <a:rPr lang="en-US" smtClean="0"/>
              <a:pPr/>
              <a:t>10</a:t>
            </a:fld>
            <a:endParaRPr lang="en-US"/>
          </a:p>
        </p:txBody>
      </p:sp>
      <p:sp>
        <p:nvSpPr>
          <p:cNvPr id="10" name="Content Placeholder 5"/>
          <p:cNvSpPr>
            <a:spLocks noGrp="1"/>
          </p:cNvSpPr>
          <p:nvPr>
            <p:ph idx="1"/>
          </p:nvPr>
        </p:nvSpPr>
        <p:spPr>
          <a:xfrm>
            <a:off x="4571999" y="4221280"/>
            <a:ext cx="3240000" cy="1728000"/>
          </a:xfrm>
          <a:prstGeom prst="roundRect">
            <a:avLst/>
          </a:prstGeom>
        </p:spPr>
        <p:style>
          <a:lnRef idx="2">
            <a:schemeClr val="accent1"/>
          </a:lnRef>
          <a:fillRef idx="1">
            <a:schemeClr val="lt1"/>
          </a:fillRef>
          <a:effectRef idx="0">
            <a:schemeClr val="accent1"/>
          </a:effectRef>
          <a:fontRef idx="minor">
            <a:schemeClr val="dk1"/>
          </a:fontRef>
        </p:style>
        <p:txBody>
          <a:bodyPr>
            <a:noAutofit/>
          </a:bodyPr>
          <a:lstStyle/>
          <a:p>
            <a:pPr marL="0" indent="0">
              <a:buNone/>
            </a:pPr>
            <a:r>
              <a:rPr lang="en-GB" sz="1200" b="1" dirty="0">
                <a:solidFill>
                  <a:schemeClr val="tx1"/>
                </a:solidFill>
                <a:latin typeface="Arial" panose="020B0604020202020204" pitchFamily="34" charset="0"/>
                <a:cs typeface="Arial" panose="020B0604020202020204" pitchFamily="34" charset="0"/>
              </a:rPr>
              <a:t>Transformation and </a:t>
            </a:r>
            <a:r>
              <a:rPr lang="en-GB" sz="1200" b="1" dirty="0" smtClean="0">
                <a:solidFill>
                  <a:schemeClr val="tx1"/>
                </a:solidFill>
                <a:latin typeface="Arial" panose="020B0604020202020204" pitchFamily="34" charset="0"/>
                <a:cs typeface="Arial" panose="020B0604020202020204" pitchFamily="34" charset="0"/>
              </a:rPr>
              <a:t>Vanguards:</a:t>
            </a:r>
          </a:p>
          <a:p>
            <a:pPr marL="0" indent="0">
              <a:buNone/>
            </a:pPr>
            <a:r>
              <a:rPr lang="en-GB" sz="1200" dirty="0">
                <a:solidFill>
                  <a:schemeClr val="tx1"/>
                </a:solidFill>
                <a:latin typeface="Arial" panose="020B0604020202020204" pitchFamily="34" charset="0"/>
                <a:cs typeface="Arial" panose="020B0604020202020204" pitchFamily="34" charset="0"/>
              </a:rPr>
              <a:t>HEFT – Surgical </a:t>
            </a:r>
            <a:r>
              <a:rPr lang="en-GB" sz="1200" dirty="0" smtClean="0">
                <a:solidFill>
                  <a:schemeClr val="tx1"/>
                </a:solidFill>
                <a:latin typeface="Arial" panose="020B0604020202020204" pitchFamily="34" charset="0"/>
                <a:cs typeface="Arial" panose="020B0604020202020204" pitchFamily="34" charset="0"/>
              </a:rPr>
              <a:t>reconfiguration (Paused)</a:t>
            </a:r>
            <a:endParaRPr lang="en-GB" sz="1200" dirty="0">
              <a:solidFill>
                <a:schemeClr val="tx1"/>
              </a:solidFill>
              <a:latin typeface="Arial" panose="020B0604020202020204" pitchFamily="34" charset="0"/>
              <a:cs typeface="Arial" panose="020B0604020202020204" pitchFamily="34" charset="0"/>
            </a:endParaRPr>
          </a:p>
          <a:p>
            <a:pPr marL="0" indent="0">
              <a:buNone/>
            </a:pPr>
            <a:r>
              <a:rPr lang="en-GB" sz="1200" dirty="0">
                <a:solidFill>
                  <a:schemeClr val="tx1"/>
                </a:solidFill>
                <a:latin typeface="Arial" panose="020B0604020202020204" pitchFamily="34" charset="0"/>
                <a:cs typeface="Arial" panose="020B0604020202020204" pitchFamily="34" charset="0"/>
              </a:rPr>
              <a:t>West Midlands NICU review</a:t>
            </a:r>
          </a:p>
          <a:p>
            <a:pPr marL="0" indent="0">
              <a:buNone/>
            </a:pPr>
            <a:r>
              <a:rPr lang="en-GB" sz="1200" dirty="0" smtClean="0">
                <a:solidFill>
                  <a:schemeClr val="tx1"/>
                </a:solidFill>
                <a:latin typeface="Arial" panose="020B0604020202020204" pitchFamily="34" charset="0"/>
                <a:cs typeface="Arial" panose="020B0604020202020204" pitchFamily="34" charset="0"/>
              </a:rPr>
              <a:t>BSBC Stroke Review</a:t>
            </a:r>
            <a:endParaRPr lang="en-GB" sz="1200" strike="sngStrike" dirty="0">
              <a:solidFill>
                <a:schemeClr val="tx1"/>
              </a:solidFill>
              <a:latin typeface="Arial" panose="020B0604020202020204" pitchFamily="34" charset="0"/>
              <a:cs typeface="Arial" panose="020B0604020202020204" pitchFamily="34" charset="0"/>
            </a:endParaRPr>
          </a:p>
          <a:p>
            <a:pPr marL="0" indent="0">
              <a:buNone/>
            </a:pPr>
            <a:r>
              <a:rPr lang="en-GB" sz="1200" dirty="0">
                <a:solidFill>
                  <a:schemeClr val="tx1"/>
                </a:solidFill>
                <a:latin typeface="Arial" panose="020B0604020202020204" pitchFamily="34" charset="0"/>
                <a:cs typeface="Arial" panose="020B0604020202020204" pitchFamily="34" charset="0"/>
              </a:rPr>
              <a:t>Solihull UEC Vanguard</a:t>
            </a:r>
          </a:p>
          <a:p>
            <a:pPr marL="0" indent="0">
              <a:buNone/>
            </a:pPr>
            <a:r>
              <a:rPr lang="en-GB" sz="1200" dirty="0">
                <a:solidFill>
                  <a:schemeClr val="tx1"/>
                </a:solidFill>
                <a:latin typeface="Arial" panose="020B0604020202020204" pitchFamily="34" charset="0"/>
                <a:cs typeface="Arial" panose="020B0604020202020204" pitchFamily="34" charset="0"/>
              </a:rPr>
              <a:t>MERIT </a:t>
            </a:r>
            <a:r>
              <a:rPr lang="en-GB" sz="1200" dirty="0" smtClean="0">
                <a:solidFill>
                  <a:schemeClr val="tx1"/>
                </a:solidFill>
                <a:latin typeface="Arial" panose="020B0604020202020204" pitchFamily="34" charset="0"/>
                <a:cs typeface="Arial" panose="020B0604020202020204" pitchFamily="34" charset="0"/>
              </a:rPr>
              <a:t>–</a:t>
            </a:r>
            <a:r>
              <a:rPr lang="en-GB" sz="1200" b="1" dirty="0" smtClean="0">
                <a:solidFill>
                  <a:schemeClr val="tx1"/>
                </a:solidFill>
                <a:latin typeface="Arial" panose="020B0604020202020204" pitchFamily="34" charset="0"/>
                <a:cs typeface="Arial" panose="020B0604020202020204" pitchFamily="34" charset="0"/>
              </a:rPr>
              <a:t>Mental Health Provider Collaboration Vanguard </a:t>
            </a:r>
            <a:endParaRPr lang="en-GB" sz="1200" b="1" dirty="0">
              <a:solidFill>
                <a:schemeClr val="tx1"/>
              </a:solidFill>
              <a:latin typeface="Arial" panose="020B0604020202020204" pitchFamily="34" charset="0"/>
              <a:cs typeface="Arial" panose="020B0604020202020204" pitchFamily="34" charset="0"/>
            </a:endParaRPr>
          </a:p>
        </p:txBody>
      </p:sp>
      <p:sp>
        <p:nvSpPr>
          <p:cNvPr id="11" name="TextBox 10"/>
          <p:cNvSpPr txBox="1"/>
          <p:nvPr/>
        </p:nvSpPr>
        <p:spPr>
          <a:xfrm>
            <a:off x="251520" y="1248594"/>
            <a:ext cx="3600000" cy="1532334"/>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b="1" dirty="0" smtClean="0">
                <a:latin typeface="Arial" panose="020B0604020202020204" pitchFamily="34" charset="0"/>
                <a:cs typeface="Arial" panose="020B0604020202020204" pitchFamily="34" charset="0"/>
              </a:rPr>
              <a:t>CCGs:</a:t>
            </a:r>
          </a:p>
          <a:p>
            <a:r>
              <a:rPr lang="en-GB" sz="1200" dirty="0" smtClean="0">
                <a:latin typeface="Arial" panose="020B0604020202020204" pitchFamily="34" charset="0"/>
                <a:cs typeface="Arial" panose="020B0604020202020204" pitchFamily="34" charset="0"/>
              </a:rPr>
              <a:t>NHS Birmingham South and Central: Pop 205.6k </a:t>
            </a:r>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NHS </a:t>
            </a:r>
            <a:r>
              <a:rPr lang="en-GB" sz="1200" dirty="0" smtClean="0">
                <a:latin typeface="Arial" panose="020B0604020202020204" pitchFamily="34" charset="0"/>
                <a:cs typeface="Arial" panose="020B0604020202020204" pitchFamily="34" charset="0"/>
              </a:rPr>
              <a:t>Solihull: 211.4k</a:t>
            </a:r>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NHS </a:t>
            </a:r>
            <a:r>
              <a:rPr lang="en-GB" sz="1200" dirty="0" smtClean="0">
                <a:latin typeface="Arial" panose="020B0604020202020204" pitchFamily="34" charset="0"/>
                <a:cs typeface="Arial" panose="020B0604020202020204" pitchFamily="34" charset="0"/>
              </a:rPr>
              <a:t>Birmingham Cross City: 743.3k</a:t>
            </a:r>
          </a:p>
          <a:p>
            <a:endParaRPr lang="en-GB" sz="1200" dirty="0" smtClean="0">
              <a:latin typeface="Arial" panose="020B0604020202020204" pitchFamily="34" charset="0"/>
              <a:cs typeface="Arial" panose="020B0604020202020204" pitchFamily="34" charset="0"/>
            </a:endParaRPr>
          </a:p>
          <a:p>
            <a:r>
              <a:rPr lang="en-GB" sz="1200" dirty="0" smtClean="0">
                <a:latin typeface="Arial" panose="020B0604020202020204" pitchFamily="34" charset="0"/>
                <a:cs typeface="Arial" panose="020B0604020202020204" pitchFamily="34" charset="0"/>
              </a:rPr>
              <a:t>Total Population: 1,160.3k</a:t>
            </a:r>
            <a:endParaRPr lang="en-GB" sz="1200" dirty="0">
              <a:latin typeface="Arial" panose="020B0604020202020204" pitchFamily="34" charset="0"/>
              <a:cs typeface="Arial" panose="020B0604020202020204" pitchFamily="34" charset="0"/>
            </a:endParaRPr>
          </a:p>
        </p:txBody>
      </p:sp>
      <p:sp>
        <p:nvSpPr>
          <p:cNvPr id="14" name="TextBox 13"/>
          <p:cNvSpPr txBox="1"/>
          <p:nvPr/>
        </p:nvSpPr>
        <p:spPr>
          <a:xfrm>
            <a:off x="251920" y="2986767"/>
            <a:ext cx="3600000" cy="2962513"/>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b="1" dirty="0" smtClean="0">
                <a:latin typeface="Arial" panose="020B0604020202020204" pitchFamily="34" charset="0"/>
                <a:cs typeface="Arial" panose="020B0604020202020204" pitchFamily="34" charset="0"/>
              </a:rPr>
              <a:t>Providers:</a:t>
            </a:r>
          </a:p>
          <a:p>
            <a:r>
              <a:rPr lang="en-GB" sz="1200" u="sng" dirty="0" smtClean="0">
                <a:latin typeface="Arial" panose="020B0604020202020204" pitchFamily="34" charset="0"/>
                <a:cs typeface="Arial" panose="020B0604020202020204" pitchFamily="34" charset="0"/>
              </a:rPr>
              <a:t>Acute</a:t>
            </a:r>
          </a:p>
          <a:p>
            <a:r>
              <a:rPr lang="en-GB" sz="1200" dirty="0">
                <a:latin typeface="Arial" panose="020B0604020202020204" pitchFamily="34" charset="0"/>
                <a:cs typeface="Arial" panose="020B0604020202020204" pitchFamily="34" charset="0"/>
              </a:rPr>
              <a:t>Birmingham Children's Hospital NHS FT</a:t>
            </a:r>
          </a:p>
          <a:p>
            <a:r>
              <a:rPr lang="en-GB" sz="1200" dirty="0">
                <a:latin typeface="Arial" panose="020B0604020202020204" pitchFamily="34" charset="0"/>
                <a:cs typeface="Arial" panose="020B0604020202020204" pitchFamily="34" charset="0"/>
              </a:rPr>
              <a:t>Birmingham Women's NHS FT</a:t>
            </a:r>
          </a:p>
          <a:p>
            <a:r>
              <a:rPr lang="en-GB" sz="1200" dirty="0">
                <a:latin typeface="Arial" panose="020B0604020202020204" pitchFamily="34" charset="0"/>
                <a:cs typeface="Arial" panose="020B0604020202020204" pitchFamily="34" charset="0"/>
              </a:rPr>
              <a:t>Heart </a:t>
            </a:r>
            <a:r>
              <a:rPr lang="en-GB" sz="1200" dirty="0" smtClean="0">
                <a:latin typeface="Arial" panose="020B0604020202020204" pitchFamily="34" charset="0"/>
                <a:cs typeface="Arial" panose="020B0604020202020204" pitchFamily="34" charset="0"/>
              </a:rPr>
              <a:t>of </a:t>
            </a:r>
            <a:r>
              <a:rPr lang="en-GB" sz="1200" dirty="0">
                <a:latin typeface="Arial" panose="020B0604020202020204" pitchFamily="34" charset="0"/>
                <a:cs typeface="Arial" panose="020B0604020202020204" pitchFamily="34" charset="0"/>
              </a:rPr>
              <a:t>England NHS FT</a:t>
            </a:r>
          </a:p>
          <a:p>
            <a:r>
              <a:rPr lang="en-GB" sz="1200" dirty="0" smtClean="0">
                <a:latin typeface="Arial" panose="020B0604020202020204" pitchFamily="34" charset="0"/>
                <a:cs typeface="Arial" panose="020B0604020202020204" pitchFamily="34" charset="0"/>
              </a:rPr>
              <a:t>The </a:t>
            </a:r>
            <a:r>
              <a:rPr lang="en-GB" sz="1200" dirty="0">
                <a:latin typeface="Arial" panose="020B0604020202020204" pitchFamily="34" charset="0"/>
                <a:cs typeface="Arial" panose="020B0604020202020204" pitchFamily="34" charset="0"/>
              </a:rPr>
              <a:t>Royal Orthopaedic Hospital NHS FT</a:t>
            </a:r>
          </a:p>
          <a:p>
            <a:r>
              <a:rPr lang="en-GB" sz="1200" dirty="0" smtClean="0">
                <a:latin typeface="Arial" panose="020B0604020202020204" pitchFamily="34" charset="0"/>
                <a:cs typeface="Arial" panose="020B0604020202020204" pitchFamily="34" charset="0"/>
              </a:rPr>
              <a:t>University </a:t>
            </a:r>
            <a:r>
              <a:rPr lang="en-GB" sz="1200" dirty="0">
                <a:latin typeface="Arial" panose="020B0604020202020204" pitchFamily="34" charset="0"/>
                <a:cs typeface="Arial" panose="020B0604020202020204" pitchFamily="34" charset="0"/>
              </a:rPr>
              <a:t>Hospitals Birmingham NHS FT</a:t>
            </a:r>
          </a:p>
          <a:p>
            <a:r>
              <a:rPr lang="en-GB" sz="1200" u="sng" dirty="0" smtClean="0">
                <a:latin typeface="Arial" panose="020B0604020202020204" pitchFamily="34" charset="0"/>
                <a:cs typeface="Arial" panose="020B0604020202020204" pitchFamily="34" charset="0"/>
              </a:rPr>
              <a:t>Community</a:t>
            </a:r>
          </a:p>
          <a:p>
            <a:r>
              <a:rPr lang="en-GB" sz="1200" dirty="0">
                <a:latin typeface="Arial" panose="020B0604020202020204" pitchFamily="34" charset="0"/>
                <a:cs typeface="Arial" panose="020B0604020202020204" pitchFamily="34" charset="0"/>
              </a:rPr>
              <a:t>Birmingham Community Healthcare NHS </a:t>
            </a:r>
            <a:r>
              <a:rPr lang="en-GB" sz="1200" dirty="0" smtClean="0">
                <a:latin typeface="Arial" panose="020B0604020202020204" pitchFamily="34" charset="0"/>
                <a:cs typeface="Arial" panose="020B0604020202020204" pitchFamily="34" charset="0"/>
              </a:rPr>
              <a:t>Trust</a:t>
            </a:r>
          </a:p>
          <a:p>
            <a:r>
              <a:rPr lang="en-GB" sz="1200" u="sng" dirty="0" smtClean="0">
                <a:latin typeface="Arial" panose="020B0604020202020204" pitchFamily="34" charset="0"/>
                <a:cs typeface="Arial" panose="020B0604020202020204" pitchFamily="34" charset="0"/>
              </a:rPr>
              <a:t>Mental Health</a:t>
            </a:r>
          </a:p>
          <a:p>
            <a:r>
              <a:rPr lang="en-GB" sz="1200" dirty="0">
                <a:latin typeface="Arial" panose="020B0604020202020204" pitchFamily="34" charset="0"/>
                <a:cs typeface="Arial" panose="020B0604020202020204" pitchFamily="34" charset="0"/>
              </a:rPr>
              <a:t>Birmingham &amp;</a:t>
            </a:r>
            <a:r>
              <a:rPr lang="en-GB" sz="1200" dirty="0" smtClean="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Solihull Mental Health NHS </a:t>
            </a:r>
            <a:r>
              <a:rPr lang="en-GB" sz="1200" dirty="0" smtClean="0">
                <a:latin typeface="Arial" panose="020B0604020202020204" pitchFamily="34" charset="0"/>
                <a:cs typeface="Arial" panose="020B0604020202020204" pitchFamily="34" charset="0"/>
              </a:rPr>
              <a:t>FT</a:t>
            </a:r>
            <a:endParaRPr lang="en-GB" sz="1200" u="sng" dirty="0" smtClean="0">
              <a:latin typeface="Arial" panose="020B0604020202020204" pitchFamily="34" charset="0"/>
              <a:cs typeface="Arial" panose="020B0604020202020204" pitchFamily="34" charset="0"/>
            </a:endParaRPr>
          </a:p>
          <a:p>
            <a:r>
              <a:rPr lang="en-GB" sz="1200" u="sng" dirty="0" smtClean="0">
                <a:latin typeface="Arial" panose="020B0604020202020204" pitchFamily="34" charset="0"/>
                <a:cs typeface="Arial" panose="020B0604020202020204" pitchFamily="34" charset="0"/>
              </a:rPr>
              <a:t>Ambulance</a:t>
            </a:r>
          </a:p>
          <a:p>
            <a:r>
              <a:rPr lang="en-GB" sz="1200" dirty="0" smtClean="0">
                <a:latin typeface="Arial" panose="020B0604020202020204" pitchFamily="34" charset="0"/>
                <a:cs typeface="Arial" panose="020B0604020202020204" pitchFamily="34" charset="0"/>
              </a:rPr>
              <a:t>West Midlands Ambulance </a:t>
            </a:r>
            <a:r>
              <a:rPr lang="en-GB" sz="1200" dirty="0">
                <a:latin typeface="Arial" panose="020B0604020202020204" pitchFamily="34" charset="0"/>
                <a:cs typeface="Arial" panose="020B0604020202020204" pitchFamily="34" charset="0"/>
              </a:rPr>
              <a:t>Service NHS FT</a:t>
            </a:r>
            <a:endParaRPr lang="en-GB" sz="1200" dirty="0" smtClean="0">
              <a:latin typeface="Arial" panose="020B0604020202020204" pitchFamily="34" charset="0"/>
              <a:cs typeface="Arial" panose="020B0604020202020204" pitchFamily="34" charset="0"/>
            </a:endParaRPr>
          </a:p>
        </p:txBody>
      </p:sp>
      <p:sp>
        <p:nvSpPr>
          <p:cNvPr id="16" name="TextBox 15"/>
          <p:cNvSpPr txBox="1"/>
          <p:nvPr/>
        </p:nvSpPr>
        <p:spPr>
          <a:xfrm>
            <a:off x="4572000" y="1248594"/>
            <a:ext cx="3240000" cy="510778"/>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b="1" dirty="0" smtClean="0">
                <a:latin typeface="Arial" panose="020B0604020202020204" pitchFamily="34" charset="0"/>
                <a:cs typeface="Arial" panose="020B0604020202020204" pitchFamily="34" charset="0"/>
              </a:rPr>
              <a:t>Urgent and Emergency Care Network: </a:t>
            </a:r>
            <a:r>
              <a:rPr lang="en-GB" sz="1200" dirty="0" smtClean="0">
                <a:latin typeface="Arial" panose="020B0604020202020204" pitchFamily="34" charset="0"/>
                <a:cs typeface="Arial" panose="020B0604020202020204" pitchFamily="34" charset="0"/>
              </a:rPr>
              <a:t>West Midlands</a:t>
            </a: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47415">
            <a:off x="7165103" y="1659091"/>
            <a:ext cx="1754372" cy="289243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15" name="TextBox 14"/>
          <p:cNvSpPr txBox="1"/>
          <p:nvPr/>
        </p:nvSpPr>
        <p:spPr>
          <a:xfrm>
            <a:off x="4572000" y="2060848"/>
            <a:ext cx="3240000" cy="715089"/>
          </a:xfrm>
          <a:prstGeom prst="round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GB" sz="1200" b="1" dirty="0" smtClean="0">
                <a:solidFill>
                  <a:schemeClr val="tx1"/>
                </a:solidFill>
                <a:latin typeface="Arial" panose="020B0604020202020204" pitchFamily="34" charset="0"/>
                <a:cs typeface="Arial" panose="020B0604020202020204" pitchFamily="34" charset="0"/>
              </a:rPr>
              <a:t>System </a:t>
            </a:r>
            <a:r>
              <a:rPr lang="en-GB" sz="1200" b="1" dirty="0">
                <a:solidFill>
                  <a:schemeClr val="tx1"/>
                </a:solidFill>
                <a:latin typeface="Arial" panose="020B0604020202020204" pitchFamily="34" charset="0"/>
                <a:cs typeface="Arial" panose="020B0604020202020204" pitchFamily="34" charset="0"/>
              </a:rPr>
              <a:t>R</a:t>
            </a:r>
            <a:r>
              <a:rPr lang="en-GB" sz="1200" b="1" dirty="0" smtClean="0">
                <a:solidFill>
                  <a:schemeClr val="tx1"/>
                </a:solidFill>
                <a:latin typeface="Arial" panose="020B0604020202020204" pitchFamily="34" charset="0"/>
                <a:cs typeface="Arial" panose="020B0604020202020204" pitchFamily="34" charset="0"/>
              </a:rPr>
              <a:t>esilience Group:</a:t>
            </a:r>
          </a:p>
          <a:p>
            <a:r>
              <a:rPr lang="en-GB" sz="1200" dirty="0" smtClean="0">
                <a:solidFill>
                  <a:schemeClr val="tx1"/>
                </a:solidFill>
                <a:latin typeface="Arial" panose="020B0604020202020204" pitchFamily="34" charset="0"/>
                <a:cs typeface="Arial" panose="020B0604020202020204" pitchFamily="34" charset="0"/>
              </a:rPr>
              <a:t>Birmingham and Solihull</a:t>
            </a:r>
          </a:p>
          <a:p>
            <a:r>
              <a:rPr lang="en-GB" sz="1200" dirty="0" smtClean="0">
                <a:solidFill>
                  <a:schemeClr val="tx1"/>
                </a:solidFill>
                <a:latin typeface="Arial" panose="020B0604020202020204" pitchFamily="34" charset="0"/>
                <a:cs typeface="Arial" panose="020B0604020202020204" pitchFamily="34" charset="0"/>
              </a:rPr>
              <a:t>Birmingham Children’s</a:t>
            </a:r>
            <a:endParaRPr lang="en-GB" sz="1200" dirty="0">
              <a:solidFill>
                <a:schemeClr val="tx1"/>
              </a:solidFill>
              <a:latin typeface="Arial" panose="020B0604020202020204" pitchFamily="34" charset="0"/>
              <a:cs typeface="Arial" panose="020B0604020202020204" pitchFamily="34" charset="0"/>
            </a:endParaRPr>
          </a:p>
        </p:txBody>
      </p:sp>
      <p:sp>
        <p:nvSpPr>
          <p:cNvPr id="13" name="TextBox 12"/>
          <p:cNvSpPr txBox="1"/>
          <p:nvPr/>
        </p:nvSpPr>
        <p:spPr>
          <a:xfrm>
            <a:off x="4572000" y="3140968"/>
            <a:ext cx="3240000" cy="715089"/>
          </a:xfrm>
          <a:prstGeom prst="round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GB" sz="1200" b="1" dirty="0" smtClean="0">
                <a:latin typeface="Arial" panose="020B0604020202020204" pitchFamily="34" charset="0"/>
                <a:cs typeface="Arial" panose="020B0604020202020204" pitchFamily="34" charset="0"/>
              </a:rPr>
              <a:t>Local Government:</a:t>
            </a:r>
          </a:p>
          <a:p>
            <a:r>
              <a:rPr lang="en-GB" sz="1200" dirty="0" smtClean="0">
                <a:latin typeface="Arial" panose="020B0604020202020204" pitchFamily="34" charset="0"/>
                <a:cs typeface="Arial" panose="020B0604020202020204" pitchFamily="34" charset="0"/>
              </a:rPr>
              <a:t>Birmingham City Council</a:t>
            </a:r>
          </a:p>
          <a:p>
            <a:r>
              <a:rPr lang="en-GB" sz="1200" dirty="0" smtClean="0">
                <a:latin typeface="Arial" panose="020B0604020202020204" pitchFamily="34" charset="0"/>
                <a:cs typeface="Arial" panose="020B0604020202020204" pitchFamily="34" charset="0"/>
              </a:rPr>
              <a:t>Solihull Metropolitan Council</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83888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HS logo and Five Year Forward View on blue diamond background" title="Image 1"/>
          <p:cNvPicPr>
            <a:picLocks noChangeAspect="1"/>
          </p:cNvPicPr>
          <p:nvPr/>
        </p:nvPicPr>
        <p:blipFill>
          <a:blip r:embed="rId2"/>
          <a:stretch>
            <a:fillRect/>
          </a:stretch>
        </p:blipFill>
        <p:spPr>
          <a:xfrm>
            <a:off x="0" y="27384"/>
            <a:ext cx="9144000" cy="6858000"/>
          </a:xfrm>
          <a:prstGeom prst="rect">
            <a:avLst/>
          </a:prstGeom>
        </p:spPr>
      </p:pic>
      <p:sp>
        <p:nvSpPr>
          <p:cNvPr id="8" name="TextBox 7"/>
          <p:cNvSpPr txBox="1"/>
          <p:nvPr/>
        </p:nvSpPr>
        <p:spPr>
          <a:xfrm>
            <a:off x="251520" y="390730"/>
            <a:ext cx="7797600" cy="553998"/>
          </a:xfrm>
          <a:prstGeom prst="rect">
            <a:avLst/>
          </a:prstGeom>
          <a:noFill/>
        </p:spPr>
        <p:txBody>
          <a:bodyPr wrap="square" rtlCol="0">
            <a:spAutoFit/>
          </a:bodyPr>
          <a:lstStyle/>
          <a:p>
            <a:r>
              <a:rPr lang="en-GB" sz="3000" b="1" dirty="0" smtClean="0">
                <a:solidFill>
                  <a:schemeClr val="accent1"/>
                </a:solidFill>
                <a:latin typeface="Arial" panose="020B0604020202020204" pitchFamily="34" charset="0"/>
                <a:cs typeface="Arial" panose="020B0604020202020204" pitchFamily="34" charset="0"/>
              </a:rPr>
              <a:t>Herefordshire </a:t>
            </a:r>
            <a:r>
              <a:rPr lang="en-GB" sz="3000" b="1" dirty="0">
                <a:solidFill>
                  <a:schemeClr val="accent1"/>
                </a:solidFill>
                <a:latin typeface="Arial" panose="020B0604020202020204" pitchFamily="34" charset="0"/>
                <a:cs typeface="Arial" panose="020B0604020202020204" pitchFamily="34" charset="0"/>
              </a:rPr>
              <a:t>and </a:t>
            </a:r>
            <a:r>
              <a:rPr lang="en-GB" sz="3000" b="1" dirty="0" smtClean="0">
                <a:solidFill>
                  <a:schemeClr val="accent1"/>
                </a:solidFill>
                <a:latin typeface="Arial" panose="020B0604020202020204" pitchFamily="34" charset="0"/>
                <a:cs typeface="Arial" panose="020B0604020202020204" pitchFamily="34" charset="0"/>
              </a:rPr>
              <a:t>Worcestershire </a:t>
            </a:r>
            <a:r>
              <a:rPr lang="en-GB" sz="3000" b="1" dirty="0" err="1" smtClean="0">
                <a:solidFill>
                  <a:schemeClr val="accent1"/>
                </a:solidFill>
                <a:latin typeface="Arial" panose="020B0604020202020204" pitchFamily="34" charset="0"/>
                <a:cs typeface="Arial" panose="020B0604020202020204" pitchFamily="34" charset="0"/>
              </a:rPr>
              <a:t>STP</a:t>
            </a:r>
            <a:endParaRPr lang="en-US" sz="3000" b="1" dirty="0">
              <a:solidFill>
                <a:schemeClr val="accent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47415">
            <a:off x="7165103" y="1659091"/>
            <a:ext cx="1754372" cy="289243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3" name="Slide Number Placeholder 2"/>
          <p:cNvSpPr>
            <a:spLocks noGrp="1"/>
          </p:cNvSpPr>
          <p:nvPr>
            <p:ph type="sldNum" sz="quarter" idx="12"/>
          </p:nvPr>
        </p:nvSpPr>
        <p:spPr/>
        <p:txBody>
          <a:bodyPr/>
          <a:lstStyle/>
          <a:p>
            <a:fld id="{831E3F6C-F1F8-764A-8446-C136ECF7793E}" type="slidenum">
              <a:rPr lang="en-US" smtClean="0"/>
              <a:pPr/>
              <a:t>11</a:t>
            </a:fld>
            <a:endParaRPr lang="en-US"/>
          </a:p>
        </p:txBody>
      </p:sp>
      <p:sp>
        <p:nvSpPr>
          <p:cNvPr id="9" name="TextBox 8"/>
          <p:cNvSpPr txBox="1"/>
          <p:nvPr/>
        </p:nvSpPr>
        <p:spPr>
          <a:xfrm>
            <a:off x="251520" y="1248594"/>
            <a:ext cx="3600000" cy="1532334"/>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b="1" dirty="0" smtClean="0">
                <a:latin typeface="Arial" panose="020B0604020202020204" pitchFamily="34" charset="0"/>
                <a:cs typeface="Arial" panose="020B0604020202020204" pitchFamily="34" charset="0"/>
              </a:rPr>
              <a:t>CCGs:</a:t>
            </a:r>
          </a:p>
          <a:p>
            <a:r>
              <a:rPr lang="en-GB" sz="1200" dirty="0">
                <a:latin typeface="Arial" panose="020B0604020202020204" pitchFamily="34" charset="0"/>
                <a:cs typeface="Arial" panose="020B0604020202020204" pitchFamily="34" charset="0"/>
              </a:rPr>
              <a:t>NHS </a:t>
            </a:r>
            <a:r>
              <a:rPr lang="en-GB" sz="1200" dirty="0" smtClean="0">
                <a:latin typeface="Arial" panose="020B0604020202020204" pitchFamily="34" charset="0"/>
                <a:cs typeface="Arial" panose="020B0604020202020204" pitchFamily="34" charset="0"/>
              </a:rPr>
              <a:t>Herefordshire: 188.7k</a:t>
            </a:r>
          </a:p>
          <a:p>
            <a:r>
              <a:rPr lang="en-GB" sz="1200" dirty="0" smtClean="0">
                <a:latin typeface="Arial" panose="020B0604020202020204" pitchFamily="34" charset="0"/>
                <a:cs typeface="Arial" panose="020B0604020202020204" pitchFamily="34" charset="0"/>
              </a:rPr>
              <a:t>NHS Redditch </a:t>
            </a:r>
            <a:r>
              <a:rPr lang="en-GB" sz="1200" dirty="0">
                <a:latin typeface="Arial" panose="020B0604020202020204" pitchFamily="34" charset="0"/>
                <a:cs typeface="Arial" panose="020B0604020202020204" pitchFamily="34" charset="0"/>
              </a:rPr>
              <a:t>a</a:t>
            </a:r>
            <a:r>
              <a:rPr lang="en-GB" sz="1200" dirty="0" smtClean="0">
                <a:latin typeface="Arial" panose="020B0604020202020204" pitchFamily="34" charset="0"/>
                <a:cs typeface="Arial" panose="020B0604020202020204" pitchFamily="34" charset="0"/>
              </a:rPr>
              <a:t>nd Bromsgrove: 181.3k</a:t>
            </a:r>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NHS </a:t>
            </a:r>
            <a:r>
              <a:rPr lang="en-GB" sz="1200" dirty="0" smtClean="0">
                <a:latin typeface="Arial" panose="020B0604020202020204" pitchFamily="34" charset="0"/>
                <a:cs typeface="Arial" panose="020B0604020202020204" pitchFamily="34" charset="0"/>
              </a:rPr>
              <a:t>South Worcestershire: 296.6k</a:t>
            </a:r>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NHS </a:t>
            </a:r>
            <a:r>
              <a:rPr lang="en-GB" sz="1200" dirty="0" smtClean="0">
                <a:latin typeface="Arial" panose="020B0604020202020204" pitchFamily="34" charset="0"/>
                <a:cs typeface="Arial" panose="020B0604020202020204" pitchFamily="34" charset="0"/>
              </a:rPr>
              <a:t>Wyre Forest: 98.6k</a:t>
            </a:r>
          </a:p>
          <a:p>
            <a:endParaRPr lang="en-GB" sz="1200" dirty="0" smtClean="0">
              <a:latin typeface="Arial" panose="020B0604020202020204" pitchFamily="34" charset="0"/>
              <a:cs typeface="Arial" panose="020B0604020202020204" pitchFamily="34" charset="0"/>
            </a:endParaRPr>
          </a:p>
          <a:p>
            <a:r>
              <a:rPr lang="en-GB" sz="1200" dirty="0" smtClean="0">
                <a:latin typeface="Arial" panose="020B0604020202020204" pitchFamily="34" charset="0"/>
                <a:cs typeface="Arial" panose="020B0604020202020204" pitchFamily="34" charset="0"/>
              </a:rPr>
              <a:t>Total Population: 765.2k</a:t>
            </a:r>
            <a:endParaRPr lang="en-GB" sz="1200" dirty="0">
              <a:latin typeface="Arial" panose="020B0604020202020204" pitchFamily="34" charset="0"/>
              <a:cs typeface="Arial" panose="020B0604020202020204" pitchFamily="34" charset="0"/>
            </a:endParaRPr>
          </a:p>
        </p:txBody>
      </p:sp>
      <p:sp>
        <p:nvSpPr>
          <p:cNvPr id="10" name="TextBox 9"/>
          <p:cNvSpPr txBox="1"/>
          <p:nvPr/>
        </p:nvSpPr>
        <p:spPr>
          <a:xfrm>
            <a:off x="4551013" y="3145959"/>
            <a:ext cx="3240000" cy="715089"/>
          </a:xfrm>
          <a:prstGeom prst="round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GB" sz="1200" b="1" dirty="0" smtClean="0">
                <a:latin typeface="Arial" panose="020B0604020202020204" pitchFamily="34" charset="0"/>
                <a:cs typeface="Arial" panose="020B0604020202020204" pitchFamily="34" charset="0"/>
              </a:rPr>
              <a:t>Local Government:</a:t>
            </a:r>
          </a:p>
          <a:p>
            <a:r>
              <a:rPr lang="en-GB" sz="1200" dirty="0" smtClean="0">
                <a:latin typeface="Arial" panose="020B0604020202020204" pitchFamily="34" charset="0"/>
                <a:cs typeface="Arial" panose="020B0604020202020204" pitchFamily="34" charset="0"/>
              </a:rPr>
              <a:t>Worcestershire County Council</a:t>
            </a:r>
            <a:endParaRPr lang="en-GB" sz="1200" dirty="0">
              <a:latin typeface="Arial" panose="020B0604020202020204" pitchFamily="34" charset="0"/>
              <a:cs typeface="Arial" panose="020B0604020202020204" pitchFamily="34" charset="0"/>
            </a:endParaRPr>
          </a:p>
          <a:p>
            <a:r>
              <a:rPr lang="en-GB" sz="1200" dirty="0" smtClean="0">
                <a:latin typeface="Arial" panose="020B0604020202020204" pitchFamily="34" charset="0"/>
                <a:cs typeface="Arial" panose="020B0604020202020204" pitchFamily="34" charset="0"/>
              </a:rPr>
              <a:t>Herefordshire Council</a:t>
            </a:r>
            <a:endParaRPr lang="en-GB" sz="1200" dirty="0">
              <a:latin typeface="Arial" panose="020B0604020202020204" pitchFamily="34" charset="0"/>
              <a:cs typeface="Arial" panose="020B0604020202020204" pitchFamily="34" charset="0"/>
            </a:endParaRPr>
          </a:p>
        </p:txBody>
      </p:sp>
      <p:sp>
        <p:nvSpPr>
          <p:cNvPr id="11" name="TextBox 10"/>
          <p:cNvSpPr txBox="1"/>
          <p:nvPr/>
        </p:nvSpPr>
        <p:spPr>
          <a:xfrm>
            <a:off x="251521" y="3035349"/>
            <a:ext cx="3600000" cy="2349579"/>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b="1" dirty="0" smtClean="0">
                <a:latin typeface="Arial" panose="020B0604020202020204" pitchFamily="34" charset="0"/>
                <a:cs typeface="Arial" panose="020B0604020202020204" pitchFamily="34" charset="0"/>
              </a:rPr>
              <a:t>Providers:</a:t>
            </a:r>
          </a:p>
          <a:p>
            <a:r>
              <a:rPr lang="en-GB" sz="1200" u="sng" dirty="0" smtClean="0">
                <a:latin typeface="Arial" panose="020B0604020202020204" pitchFamily="34" charset="0"/>
                <a:cs typeface="Arial" panose="020B0604020202020204" pitchFamily="34" charset="0"/>
              </a:rPr>
              <a:t>Acute</a:t>
            </a:r>
          </a:p>
          <a:p>
            <a:r>
              <a:rPr lang="en-GB" sz="1200" dirty="0" smtClean="0">
                <a:latin typeface="Arial" panose="020B0604020202020204" pitchFamily="34" charset="0"/>
                <a:cs typeface="Arial" panose="020B0604020202020204" pitchFamily="34" charset="0"/>
              </a:rPr>
              <a:t>Worcestershire Acute Hospitals NHS Trust</a:t>
            </a:r>
          </a:p>
          <a:p>
            <a:r>
              <a:rPr lang="en-GB" sz="1200" dirty="0" smtClean="0">
                <a:latin typeface="Arial" panose="020B0604020202020204" pitchFamily="34" charset="0"/>
                <a:cs typeface="Arial" panose="020B0604020202020204" pitchFamily="34" charset="0"/>
              </a:rPr>
              <a:t>Wye Valley NHS Trust (Acute and Community)</a:t>
            </a:r>
          </a:p>
          <a:p>
            <a:r>
              <a:rPr lang="en-GB" sz="1200" u="sng" dirty="0" smtClean="0">
                <a:latin typeface="Arial" panose="020B0604020202020204" pitchFamily="34" charset="0"/>
                <a:cs typeface="Arial" panose="020B0604020202020204" pitchFamily="34" charset="0"/>
              </a:rPr>
              <a:t>Community</a:t>
            </a:r>
          </a:p>
          <a:p>
            <a:r>
              <a:rPr lang="en-GB" sz="1200" dirty="0" smtClean="0">
                <a:latin typeface="Arial" panose="020B0604020202020204" pitchFamily="34" charset="0"/>
                <a:cs typeface="Arial" panose="020B0604020202020204" pitchFamily="34" charset="0"/>
              </a:rPr>
              <a:t>Worcestershire Health and Care NHS Trust (Community and </a:t>
            </a:r>
            <a:r>
              <a:rPr lang="en-GB" sz="1200" dirty="0">
                <a:latin typeface="Arial" panose="020B0604020202020204" pitchFamily="34" charset="0"/>
                <a:cs typeface="Arial" panose="020B0604020202020204" pitchFamily="34" charset="0"/>
              </a:rPr>
              <a:t>M</a:t>
            </a:r>
            <a:r>
              <a:rPr lang="en-GB" sz="1200" dirty="0" smtClean="0">
                <a:latin typeface="Arial" panose="020B0604020202020204" pitchFamily="34" charset="0"/>
                <a:cs typeface="Arial" panose="020B0604020202020204" pitchFamily="34" charset="0"/>
              </a:rPr>
              <a:t>ental Health)</a:t>
            </a:r>
          </a:p>
          <a:p>
            <a:r>
              <a:rPr lang="en-GB" sz="1200" u="sng" dirty="0" smtClean="0">
                <a:latin typeface="Arial" panose="020B0604020202020204" pitchFamily="34" charset="0"/>
                <a:cs typeface="Arial" panose="020B0604020202020204" pitchFamily="34" charset="0"/>
              </a:rPr>
              <a:t>Mental Health</a:t>
            </a:r>
          </a:p>
          <a:p>
            <a:r>
              <a:rPr lang="en-GB" sz="1200" dirty="0" smtClean="0">
                <a:latin typeface="Arial" panose="020B0604020202020204" pitchFamily="34" charset="0"/>
                <a:cs typeface="Arial" panose="020B0604020202020204" pitchFamily="34" charset="0"/>
              </a:rPr>
              <a:t>2gether NHS FT</a:t>
            </a:r>
            <a:endParaRPr lang="en-GB" sz="1200" u="sng" dirty="0" smtClean="0">
              <a:latin typeface="Arial" panose="020B0604020202020204" pitchFamily="34" charset="0"/>
              <a:cs typeface="Arial" panose="020B0604020202020204" pitchFamily="34" charset="0"/>
            </a:endParaRPr>
          </a:p>
          <a:p>
            <a:r>
              <a:rPr lang="en-GB" sz="1200" u="sng" dirty="0" smtClean="0">
                <a:latin typeface="Arial" panose="020B0604020202020204" pitchFamily="34" charset="0"/>
                <a:cs typeface="Arial" panose="020B0604020202020204" pitchFamily="34" charset="0"/>
              </a:rPr>
              <a:t>Ambulance</a:t>
            </a:r>
          </a:p>
          <a:p>
            <a:r>
              <a:rPr lang="en-GB" sz="1200" dirty="0" smtClean="0">
                <a:latin typeface="Arial" panose="020B0604020202020204" pitchFamily="34" charset="0"/>
                <a:cs typeface="Arial" panose="020B0604020202020204" pitchFamily="34" charset="0"/>
              </a:rPr>
              <a:t>West Midlands Ambulance </a:t>
            </a:r>
            <a:r>
              <a:rPr lang="en-GB" sz="1200" dirty="0">
                <a:latin typeface="Arial" panose="020B0604020202020204" pitchFamily="34" charset="0"/>
                <a:cs typeface="Arial" panose="020B0604020202020204" pitchFamily="34" charset="0"/>
              </a:rPr>
              <a:t>Service NHS FT</a:t>
            </a:r>
            <a:endParaRPr lang="en-GB" sz="1200" dirty="0" smtClean="0">
              <a:latin typeface="Arial" panose="020B0604020202020204" pitchFamily="34" charset="0"/>
              <a:cs typeface="Arial" panose="020B0604020202020204" pitchFamily="34" charset="0"/>
            </a:endParaRPr>
          </a:p>
        </p:txBody>
      </p:sp>
      <p:sp>
        <p:nvSpPr>
          <p:cNvPr id="12" name="TextBox 11"/>
          <p:cNvSpPr txBox="1"/>
          <p:nvPr/>
        </p:nvSpPr>
        <p:spPr>
          <a:xfrm>
            <a:off x="4572000" y="2060848"/>
            <a:ext cx="3240000" cy="715089"/>
          </a:xfrm>
          <a:prstGeom prst="round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GB" sz="1200" b="1" dirty="0" smtClean="0">
                <a:latin typeface="Arial" panose="020B0604020202020204" pitchFamily="34" charset="0"/>
                <a:cs typeface="Arial" panose="020B0604020202020204" pitchFamily="34" charset="0"/>
              </a:rPr>
              <a:t>System </a:t>
            </a:r>
            <a:r>
              <a:rPr lang="en-GB" sz="1200" b="1" dirty="0">
                <a:latin typeface="Arial" panose="020B0604020202020204" pitchFamily="34" charset="0"/>
                <a:cs typeface="Arial" panose="020B0604020202020204" pitchFamily="34" charset="0"/>
              </a:rPr>
              <a:t>R</a:t>
            </a:r>
            <a:r>
              <a:rPr lang="en-GB" sz="1200" b="1" dirty="0" smtClean="0">
                <a:latin typeface="Arial" panose="020B0604020202020204" pitchFamily="34" charset="0"/>
                <a:cs typeface="Arial" panose="020B0604020202020204" pitchFamily="34" charset="0"/>
              </a:rPr>
              <a:t>esilience Groups:</a:t>
            </a:r>
          </a:p>
          <a:p>
            <a:r>
              <a:rPr lang="en-GB" sz="1200" dirty="0" smtClean="0">
                <a:latin typeface="Arial" panose="020B0604020202020204" pitchFamily="34" charset="0"/>
                <a:cs typeface="Arial" panose="020B0604020202020204" pitchFamily="34" charset="0"/>
              </a:rPr>
              <a:t>Worcestershire</a:t>
            </a:r>
          </a:p>
          <a:p>
            <a:r>
              <a:rPr lang="en-GB" sz="1200" dirty="0" smtClean="0">
                <a:latin typeface="Arial" panose="020B0604020202020204" pitchFamily="34" charset="0"/>
                <a:cs typeface="Arial" panose="020B0604020202020204" pitchFamily="34" charset="0"/>
              </a:rPr>
              <a:t>Herefordshire</a:t>
            </a:r>
          </a:p>
        </p:txBody>
      </p:sp>
      <p:sp>
        <p:nvSpPr>
          <p:cNvPr id="13" name="TextBox 12"/>
          <p:cNvSpPr txBox="1"/>
          <p:nvPr/>
        </p:nvSpPr>
        <p:spPr>
          <a:xfrm>
            <a:off x="4572000" y="1247494"/>
            <a:ext cx="3240000" cy="510778"/>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b="1" dirty="0" smtClean="0">
                <a:latin typeface="Arial" panose="020B0604020202020204" pitchFamily="34" charset="0"/>
                <a:cs typeface="Arial" panose="020B0604020202020204" pitchFamily="34" charset="0"/>
              </a:rPr>
              <a:t>Urgent and Emergency Care Network: </a:t>
            </a:r>
            <a:r>
              <a:rPr lang="en-GB" sz="1200" dirty="0" smtClean="0">
                <a:latin typeface="Arial" panose="020B0604020202020204" pitchFamily="34" charset="0"/>
                <a:cs typeface="Arial" panose="020B0604020202020204" pitchFamily="34" charset="0"/>
              </a:rPr>
              <a:t>West Midlands</a:t>
            </a:r>
          </a:p>
        </p:txBody>
      </p:sp>
      <p:sp>
        <p:nvSpPr>
          <p:cNvPr id="14" name="Content Placeholder 5"/>
          <p:cNvSpPr txBox="1">
            <a:spLocks/>
          </p:cNvSpPr>
          <p:nvPr/>
        </p:nvSpPr>
        <p:spPr>
          <a:xfrm>
            <a:off x="4577718" y="4149080"/>
            <a:ext cx="3240000" cy="1234306"/>
          </a:xfrm>
          <a:prstGeom prst="round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457200" rtl="0" eaLnBrk="1" latinLnBrk="0" hangingPunct="1">
              <a:spcBef>
                <a:spcPct val="20000"/>
              </a:spcBef>
              <a:buClr>
                <a:schemeClr val="tx2"/>
              </a:buClr>
              <a:buFont typeface="Arial"/>
              <a:buChar char="•"/>
              <a:defRPr sz="2400" kern="1200">
                <a:solidFill>
                  <a:schemeClr val="dk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dk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400" kern="1200">
                <a:solidFill>
                  <a:schemeClr val="dk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4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Font typeface="Arial"/>
              <a:buNone/>
            </a:pPr>
            <a:r>
              <a:rPr lang="en-GB" sz="1200" b="1" dirty="0" smtClean="0">
                <a:latin typeface="Arial" panose="020B0604020202020204" pitchFamily="34" charset="0"/>
                <a:cs typeface="Arial" panose="020B0604020202020204" pitchFamily="34" charset="0"/>
              </a:rPr>
              <a:t>Transformation and Vanguards:</a:t>
            </a:r>
          </a:p>
          <a:p>
            <a:pPr marL="0" indent="0">
              <a:buNone/>
            </a:pPr>
            <a:r>
              <a:rPr lang="en-GB" sz="1200" dirty="0">
                <a:latin typeface="Arial" panose="020B0604020202020204" pitchFamily="34" charset="0"/>
                <a:cs typeface="Arial" panose="020B0604020202020204" pitchFamily="34" charset="0"/>
              </a:rPr>
              <a:t>Future of Acute Hospitals in Worcestershire</a:t>
            </a:r>
          </a:p>
          <a:p>
            <a:pPr marL="0" indent="0">
              <a:buNone/>
            </a:pPr>
            <a:r>
              <a:rPr lang="en-GB" sz="1200" dirty="0">
                <a:latin typeface="Arial" panose="020B0604020202020204" pitchFamily="34" charset="0"/>
                <a:cs typeface="Arial" panose="020B0604020202020204" pitchFamily="34" charset="0"/>
              </a:rPr>
              <a:t>West Midlands </a:t>
            </a:r>
            <a:r>
              <a:rPr lang="en-GB" sz="1200" dirty="0" smtClean="0">
                <a:latin typeface="Arial" panose="020B0604020202020204" pitchFamily="34" charset="0"/>
                <a:cs typeface="Arial" panose="020B0604020202020204" pitchFamily="34" charset="0"/>
              </a:rPr>
              <a:t>NICU</a:t>
            </a:r>
          </a:p>
          <a:p>
            <a:pPr marL="0" indent="0">
              <a:buNone/>
            </a:pPr>
            <a:r>
              <a:rPr lang="en-GB" sz="1200" dirty="0" smtClean="0">
                <a:latin typeface="Arial" panose="020B0604020202020204" pitchFamily="34" charset="0"/>
                <a:cs typeface="Arial" panose="020B0604020202020204" pitchFamily="34" charset="0"/>
              </a:rPr>
              <a:t>Connecting care</a:t>
            </a:r>
          </a:p>
          <a:p>
            <a:pPr marL="0" indent="0">
              <a:buNone/>
            </a:pPr>
            <a:r>
              <a:rPr lang="en-GB" sz="1200" dirty="0" smtClean="0">
                <a:latin typeface="Arial" panose="020B0604020202020204" pitchFamily="34" charset="0"/>
                <a:cs typeface="Arial" panose="020B0604020202020204" pitchFamily="34" charset="0"/>
              </a:rPr>
              <a:t>One Herefordshire </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08193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HS logo and Five Year Forward View on blue diamond background" title="Image 1"/>
          <p:cNvPicPr>
            <a:picLocks noChangeAspect="1"/>
          </p:cNvPicPr>
          <p:nvPr/>
        </p:nvPicPr>
        <p:blipFill>
          <a:blip r:embed="rId3"/>
          <a:stretch>
            <a:fillRect/>
          </a:stretch>
        </p:blipFill>
        <p:spPr>
          <a:xfrm>
            <a:off x="0" y="-7712"/>
            <a:ext cx="9144000" cy="6858000"/>
          </a:xfrm>
          <a:prstGeom prst="rect">
            <a:avLst/>
          </a:prstGeom>
        </p:spPr>
      </p:pic>
      <p:sp>
        <p:nvSpPr>
          <p:cNvPr id="17" name="TextBox 16"/>
          <p:cNvSpPr txBox="1"/>
          <p:nvPr/>
        </p:nvSpPr>
        <p:spPr>
          <a:xfrm>
            <a:off x="251520" y="404664"/>
            <a:ext cx="7797600" cy="553998"/>
          </a:xfrm>
          <a:prstGeom prst="rect">
            <a:avLst/>
          </a:prstGeom>
          <a:noFill/>
        </p:spPr>
        <p:txBody>
          <a:bodyPr wrap="square" rtlCol="0">
            <a:spAutoFit/>
          </a:bodyPr>
          <a:lstStyle/>
          <a:p>
            <a:r>
              <a:rPr lang="en-GB" sz="3000" b="1" dirty="0" smtClean="0">
                <a:solidFill>
                  <a:schemeClr val="accent1"/>
                </a:solidFill>
                <a:latin typeface="Arial" panose="020B0604020202020204" pitchFamily="34" charset="0"/>
                <a:cs typeface="Arial" panose="020B0604020202020204" pitchFamily="34" charset="0"/>
              </a:rPr>
              <a:t>Coventry </a:t>
            </a:r>
            <a:r>
              <a:rPr lang="en-GB" sz="3000" b="1" dirty="0">
                <a:solidFill>
                  <a:schemeClr val="accent1"/>
                </a:solidFill>
                <a:latin typeface="Arial" panose="020B0604020202020204" pitchFamily="34" charset="0"/>
                <a:cs typeface="Arial" panose="020B0604020202020204" pitchFamily="34" charset="0"/>
              </a:rPr>
              <a:t>and </a:t>
            </a:r>
            <a:r>
              <a:rPr lang="en-GB" sz="3000" b="1" dirty="0" smtClean="0">
                <a:solidFill>
                  <a:schemeClr val="accent1"/>
                </a:solidFill>
                <a:latin typeface="Arial" panose="020B0604020202020204" pitchFamily="34" charset="0"/>
                <a:cs typeface="Arial" panose="020B0604020202020204" pitchFamily="34" charset="0"/>
              </a:rPr>
              <a:t>Warwickshire </a:t>
            </a:r>
            <a:r>
              <a:rPr lang="en-GB" sz="3000" b="1" dirty="0" err="1" smtClean="0">
                <a:solidFill>
                  <a:schemeClr val="accent1"/>
                </a:solidFill>
                <a:latin typeface="Arial" panose="020B0604020202020204" pitchFamily="34" charset="0"/>
                <a:cs typeface="Arial" panose="020B0604020202020204" pitchFamily="34" charset="0"/>
              </a:rPr>
              <a:t>STP</a:t>
            </a:r>
            <a:endParaRPr lang="en-US" sz="3000" b="1" dirty="0">
              <a:solidFill>
                <a:schemeClr val="accent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831E3F6C-F1F8-764A-8446-C136ECF7793E}" type="slidenum">
              <a:rPr lang="en-US" smtClean="0"/>
              <a:pPr/>
              <a:t>12</a:t>
            </a:fld>
            <a:endParaRPr lang="en-US"/>
          </a:p>
        </p:txBody>
      </p:sp>
      <p:sp>
        <p:nvSpPr>
          <p:cNvPr id="18" name="TextBox 17"/>
          <p:cNvSpPr txBox="1"/>
          <p:nvPr/>
        </p:nvSpPr>
        <p:spPr>
          <a:xfrm>
            <a:off x="251520" y="1268760"/>
            <a:ext cx="3600000" cy="1328023"/>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b="1" dirty="0" smtClean="0">
                <a:latin typeface="Arial" panose="020B0604020202020204" pitchFamily="34" charset="0"/>
                <a:cs typeface="Arial" panose="020B0604020202020204" pitchFamily="34" charset="0"/>
              </a:rPr>
              <a:t>CCGs</a:t>
            </a:r>
            <a:r>
              <a:rPr lang="en-GB" sz="1200" dirty="0" smtClean="0">
                <a:latin typeface="Arial" panose="020B0604020202020204" pitchFamily="34" charset="0"/>
                <a:cs typeface="Arial" panose="020B0604020202020204" pitchFamily="34" charset="0"/>
              </a:rPr>
              <a:t>:</a:t>
            </a:r>
          </a:p>
          <a:p>
            <a:r>
              <a:rPr lang="en-GB" sz="1200" dirty="0">
                <a:latin typeface="Arial" panose="020B0604020202020204" pitchFamily="34" charset="0"/>
                <a:cs typeface="Arial" panose="020B0604020202020204" pitchFamily="34" charset="0"/>
              </a:rPr>
              <a:t>NHS </a:t>
            </a:r>
            <a:r>
              <a:rPr lang="en-GB" sz="1200" dirty="0" smtClean="0">
                <a:latin typeface="Arial" panose="020B0604020202020204" pitchFamily="34" charset="0"/>
                <a:cs typeface="Arial" panose="020B0604020202020204" pitchFamily="34" charset="0"/>
              </a:rPr>
              <a:t>Coventry and Rugby: 445.5k</a:t>
            </a:r>
          </a:p>
          <a:p>
            <a:r>
              <a:rPr lang="en-GB" sz="1200" dirty="0" smtClean="0">
                <a:latin typeface="Arial" panose="020B0604020202020204" pitchFamily="34" charset="0"/>
                <a:cs typeface="Arial" panose="020B0604020202020204" pitchFamily="34" charset="0"/>
              </a:rPr>
              <a:t>NHS Warwickshire North: 191.2k</a:t>
            </a:r>
          </a:p>
          <a:p>
            <a:r>
              <a:rPr lang="en-GB" sz="1200" dirty="0" smtClean="0">
                <a:latin typeface="Arial" panose="020B0604020202020204" pitchFamily="34" charset="0"/>
                <a:cs typeface="Arial" panose="020B0604020202020204" pitchFamily="34" charset="0"/>
              </a:rPr>
              <a:t>NHS South Warwickshire: 263.8k</a:t>
            </a:r>
          </a:p>
          <a:p>
            <a:endParaRPr lang="en-GB" sz="1200" dirty="0" smtClean="0">
              <a:latin typeface="Arial" panose="020B0604020202020204" pitchFamily="34" charset="0"/>
              <a:cs typeface="Arial" panose="020B0604020202020204" pitchFamily="34" charset="0"/>
            </a:endParaRPr>
          </a:p>
          <a:p>
            <a:r>
              <a:rPr lang="en-GB" sz="1200" dirty="0" smtClean="0">
                <a:latin typeface="Arial" panose="020B0604020202020204" pitchFamily="34" charset="0"/>
                <a:cs typeface="Arial" panose="020B0604020202020204" pitchFamily="34" charset="0"/>
              </a:rPr>
              <a:t>Total Population: 900.5k</a:t>
            </a:r>
          </a:p>
        </p:txBody>
      </p:sp>
      <p:sp>
        <p:nvSpPr>
          <p:cNvPr id="20" name="TextBox 19"/>
          <p:cNvSpPr txBox="1"/>
          <p:nvPr/>
        </p:nvSpPr>
        <p:spPr>
          <a:xfrm>
            <a:off x="264572" y="2928202"/>
            <a:ext cx="3600000" cy="2553891"/>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b="1" dirty="0" smtClean="0">
                <a:solidFill>
                  <a:schemeClr val="tx1"/>
                </a:solidFill>
                <a:latin typeface="Arial" panose="020B0604020202020204" pitchFamily="34" charset="0"/>
                <a:cs typeface="Arial" panose="020B0604020202020204" pitchFamily="34" charset="0"/>
              </a:rPr>
              <a:t>Providers</a:t>
            </a:r>
            <a:r>
              <a:rPr lang="en-GB" sz="1200" dirty="0" smtClean="0">
                <a:solidFill>
                  <a:schemeClr val="tx1"/>
                </a:solidFill>
                <a:latin typeface="Arial" panose="020B0604020202020204" pitchFamily="34" charset="0"/>
                <a:cs typeface="Arial" panose="020B0604020202020204" pitchFamily="34" charset="0"/>
              </a:rPr>
              <a:t>:</a:t>
            </a:r>
          </a:p>
          <a:p>
            <a:r>
              <a:rPr lang="en-GB" sz="1200" u="sng" dirty="0" smtClean="0">
                <a:solidFill>
                  <a:schemeClr val="tx1"/>
                </a:solidFill>
                <a:latin typeface="Arial" panose="020B0604020202020204" pitchFamily="34" charset="0"/>
                <a:cs typeface="Arial" panose="020B0604020202020204" pitchFamily="34" charset="0"/>
              </a:rPr>
              <a:t>Acute</a:t>
            </a:r>
          </a:p>
          <a:p>
            <a:r>
              <a:rPr lang="en-GB" sz="1200" dirty="0" smtClean="0">
                <a:solidFill>
                  <a:schemeClr val="tx1"/>
                </a:solidFill>
                <a:latin typeface="Arial" panose="020B0604020202020204" pitchFamily="34" charset="0"/>
                <a:cs typeface="Arial" panose="020B0604020202020204" pitchFamily="34" charset="0"/>
              </a:rPr>
              <a:t>George Eliot Hospital NHS Trust</a:t>
            </a:r>
          </a:p>
          <a:p>
            <a:r>
              <a:rPr lang="en-GB" sz="1200" dirty="0" smtClean="0">
                <a:solidFill>
                  <a:schemeClr val="tx1"/>
                </a:solidFill>
                <a:latin typeface="Arial" panose="020B0604020202020204" pitchFamily="34" charset="0"/>
                <a:cs typeface="Arial" panose="020B0604020202020204" pitchFamily="34" charset="0"/>
              </a:rPr>
              <a:t>South Warwickshire NHS FT (Acute &amp; Community)</a:t>
            </a:r>
          </a:p>
          <a:p>
            <a:r>
              <a:rPr lang="en-GB" sz="1200" dirty="0" smtClean="0">
                <a:solidFill>
                  <a:schemeClr val="tx1"/>
                </a:solidFill>
                <a:latin typeface="Arial" panose="020B0604020202020204" pitchFamily="34" charset="0"/>
                <a:cs typeface="Arial" panose="020B0604020202020204" pitchFamily="34" charset="0"/>
              </a:rPr>
              <a:t>University Hospitals Coventry and Warwickshire NHS Trust</a:t>
            </a:r>
          </a:p>
          <a:p>
            <a:r>
              <a:rPr lang="en-GB" sz="1200" u="sng" dirty="0" smtClean="0">
                <a:solidFill>
                  <a:schemeClr val="tx1"/>
                </a:solidFill>
                <a:latin typeface="Arial" panose="020B0604020202020204" pitchFamily="34" charset="0"/>
                <a:cs typeface="Arial" panose="020B0604020202020204" pitchFamily="34" charset="0"/>
              </a:rPr>
              <a:t>Mental Health</a:t>
            </a:r>
          </a:p>
          <a:p>
            <a:r>
              <a:rPr lang="en-GB" sz="1200" dirty="0" smtClean="0">
                <a:solidFill>
                  <a:schemeClr val="tx1"/>
                </a:solidFill>
                <a:latin typeface="Arial" panose="020B0604020202020204" pitchFamily="34" charset="0"/>
                <a:cs typeface="Arial" panose="020B0604020202020204" pitchFamily="34" charset="0"/>
              </a:rPr>
              <a:t>Coventry and Warwickshire Partnership NHS Trust (Mental Health &amp; Community)</a:t>
            </a:r>
          </a:p>
          <a:p>
            <a:r>
              <a:rPr lang="en-GB" sz="1200" u="sng" dirty="0" smtClean="0">
                <a:solidFill>
                  <a:schemeClr val="tx1"/>
                </a:solidFill>
                <a:latin typeface="Arial" panose="020B0604020202020204" pitchFamily="34" charset="0"/>
                <a:cs typeface="Arial" panose="020B0604020202020204" pitchFamily="34" charset="0"/>
              </a:rPr>
              <a:t>Ambulance</a:t>
            </a:r>
          </a:p>
          <a:p>
            <a:r>
              <a:rPr lang="en-GB" sz="1200" dirty="0" smtClean="0">
                <a:solidFill>
                  <a:schemeClr val="tx1"/>
                </a:solidFill>
                <a:latin typeface="Arial" panose="020B0604020202020204" pitchFamily="34" charset="0"/>
                <a:cs typeface="Arial" panose="020B0604020202020204" pitchFamily="34" charset="0"/>
              </a:rPr>
              <a:t>West Midlands Ambulance </a:t>
            </a:r>
            <a:r>
              <a:rPr lang="en-GB" sz="1200" dirty="0">
                <a:solidFill>
                  <a:schemeClr val="tx1"/>
                </a:solidFill>
                <a:latin typeface="Arial" panose="020B0604020202020204" pitchFamily="34" charset="0"/>
                <a:cs typeface="Arial" panose="020B0604020202020204" pitchFamily="34" charset="0"/>
              </a:rPr>
              <a:t>Service NHS FT</a:t>
            </a:r>
            <a:endParaRPr lang="en-GB" sz="1200" dirty="0" smtClean="0">
              <a:solidFill>
                <a:schemeClr val="tx1"/>
              </a:solidFill>
              <a:latin typeface="Arial" panose="020B0604020202020204" pitchFamily="34" charset="0"/>
              <a:cs typeface="Arial" panose="020B0604020202020204" pitchFamily="34" charset="0"/>
            </a:endParaRPr>
          </a:p>
        </p:txBody>
      </p:sp>
      <p:sp>
        <p:nvSpPr>
          <p:cNvPr id="22" name="TextBox 21"/>
          <p:cNvSpPr txBox="1"/>
          <p:nvPr/>
        </p:nvSpPr>
        <p:spPr>
          <a:xfrm>
            <a:off x="4572000" y="1268760"/>
            <a:ext cx="3240000" cy="510778"/>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b="1" dirty="0" smtClean="0">
                <a:latin typeface="Arial" panose="020B0604020202020204" pitchFamily="34" charset="0"/>
                <a:cs typeface="Arial" panose="020B0604020202020204" pitchFamily="34" charset="0"/>
              </a:rPr>
              <a:t>Urgent and Emergency Care Network</a:t>
            </a:r>
            <a:r>
              <a:rPr lang="en-GB" sz="1200" dirty="0" smtClean="0">
                <a:latin typeface="Arial" panose="020B0604020202020204" pitchFamily="34" charset="0"/>
                <a:cs typeface="Arial" panose="020B0604020202020204" pitchFamily="34" charset="0"/>
              </a:rPr>
              <a:t>: </a:t>
            </a:r>
            <a:r>
              <a:rPr lang="en-GB" sz="1200" dirty="0" smtClean="0">
                <a:solidFill>
                  <a:schemeClr val="tx1"/>
                </a:solidFill>
                <a:latin typeface="Arial" panose="020B0604020202020204" pitchFamily="34" charset="0"/>
                <a:cs typeface="Arial" panose="020B0604020202020204" pitchFamily="34" charset="0"/>
              </a:rPr>
              <a:t>West Midlands</a:t>
            </a:r>
          </a:p>
        </p:txBody>
      </p:sp>
      <p:sp>
        <p:nvSpPr>
          <p:cNvPr id="23" name="Content Placeholder 5"/>
          <p:cNvSpPr txBox="1">
            <a:spLocks/>
          </p:cNvSpPr>
          <p:nvPr/>
        </p:nvSpPr>
        <p:spPr>
          <a:xfrm>
            <a:off x="4572000" y="4911692"/>
            <a:ext cx="3240000" cy="583934"/>
          </a:xfrm>
          <a:prstGeom prst="round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342900" indent="-342900" algn="l" defTabSz="457200" rtl="0" eaLnBrk="1" latinLnBrk="0" hangingPunct="1">
              <a:spcBef>
                <a:spcPct val="20000"/>
              </a:spcBef>
              <a:buClr>
                <a:schemeClr val="tx2"/>
              </a:buClr>
              <a:buFont typeface="Arial"/>
              <a:buChar char="•"/>
              <a:defRPr sz="2400" kern="1200">
                <a:solidFill>
                  <a:schemeClr val="dk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dk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400" kern="1200">
                <a:solidFill>
                  <a:schemeClr val="dk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4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Font typeface="Arial"/>
              <a:buNone/>
            </a:pPr>
            <a:r>
              <a:rPr lang="en-GB" sz="1200" b="1" dirty="0" smtClean="0">
                <a:latin typeface="Arial" panose="020B0604020202020204" pitchFamily="34" charset="0"/>
                <a:cs typeface="Arial" panose="020B0604020202020204" pitchFamily="34" charset="0"/>
              </a:rPr>
              <a:t>Transformation and Vanguards</a:t>
            </a:r>
            <a:r>
              <a:rPr lang="en-GB" sz="1200" dirty="0" smtClean="0">
                <a:latin typeface="Arial" panose="020B0604020202020204" pitchFamily="34" charset="0"/>
                <a:cs typeface="Arial" panose="020B0604020202020204" pitchFamily="34" charset="0"/>
              </a:rPr>
              <a:t>:</a:t>
            </a:r>
          </a:p>
          <a:p>
            <a:pPr marL="0" indent="0">
              <a:buNone/>
            </a:pPr>
            <a:r>
              <a:rPr lang="en-GB" sz="1200" dirty="0" smtClean="0">
                <a:latin typeface="Arial" panose="020B0604020202020204" pitchFamily="34" charset="0"/>
                <a:cs typeface="Arial" panose="020B0604020202020204" pitchFamily="34" charset="0"/>
              </a:rPr>
              <a:t>West </a:t>
            </a:r>
            <a:r>
              <a:rPr lang="en-GB" sz="1200" dirty="0">
                <a:latin typeface="Arial" panose="020B0604020202020204" pitchFamily="34" charset="0"/>
                <a:cs typeface="Arial" panose="020B0604020202020204" pitchFamily="34" charset="0"/>
              </a:rPr>
              <a:t>Midlands NICU review</a:t>
            </a:r>
          </a:p>
        </p:txBody>
      </p:sp>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47415">
            <a:off x="7165103" y="1659091"/>
            <a:ext cx="1754372" cy="289243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21" name="TextBox 20"/>
          <p:cNvSpPr txBox="1"/>
          <p:nvPr/>
        </p:nvSpPr>
        <p:spPr>
          <a:xfrm>
            <a:off x="4571998" y="2365583"/>
            <a:ext cx="3240000" cy="919401"/>
          </a:xfrm>
          <a:prstGeom prst="round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GB" sz="1200" b="1" dirty="0" smtClean="0">
                <a:latin typeface="Arial" panose="020B0604020202020204" pitchFamily="34" charset="0"/>
                <a:cs typeface="Arial" panose="020B0604020202020204" pitchFamily="34" charset="0"/>
              </a:rPr>
              <a:t>System </a:t>
            </a:r>
            <a:r>
              <a:rPr lang="en-GB" sz="1200" b="1" dirty="0">
                <a:latin typeface="Arial" panose="020B0604020202020204" pitchFamily="34" charset="0"/>
                <a:cs typeface="Arial" panose="020B0604020202020204" pitchFamily="34" charset="0"/>
              </a:rPr>
              <a:t>R</a:t>
            </a:r>
            <a:r>
              <a:rPr lang="en-GB" sz="1200" b="1" dirty="0" smtClean="0">
                <a:latin typeface="Arial" panose="020B0604020202020204" pitchFamily="34" charset="0"/>
                <a:cs typeface="Arial" panose="020B0604020202020204" pitchFamily="34" charset="0"/>
              </a:rPr>
              <a:t>esilience Groups</a:t>
            </a:r>
            <a:r>
              <a:rPr lang="en-GB" sz="1200" dirty="0" smtClean="0">
                <a:latin typeface="Arial" panose="020B0604020202020204" pitchFamily="34" charset="0"/>
                <a:cs typeface="Arial" panose="020B0604020202020204" pitchFamily="34" charset="0"/>
              </a:rPr>
              <a:t>:</a:t>
            </a:r>
          </a:p>
          <a:p>
            <a:r>
              <a:rPr lang="en-GB" sz="1200" dirty="0" smtClean="0">
                <a:latin typeface="Arial" panose="020B0604020202020204" pitchFamily="34" charset="0"/>
                <a:cs typeface="Arial" panose="020B0604020202020204" pitchFamily="34" charset="0"/>
              </a:rPr>
              <a:t>Coventry and Rugby</a:t>
            </a:r>
          </a:p>
          <a:p>
            <a:r>
              <a:rPr lang="en-GB" sz="1200" dirty="0" smtClean="0">
                <a:latin typeface="Arial" panose="020B0604020202020204" pitchFamily="34" charset="0"/>
                <a:cs typeface="Arial" panose="020B0604020202020204" pitchFamily="34" charset="0"/>
              </a:rPr>
              <a:t>South Warwickshire</a:t>
            </a:r>
          </a:p>
          <a:p>
            <a:r>
              <a:rPr lang="en-GB" sz="1200" dirty="0" smtClean="0">
                <a:latin typeface="Arial" panose="020B0604020202020204" pitchFamily="34" charset="0"/>
                <a:cs typeface="Arial" panose="020B0604020202020204" pitchFamily="34" charset="0"/>
              </a:rPr>
              <a:t>Warwickshire North</a:t>
            </a:r>
          </a:p>
        </p:txBody>
      </p:sp>
      <p:sp>
        <p:nvSpPr>
          <p:cNvPr id="19" name="TextBox 18"/>
          <p:cNvSpPr txBox="1"/>
          <p:nvPr/>
        </p:nvSpPr>
        <p:spPr>
          <a:xfrm>
            <a:off x="4571998" y="3794031"/>
            <a:ext cx="3240000" cy="715089"/>
          </a:xfrm>
          <a:prstGeom prst="round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GB" sz="1200" b="1" dirty="0" smtClean="0">
                <a:latin typeface="Arial" panose="020B0604020202020204" pitchFamily="34" charset="0"/>
                <a:cs typeface="Arial" panose="020B0604020202020204" pitchFamily="34" charset="0"/>
              </a:rPr>
              <a:t>Local </a:t>
            </a:r>
            <a:r>
              <a:rPr lang="en-GB" sz="1200" b="1" dirty="0">
                <a:latin typeface="Arial" panose="020B0604020202020204" pitchFamily="34" charset="0"/>
                <a:cs typeface="Arial" panose="020B0604020202020204" pitchFamily="34" charset="0"/>
              </a:rPr>
              <a:t>Government </a:t>
            </a:r>
            <a:r>
              <a:rPr lang="en-GB" sz="1200" dirty="0" smtClean="0">
                <a:latin typeface="Arial" panose="020B0604020202020204" pitchFamily="34" charset="0"/>
                <a:cs typeface="Arial" panose="020B0604020202020204" pitchFamily="34" charset="0"/>
              </a:rPr>
              <a:t>:</a:t>
            </a:r>
          </a:p>
          <a:p>
            <a:r>
              <a:rPr lang="en-GB" sz="1200" dirty="0" smtClean="0">
                <a:latin typeface="Arial" panose="020B0604020202020204" pitchFamily="34" charset="0"/>
                <a:cs typeface="Arial" panose="020B0604020202020204" pitchFamily="34" charset="0"/>
              </a:rPr>
              <a:t>Warwickshire County Council</a:t>
            </a:r>
          </a:p>
          <a:p>
            <a:r>
              <a:rPr lang="en-GB" sz="1200" dirty="0" smtClean="0">
                <a:latin typeface="Arial" panose="020B0604020202020204" pitchFamily="34" charset="0"/>
                <a:cs typeface="Arial" panose="020B0604020202020204" pitchFamily="34" charset="0"/>
              </a:rPr>
              <a:t>Coventry City Council</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14226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HS logo and Five Year Forward View on blue diamond background" title="Image 1"/>
          <p:cNvPicPr>
            <a:picLocks noChangeAspect="1"/>
          </p:cNvPicPr>
          <p:nvPr/>
        </p:nvPicPr>
        <p:blipFill>
          <a:blip r:embed="rId3"/>
          <a:stretch>
            <a:fillRect/>
          </a:stretch>
        </p:blipFill>
        <p:spPr>
          <a:xfrm>
            <a:off x="0" y="-7712"/>
            <a:ext cx="9144000" cy="6858000"/>
          </a:xfrm>
          <a:prstGeom prst="rect">
            <a:avLst/>
          </a:prstGeom>
        </p:spPr>
      </p:pic>
      <p:sp>
        <p:nvSpPr>
          <p:cNvPr id="17" name="TextBox 16"/>
          <p:cNvSpPr txBox="1"/>
          <p:nvPr/>
        </p:nvSpPr>
        <p:spPr>
          <a:xfrm>
            <a:off x="251520" y="404664"/>
            <a:ext cx="7797600" cy="553998"/>
          </a:xfrm>
          <a:prstGeom prst="rect">
            <a:avLst/>
          </a:prstGeom>
          <a:noFill/>
        </p:spPr>
        <p:txBody>
          <a:bodyPr wrap="square" rtlCol="0">
            <a:spAutoFit/>
          </a:bodyPr>
          <a:lstStyle/>
          <a:p>
            <a:r>
              <a:rPr lang="en-GB" sz="3000" b="1" dirty="0" smtClean="0">
                <a:solidFill>
                  <a:schemeClr val="accent1"/>
                </a:solidFill>
                <a:latin typeface="Arial" panose="020B0604020202020204" pitchFamily="34" charset="0"/>
                <a:cs typeface="Arial" panose="020B0604020202020204" pitchFamily="34" charset="0"/>
              </a:rPr>
              <a:t>West </a:t>
            </a:r>
            <a:r>
              <a:rPr lang="en-GB" sz="3000" b="1" dirty="0">
                <a:solidFill>
                  <a:schemeClr val="accent1"/>
                </a:solidFill>
                <a:latin typeface="Arial" panose="020B0604020202020204" pitchFamily="34" charset="0"/>
                <a:cs typeface="Arial" panose="020B0604020202020204" pitchFamily="34" charset="0"/>
              </a:rPr>
              <a:t>Birmingham and Black </a:t>
            </a:r>
            <a:r>
              <a:rPr lang="en-GB" sz="3000" b="1" dirty="0" smtClean="0">
                <a:solidFill>
                  <a:schemeClr val="accent1"/>
                </a:solidFill>
                <a:latin typeface="Arial" panose="020B0604020202020204" pitchFamily="34" charset="0"/>
                <a:cs typeface="Arial" panose="020B0604020202020204" pitchFamily="34" charset="0"/>
              </a:rPr>
              <a:t>Country </a:t>
            </a:r>
            <a:r>
              <a:rPr lang="en-GB" sz="3000" b="1" dirty="0" err="1" smtClean="0">
                <a:solidFill>
                  <a:schemeClr val="accent1"/>
                </a:solidFill>
                <a:latin typeface="Arial" panose="020B0604020202020204" pitchFamily="34" charset="0"/>
                <a:cs typeface="Arial" panose="020B0604020202020204" pitchFamily="34" charset="0"/>
              </a:rPr>
              <a:t>STP</a:t>
            </a:r>
            <a:endParaRPr lang="en-US" sz="3000" b="1" dirty="0">
              <a:solidFill>
                <a:schemeClr val="accent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831E3F6C-F1F8-764A-8446-C136ECF7793E}" type="slidenum">
              <a:rPr lang="en-US" smtClean="0"/>
              <a:pPr/>
              <a:t>13</a:t>
            </a:fld>
            <a:endParaRPr lang="en-US"/>
          </a:p>
        </p:txBody>
      </p:sp>
      <p:sp>
        <p:nvSpPr>
          <p:cNvPr id="11" name="TextBox 10"/>
          <p:cNvSpPr txBox="1"/>
          <p:nvPr/>
        </p:nvSpPr>
        <p:spPr>
          <a:xfrm>
            <a:off x="251520" y="1230157"/>
            <a:ext cx="4320000" cy="1532334"/>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b="1" dirty="0" smtClean="0">
                <a:latin typeface="Arial" panose="020B0604020202020204" pitchFamily="34" charset="0"/>
                <a:cs typeface="Arial" panose="020B0604020202020204" pitchFamily="34" charset="0"/>
              </a:rPr>
              <a:t>CCGs</a:t>
            </a:r>
            <a:r>
              <a:rPr lang="en-GB" sz="1200" dirty="0" smtClean="0">
                <a:latin typeface="Arial" panose="020B0604020202020204" pitchFamily="34" charset="0"/>
                <a:cs typeface="Arial" panose="020B0604020202020204" pitchFamily="34" charset="0"/>
              </a:rPr>
              <a:t>:</a:t>
            </a:r>
          </a:p>
          <a:p>
            <a:r>
              <a:rPr lang="en-GB" sz="1200" dirty="0" smtClean="0">
                <a:latin typeface="Arial" panose="020B0604020202020204" pitchFamily="34" charset="0"/>
                <a:cs typeface="Arial" panose="020B0604020202020204" pitchFamily="34" charset="0"/>
              </a:rPr>
              <a:t>NHS Dudley: 316.4k</a:t>
            </a:r>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NHS </a:t>
            </a:r>
            <a:r>
              <a:rPr lang="en-GB" sz="1200" dirty="0" smtClean="0">
                <a:latin typeface="Arial" panose="020B0604020202020204" pitchFamily="34" charset="0"/>
                <a:cs typeface="Arial" panose="020B0604020202020204" pitchFamily="34" charset="0"/>
              </a:rPr>
              <a:t>Sandwell and West Birmingham: 492k</a:t>
            </a:r>
          </a:p>
          <a:p>
            <a:r>
              <a:rPr lang="en-GB" sz="1200" dirty="0" smtClean="0">
                <a:latin typeface="Arial" panose="020B0604020202020204" pitchFamily="34" charset="0"/>
                <a:cs typeface="Arial" panose="020B0604020202020204" pitchFamily="34" charset="0"/>
              </a:rPr>
              <a:t>NHS Walsall: 276.2k</a:t>
            </a:r>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NHS </a:t>
            </a:r>
            <a:r>
              <a:rPr lang="en-GB" sz="1200" dirty="0" smtClean="0">
                <a:latin typeface="Arial" panose="020B0604020202020204" pitchFamily="34" charset="0"/>
                <a:cs typeface="Arial" panose="020B0604020202020204" pitchFamily="34" charset="0"/>
              </a:rPr>
              <a:t>Wolverhampton: 253.8k</a:t>
            </a:r>
          </a:p>
          <a:p>
            <a:endParaRPr lang="en-GB" sz="1200" dirty="0" smtClean="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Total </a:t>
            </a:r>
            <a:r>
              <a:rPr lang="en-GB" sz="1200" dirty="0" smtClean="0">
                <a:latin typeface="Arial" panose="020B0604020202020204" pitchFamily="34" charset="0"/>
                <a:cs typeface="Arial" panose="020B0604020202020204" pitchFamily="34" charset="0"/>
              </a:rPr>
              <a:t>Population: 1,338.4k</a:t>
            </a:r>
          </a:p>
        </p:txBody>
      </p:sp>
      <p:sp>
        <p:nvSpPr>
          <p:cNvPr id="12" name="TextBox 11"/>
          <p:cNvSpPr txBox="1"/>
          <p:nvPr/>
        </p:nvSpPr>
        <p:spPr>
          <a:xfrm>
            <a:off x="5302636" y="3140968"/>
            <a:ext cx="3240000" cy="1328023"/>
          </a:xfrm>
          <a:prstGeom prst="round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GB" sz="1200" b="1" dirty="0" smtClean="0">
                <a:latin typeface="Arial" panose="020B0604020202020204" pitchFamily="34" charset="0"/>
                <a:cs typeface="Arial" panose="020B0604020202020204" pitchFamily="34" charset="0"/>
              </a:rPr>
              <a:t>Local Authorities</a:t>
            </a:r>
            <a:r>
              <a:rPr lang="en-GB" sz="1200" dirty="0" smtClean="0">
                <a:latin typeface="Arial" panose="020B0604020202020204" pitchFamily="34" charset="0"/>
                <a:cs typeface="Arial" panose="020B0604020202020204" pitchFamily="34" charset="0"/>
              </a:rPr>
              <a:t>:</a:t>
            </a:r>
          </a:p>
          <a:p>
            <a:r>
              <a:rPr lang="en-GB" sz="1200" dirty="0" smtClean="0">
                <a:latin typeface="Arial" panose="020B0604020202020204" pitchFamily="34" charset="0"/>
                <a:cs typeface="Arial" panose="020B0604020202020204" pitchFamily="34" charset="0"/>
              </a:rPr>
              <a:t>Birmingham City Council</a:t>
            </a:r>
          </a:p>
          <a:p>
            <a:r>
              <a:rPr lang="en-GB" sz="1200" dirty="0" smtClean="0">
                <a:latin typeface="Arial" panose="020B0604020202020204" pitchFamily="34" charset="0"/>
                <a:cs typeface="Arial" panose="020B0604020202020204" pitchFamily="34" charset="0"/>
              </a:rPr>
              <a:t>Dudley Metropolitan </a:t>
            </a:r>
            <a:r>
              <a:rPr lang="en-GB" sz="1200" dirty="0">
                <a:latin typeface="Arial" panose="020B0604020202020204" pitchFamily="34" charset="0"/>
                <a:cs typeface="Arial" panose="020B0604020202020204" pitchFamily="34" charset="0"/>
              </a:rPr>
              <a:t>Council</a:t>
            </a:r>
            <a:endParaRPr lang="en-GB" sz="1200" dirty="0" smtClean="0">
              <a:latin typeface="Arial" panose="020B0604020202020204" pitchFamily="34" charset="0"/>
              <a:cs typeface="Arial" panose="020B0604020202020204" pitchFamily="34" charset="0"/>
            </a:endParaRPr>
          </a:p>
          <a:p>
            <a:r>
              <a:rPr lang="en-GB" sz="1200" dirty="0" smtClean="0">
                <a:latin typeface="Arial" panose="020B0604020202020204" pitchFamily="34" charset="0"/>
                <a:cs typeface="Arial" panose="020B0604020202020204" pitchFamily="34" charset="0"/>
              </a:rPr>
              <a:t>Sandwell Metropolitan </a:t>
            </a:r>
            <a:r>
              <a:rPr lang="en-GB" sz="1200" dirty="0">
                <a:latin typeface="Arial" panose="020B0604020202020204" pitchFamily="34" charset="0"/>
                <a:cs typeface="Arial" panose="020B0604020202020204" pitchFamily="34" charset="0"/>
              </a:rPr>
              <a:t>Council</a:t>
            </a:r>
            <a:endParaRPr lang="en-GB" sz="1200" dirty="0" smtClean="0">
              <a:latin typeface="Arial" panose="020B0604020202020204" pitchFamily="34" charset="0"/>
              <a:cs typeface="Arial" panose="020B0604020202020204" pitchFamily="34" charset="0"/>
            </a:endParaRPr>
          </a:p>
          <a:p>
            <a:r>
              <a:rPr lang="en-GB" sz="1200" dirty="0" smtClean="0">
                <a:latin typeface="Arial" panose="020B0604020202020204" pitchFamily="34" charset="0"/>
                <a:cs typeface="Arial" panose="020B0604020202020204" pitchFamily="34" charset="0"/>
              </a:rPr>
              <a:t>Walsall </a:t>
            </a:r>
            <a:r>
              <a:rPr lang="en-GB" sz="1200" dirty="0">
                <a:latin typeface="Arial" panose="020B0604020202020204" pitchFamily="34" charset="0"/>
                <a:cs typeface="Arial" panose="020B0604020202020204" pitchFamily="34" charset="0"/>
              </a:rPr>
              <a:t>Council</a:t>
            </a:r>
            <a:endParaRPr lang="en-GB" sz="1200" dirty="0" smtClean="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Wolverhampton City Council</a:t>
            </a:r>
            <a:endParaRPr lang="en-GB" sz="1200" dirty="0" smtClean="0">
              <a:latin typeface="Arial" panose="020B0604020202020204" pitchFamily="34" charset="0"/>
              <a:cs typeface="Arial" panose="020B0604020202020204" pitchFamily="34" charset="0"/>
            </a:endParaRPr>
          </a:p>
        </p:txBody>
      </p:sp>
      <p:sp>
        <p:nvSpPr>
          <p:cNvPr id="13" name="TextBox 12"/>
          <p:cNvSpPr txBox="1"/>
          <p:nvPr/>
        </p:nvSpPr>
        <p:spPr>
          <a:xfrm>
            <a:off x="246741" y="2924944"/>
            <a:ext cx="4320000" cy="3204000"/>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b="1" dirty="0" smtClean="0">
                <a:latin typeface="Arial" panose="020B0604020202020204" pitchFamily="34" charset="0"/>
                <a:cs typeface="Arial" panose="020B0604020202020204" pitchFamily="34" charset="0"/>
              </a:rPr>
              <a:t>Providers</a:t>
            </a:r>
            <a:r>
              <a:rPr lang="en-GB" sz="1200" dirty="0" smtClean="0">
                <a:latin typeface="Arial" panose="020B0604020202020204" pitchFamily="34" charset="0"/>
                <a:cs typeface="Arial" panose="020B0604020202020204" pitchFamily="34" charset="0"/>
              </a:rPr>
              <a:t>:</a:t>
            </a:r>
          </a:p>
          <a:p>
            <a:r>
              <a:rPr lang="en-GB" sz="1200" u="sng" dirty="0" smtClean="0">
                <a:latin typeface="Arial" panose="020B0604020202020204" pitchFamily="34" charset="0"/>
                <a:cs typeface="Arial" panose="020B0604020202020204" pitchFamily="34" charset="0"/>
              </a:rPr>
              <a:t>Acute</a:t>
            </a:r>
          </a:p>
          <a:p>
            <a:r>
              <a:rPr lang="en-GB" sz="1200" dirty="0" smtClean="0">
                <a:latin typeface="Arial" panose="020B0604020202020204" pitchFamily="34" charset="0"/>
                <a:cs typeface="Arial" panose="020B0604020202020204" pitchFamily="34" charset="0"/>
              </a:rPr>
              <a:t>Sandwell and West Birmingham Hospitals NHS Trust</a:t>
            </a:r>
          </a:p>
          <a:p>
            <a:r>
              <a:rPr lang="en-GB" sz="1200" dirty="0" smtClean="0">
                <a:solidFill>
                  <a:schemeClr val="tx1"/>
                </a:solidFill>
                <a:latin typeface="Arial" panose="020B0604020202020204" pitchFamily="34" charset="0"/>
                <a:cs typeface="Arial" panose="020B0604020202020204" pitchFamily="34" charset="0"/>
              </a:rPr>
              <a:t>The Dudley Group NHS FT (Acute &amp; Community)</a:t>
            </a:r>
          </a:p>
          <a:p>
            <a:r>
              <a:rPr lang="en-GB" sz="1200" dirty="0" smtClean="0">
                <a:solidFill>
                  <a:schemeClr val="tx1"/>
                </a:solidFill>
                <a:latin typeface="Arial" panose="020B0604020202020204" pitchFamily="34" charset="0"/>
                <a:cs typeface="Arial" panose="020B0604020202020204" pitchFamily="34" charset="0"/>
              </a:rPr>
              <a:t>The Royal Wolverhampton NHS Trust (Acute &amp; Community)</a:t>
            </a:r>
          </a:p>
          <a:p>
            <a:r>
              <a:rPr lang="en-GB" sz="1200" dirty="0" smtClean="0">
                <a:solidFill>
                  <a:schemeClr val="tx1"/>
                </a:solidFill>
                <a:latin typeface="Arial" panose="020B0604020202020204" pitchFamily="34" charset="0"/>
                <a:cs typeface="Arial" panose="020B0604020202020204" pitchFamily="34" charset="0"/>
              </a:rPr>
              <a:t>Walsall Healthcare NHS Trust (Acute &amp; Community)</a:t>
            </a:r>
          </a:p>
          <a:p>
            <a:r>
              <a:rPr lang="en-GB" sz="1200" u="sng" dirty="0" smtClean="0">
                <a:latin typeface="Arial" panose="020B0604020202020204" pitchFamily="34" charset="0"/>
                <a:cs typeface="Arial" panose="020B0604020202020204" pitchFamily="34" charset="0"/>
              </a:rPr>
              <a:t>Community</a:t>
            </a:r>
          </a:p>
          <a:p>
            <a:r>
              <a:rPr lang="en-GB" sz="1200" dirty="0" smtClean="0">
                <a:latin typeface="Arial" panose="020B0604020202020204" pitchFamily="34" charset="0"/>
                <a:cs typeface="Arial" panose="020B0604020202020204" pitchFamily="34" charset="0"/>
              </a:rPr>
              <a:t>Birmingham Community Healthcare NHS Trust</a:t>
            </a:r>
          </a:p>
          <a:p>
            <a:r>
              <a:rPr lang="en-GB" sz="1200" dirty="0">
                <a:latin typeface="Arial" panose="020B0604020202020204" pitchFamily="34" charset="0"/>
                <a:cs typeface="Arial" panose="020B0604020202020204" pitchFamily="34" charset="0"/>
              </a:rPr>
              <a:t>Black Country Partnership NHS FT</a:t>
            </a:r>
          </a:p>
          <a:p>
            <a:r>
              <a:rPr lang="en-GB" sz="1200" u="sng" dirty="0" smtClean="0">
                <a:latin typeface="Arial" panose="020B0604020202020204" pitchFamily="34" charset="0"/>
                <a:cs typeface="Arial" panose="020B0604020202020204" pitchFamily="34" charset="0"/>
              </a:rPr>
              <a:t>Mental Health</a:t>
            </a:r>
          </a:p>
          <a:p>
            <a:r>
              <a:rPr lang="en-GB" sz="1200" dirty="0">
                <a:latin typeface="Arial" panose="020B0604020202020204" pitchFamily="34" charset="0"/>
                <a:cs typeface="Arial" panose="020B0604020202020204" pitchFamily="34" charset="0"/>
              </a:rPr>
              <a:t>Birmingham </a:t>
            </a:r>
            <a:r>
              <a:rPr lang="en-GB" sz="1200" dirty="0" smtClean="0">
                <a:latin typeface="Arial" panose="020B0604020202020204" pitchFamily="34" charset="0"/>
                <a:cs typeface="Arial" panose="020B0604020202020204" pitchFamily="34" charset="0"/>
              </a:rPr>
              <a:t>and </a:t>
            </a:r>
            <a:r>
              <a:rPr lang="en-GB" sz="1200" dirty="0">
                <a:latin typeface="Arial" panose="020B0604020202020204" pitchFamily="34" charset="0"/>
                <a:cs typeface="Arial" panose="020B0604020202020204" pitchFamily="34" charset="0"/>
              </a:rPr>
              <a:t>Solihull Mental Health NHS </a:t>
            </a:r>
            <a:r>
              <a:rPr lang="en-GB" sz="1200" dirty="0" smtClean="0">
                <a:latin typeface="Arial" panose="020B0604020202020204" pitchFamily="34" charset="0"/>
                <a:cs typeface="Arial" panose="020B0604020202020204" pitchFamily="34" charset="0"/>
              </a:rPr>
              <a:t>FT</a:t>
            </a:r>
          </a:p>
          <a:p>
            <a:r>
              <a:rPr lang="en-GB" sz="1200" dirty="0" smtClean="0">
                <a:latin typeface="Arial" panose="020B0604020202020204" pitchFamily="34" charset="0"/>
                <a:cs typeface="Arial" panose="020B0604020202020204" pitchFamily="34" charset="0"/>
              </a:rPr>
              <a:t>Dudley and Walsall Mental Health Partnership NHS Trust</a:t>
            </a:r>
          </a:p>
          <a:p>
            <a:r>
              <a:rPr lang="en-GB" sz="1200" u="sng" dirty="0" smtClean="0">
                <a:latin typeface="Arial" panose="020B0604020202020204" pitchFamily="34" charset="0"/>
                <a:cs typeface="Arial" panose="020B0604020202020204" pitchFamily="34" charset="0"/>
              </a:rPr>
              <a:t>Ambulance</a:t>
            </a:r>
          </a:p>
          <a:p>
            <a:r>
              <a:rPr lang="en-GB" sz="1200" dirty="0" smtClean="0">
                <a:latin typeface="Arial" panose="020B0604020202020204" pitchFamily="34" charset="0"/>
                <a:cs typeface="Arial" panose="020B0604020202020204" pitchFamily="34" charset="0"/>
              </a:rPr>
              <a:t>West Midlands Ambulance </a:t>
            </a:r>
            <a:r>
              <a:rPr lang="en-GB" sz="1200" dirty="0">
                <a:latin typeface="Arial" panose="020B0604020202020204" pitchFamily="34" charset="0"/>
                <a:cs typeface="Arial" panose="020B0604020202020204" pitchFamily="34" charset="0"/>
              </a:rPr>
              <a:t>Service NHS FT</a:t>
            </a:r>
            <a:endParaRPr lang="en-GB" sz="1200" dirty="0" smtClean="0">
              <a:latin typeface="Arial" panose="020B0604020202020204" pitchFamily="34" charset="0"/>
              <a:cs typeface="Arial" panose="020B0604020202020204" pitchFamily="34" charset="0"/>
            </a:endParaRPr>
          </a:p>
        </p:txBody>
      </p:sp>
      <p:sp>
        <p:nvSpPr>
          <p:cNvPr id="14" name="TextBox 13"/>
          <p:cNvSpPr txBox="1"/>
          <p:nvPr/>
        </p:nvSpPr>
        <p:spPr>
          <a:xfrm>
            <a:off x="5292079" y="1873240"/>
            <a:ext cx="3240000" cy="1123712"/>
          </a:xfrm>
          <a:prstGeom prst="round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GB" sz="1200" b="1" dirty="0" smtClean="0">
                <a:latin typeface="Arial" panose="020B0604020202020204" pitchFamily="34" charset="0"/>
                <a:cs typeface="Arial" panose="020B0604020202020204" pitchFamily="34" charset="0"/>
              </a:rPr>
              <a:t>System </a:t>
            </a:r>
            <a:r>
              <a:rPr lang="en-GB" sz="1200" b="1" dirty="0">
                <a:latin typeface="Arial" panose="020B0604020202020204" pitchFamily="34" charset="0"/>
                <a:cs typeface="Arial" panose="020B0604020202020204" pitchFamily="34" charset="0"/>
              </a:rPr>
              <a:t>R</a:t>
            </a:r>
            <a:r>
              <a:rPr lang="en-GB" sz="1200" b="1" dirty="0" smtClean="0">
                <a:latin typeface="Arial" panose="020B0604020202020204" pitchFamily="34" charset="0"/>
                <a:cs typeface="Arial" panose="020B0604020202020204" pitchFamily="34" charset="0"/>
              </a:rPr>
              <a:t>esilience Groups</a:t>
            </a:r>
            <a:r>
              <a:rPr lang="en-GB" sz="1200" dirty="0" smtClean="0">
                <a:latin typeface="Arial" panose="020B0604020202020204" pitchFamily="34" charset="0"/>
                <a:cs typeface="Arial" panose="020B0604020202020204" pitchFamily="34" charset="0"/>
              </a:rPr>
              <a:t>:</a:t>
            </a:r>
          </a:p>
          <a:p>
            <a:r>
              <a:rPr lang="en-GB" sz="1200" dirty="0" smtClean="0">
                <a:latin typeface="Arial" panose="020B0604020202020204" pitchFamily="34" charset="0"/>
                <a:cs typeface="Arial" panose="020B0604020202020204" pitchFamily="34" charset="0"/>
              </a:rPr>
              <a:t>Dudley</a:t>
            </a:r>
          </a:p>
          <a:p>
            <a:r>
              <a:rPr lang="en-GB" sz="1200" dirty="0" smtClean="0">
                <a:latin typeface="Arial" panose="020B0604020202020204" pitchFamily="34" charset="0"/>
                <a:cs typeface="Arial" panose="020B0604020202020204" pitchFamily="34" charset="0"/>
              </a:rPr>
              <a:t>Walsall</a:t>
            </a:r>
          </a:p>
          <a:p>
            <a:r>
              <a:rPr lang="en-GB" sz="1200" dirty="0" smtClean="0">
                <a:latin typeface="Arial" panose="020B0604020202020204" pitchFamily="34" charset="0"/>
                <a:cs typeface="Arial" panose="020B0604020202020204" pitchFamily="34" charset="0"/>
              </a:rPr>
              <a:t>Wolverhampton</a:t>
            </a:r>
          </a:p>
          <a:p>
            <a:r>
              <a:rPr lang="en-GB" sz="1200" dirty="0" smtClean="0">
                <a:latin typeface="Arial" panose="020B0604020202020204" pitchFamily="34" charset="0"/>
                <a:cs typeface="Arial" panose="020B0604020202020204" pitchFamily="34" charset="0"/>
              </a:rPr>
              <a:t>Sandwell and West Birmingham</a:t>
            </a:r>
          </a:p>
        </p:txBody>
      </p:sp>
      <p:sp>
        <p:nvSpPr>
          <p:cNvPr id="15" name="TextBox 14"/>
          <p:cNvSpPr txBox="1"/>
          <p:nvPr/>
        </p:nvSpPr>
        <p:spPr>
          <a:xfrm>
            <a:off x="5292079" y="1239523"/>
            <a:ext cx="3240000" cy="510778"/>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b="1" dirty="0" smtClean="0">
                <a:latin typeface="Arial" panose="020B0604020202020204" pitchFamily="34" charset="0"/>
                <a:cs typeface="Arial" panose="020B0604020202020204" pitchFamily="34" charset="0"/>
              </a:rPr>
              <a:t>Urgent and Emergency Care Network</a:t>
            </a:r>
            <a:r>
              <a:rPr lang="en-GB" sz="1200" dirty="0" smtClean="0">
                <a:latin typeface="Arial" panose="020B0604020202020204" pitchFamily="34" charset="0"/>
                <a:cs typeface="Arial" panose="020B0604020202020204" pitchFamily="34" charset="0"/>
              </a:rPr>
              <a:t>: West Midlands</a:t>
            </a:r>
          </a:p>
        </p:txBody>
      </p:sp>
      <p:sp>
        <p:nvSpPr>
          <p:cNvPr id="16" name="Content Placeholder 5"/>
          <p:cNvSpPr txBox="1">
            <a:spLocks/>
          </p:cNvSpPr>
          <p:nvPr/>
        </p:nvSpPr>
        <p:spPr>
          <a:xfrm>
            <a:off x="5292080" y="4616944"/>
            <a:ext cx="3240000" cy="1512000"/>
          </a:xfrm>
          <a:prstGeom prst="round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457200" rtl="0" eaLnBrk="1" latinLnBrk="0" hangingPunct="1">
              <a:spcBef>
                <a:spcPct val="20000"/>
              </a:spcBef>
              <a:buClr>
                <a:schemeClr val="tx2"/>
              </a:buClr>
              <a:buFont typeface="Arial"/>
              <a:buChar char="•"/>
              <a:defRPr sz="2400" kern="1200">
                <a:solidFill>
                  <a:schemeClr val="dk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dk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400" kern="1200">
                <a:solidFill>
                  <a:schemeClr val="dk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4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Font typeface="Arial"/>
              <a:buNone/>
            </a:pPr>
            <a:r>
              <a:rPr lang="en-GB" sz="1200" b="1" dirty="0" smtClean="0">
                <a:latin typeface="Arial" panose="020B0604020202020204" pitchFamily="34" charset="0"/>
                <a:cs typeface="Arial" panose="020B0604020202020204" pitchFamily="34" charset="0"/>
              </a:rPr>
              <a:t>Transformation and Vanguards</a:t>
            </a:r>
            <a:r>
              <a:rPr lang="en-GB" sz="1200" dirty="0" smtClean="0">
                <a:latin typeface="Arial" panose="020B0604020202020204" pitchFamily="34" charset="0"/>
                <a:cs typeface="Arial" panose="020B0604020202020204" pitchFamily="34" charset="0"/>
              </a:rPr>
              <a:t>:</a:t>
            </a:r>
          </a:p>
          <a:p>
            <a:pPr marL="0" indent="0">
              <a:buNone/>
            </a:pPr>
            <a:r>
              <a:rPr lang="en-GB" sz="1200" dirty="0">
                <a:latin typeface="Arial" panose="020B0604020202020204" pitchFamily="34" charset="0"/>
                <a:cs typeface="Arial" panose="020B0604020202020204" pitchFamily="34" charset="0"/>
              </a:rPr>
              <a:t>West Midlands </a:t>
            </a:r>
            <a:r>
              <a:rPr lang="en-GB" sz="1200" dirty="0" smtClean="0">
                <a:latin typeface="Arial" panose="020B0604020202020204" pitchFamily="34" charset="0"/>
                <a:cs typeface="Arial" panose="020B0604020202020204" pitchFamily="34" charset="0"/>
              </a:rPr>
              <a:t>NICU</a:t>
            </a:r>
          </a:p>
          <a:p>
            <a:pPr marL="0" indent="0">
              <a:buNone/>
            </a:pPr>
            <a:r>
              <a:rPr lang="en-GB" sz="1200" dirty="0" smtClean="0">
                <a:latin typeface="Arial" panose="020B0604020202020204" pitchFamily="34" charset="0"/>
                <a:cs typeface="Arial" panose="020B0604020202020204" pitchFamily="34" charset="0"/>
              </a:rPr>
              <a:t>Stroke </a:t>
            </a:r>
            <a:r>
              <a:rPr lang="en-GB" sz="1200" dirty="0">
                <a:latin typeface="Arial" panose="020B0604020202020204" pitchFamily="34" charset="0"/>
                <a:cs typeface="Arial" panose="020B0604020202020204" pitchFamily="34" charset="0"/>
              </a:rPr>
              <a:t>Review</a:t>
            </a:r>
          </a:p>
          <a:p>
            <a:pPr marL="0" indent="0">
              <a:buNone/>
            </a:pPr>
            <a:r>
              <a:rPr lang="en-GB" sz="1200" dirty="0">
                <a:latin typeface="Arial" panose="020B0604020202020204" pitchFamily="34" charset="0"/>
                <a:cs typeface="Arial" panose="020B0604020202020204" pitchFamily="34" charset="0"/>
              </a:rPr>
              <a:t>Dudley </a:t>
            </a:r>
            <a:r>
              <a:rPr lang="en-GB" sz="1200" dirty="0" smtClean="0">
                <a:latin typeface="Arial" panose="020B0604020202020204" pitchFamily="34" charset="0"/>
                <a:cs typeface="Arial" panose="020B0604020202020204" pitchFamily="34" charset="0"/>
              </a:rPr>
              <a:t>MCP</a:t>
            </a:r>
          </a:p>
          <a:p>
            <a:pPr marL="0" indent="0">
              <a:buNone/>
            </a:pPr>
            <a:r>
              <a:rPr lang="en-GB" sz="1200" dirty="0" smtClean="0">
                <a:solidFill>
                  <a:schemeClr val="tx1"/>
                </a:solidFill>
                <a:latin typeface="Arial" panose="020B0604020202020204" pitchFamily="34" charset="0"/>
                <a:cs typeface="Arial" panose="020B0604020202020204" pitchFamily="34" charset="0"/>
              </a:rPr>
              <a:t>Modality MCP</a:t>
            </a:r>
            <a:endParaRPr lang="en-GB" sz="1200" dirty="0">
              <a:solidFill>
                <a:schemeClr val="tx1"/>
              </a:solidFill>
              <a:latin typeface="Arial" panose="020B0604020202020204" pitchFamily="34" charset="0"/>
              <a:cs typeface="Arial" panose="020B0604020202020204" pitchFamily="34" charset="0"/>
            </a:endParaRPr>
          </a:p>
          <a:p>
            <a:pPr marL="0" indent="0">
              <a:buNone/>
            </a:pPr>
            <a:r>
              <a:rPr lang="en-GB" sz="1200" dirty="0">
                <a:solidFill>
                  <a:schemeClr val="tx1"/>
                </a:solidFill>
                <a:latin typeface="Arial" panose="020B0604020202020204" pitchFamily="34" charset="0"/>
                <a:cs typeface="Arial" panose="020B0604020202020204" pitchFamily="34" charset="0"/>
              </a:rPr>
              <a:t>MERIT </a:t>
            </a:r>
            <a:r>
              <a:rPr lang="en-GB" sz="1200" dirty="0" smtClean="0">
                <a:solidFill>
                  <a:schemeClr val="tx1"/>
                </a:solidFill>
                <a:latin typeface="Arial" panose="020B0604020202020204" pitchFamily="34" charset="0"/>
                <a:cs typeface="Arial" panose="020B0604020202020204" pitchFamily="34" charset="0"/>
              </a:rPr>
              <a:t>– Mental Health Collaboration</a:t>
            </a:r>
            <a:endParaRPr lang="en-GB" sz="1200" dirty="0">
              <a:solidFill>
                <a:schemeClr val="tx1"/>
              </a:solidFill>
              <a:latin typeface="Arial" panose="020B0604020202020204" pitchFamily="34" charset="0"/>
              <a:cs typeface="Arial" panose="020B0604020202020204" pitchFamily="34" charset="0"/>
            </a:endParaRPr>
          </a:p>
          <a:p>
            <a:pPr marL="0" indent="0">
              <a:buFont typeface="Arial"/>
              <a:buNone/>
            </a:pPr>
            <a:endParaRPr lang="en-GB"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07724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2.jpg"/>
          <p:cNvPicPr>
            <a:picLocks noChangeAspect="1"/>
          </p:cNvPicPr>
          <p:nvPr/>
        </p:nvPicPr>
        <p:blipFill>
          <a:blip r:embed="rId2"/>
          <a:stretch>
            <a:fillRect/>
          </a:stretch>
        </p:blipFill>
        <p:spPr>
          <a:xfrm>
            <a:off x="0" y="0"/>
            <a:ext cx="9323512" cy="6858000"/>
          </a:xfrm>
          <a:prstGeom prst="rect">
            <a:avLst/>
          </a:prstGeom>
        </p:spPr>
      </p:pic>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8798" y="1420328"/>
            <a:ext cx="6281554" cy="4874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51520" y="404664"/>
            <a:ext cx="7920880" cy="1015663"/>
          </a:xfrm>
          <a:prstGeom prst="rect">
            <a:avLst/>
          </a:prstGeom>
          <a:noFill/>
        </p:spPr>
        <p:txBody>
          <a:bodyPr wrap="square" rtlCol="0">
            <a:spAutoFit/>
          </a:bodyPr>
          <a:lstStyle/>
          <a:p>
            <a:pPr defTabSz="914400"/>
            <a:r>
              <a:rPr lang="en-GB" sz="3000" b="1" dirty="0" smtClean="0">
                <a:solidFill>
                  <a:schemeClr val="accent1"/>
                </a:solidFill>
                <a:latin typeface="Arial" panose="020B0604020202020204" pitchFamily="34" charset="0"/>
                <a:cs typeface="Arial" panose="020B0604020202020204" pitchFamily="34" charset="0"/>
              </a:rPr>
              <a:t>Scale of challenge requires a new leadership approach </a:t>
            </a:r>
            <a:endParaRPr lang="en-GB" sz="3000" b="1" dirty="0">
              <a:solidFill>
                <a:schemeClr val="accent1"/>
              </a:solidFill>
              <a:latin typeface="Arial" panose="020B0604020202020204" pitchFamily="34" charset="0"/>
              <a:cs typeface="Arial" panose="020B0604020202020204" pitchFamily="34" charset="0"/>
            </a:endParaRPr>
          </a:p>
        </p:txBody>
      </p:sp>
      <p:sp>
        <p:nvSpPr>
          <p:cNvPr id="2" name="Rectangle 1"/>
          <p:cNvSpPr/>
          <p:nvPr/>
        </p:nvSpPr>
        <p:spPr>
          <a:xfrm>
            <a:off x="6876256" y="1237414"/>
            <a:ext cx="864096" cy="8234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1691680" y="5883606"/>
            <a:ext cx="1080120" cy="4117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569868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HS logo and Five Year Forward View on blue diamond background" title="Image 1"/>
          <p:cNvPicPr>
            <a:picLocks noChangeAspect="1"/>
          </p:cNvPicPr>
          <p:nvPr/>
        </p:nvPicPr>
        <p:blipFill>
          <a:blip r:embed="rId2"/>
          <a:stretch>
            <a:fillRect/>
          </a:stretch>
        </p:blipFill>
        <p:spPr>
          <a:xfrm>
            <a:off x="0" y="-7712"/>
            <a:ext cx="9144000" cy="6858000"/>
          </a:xfrm>
          <a:prstGeom prst="rect">
            <a:avLst/>
          </a:prstGeom>
        </p:spPr>
      </p:pic>
      <p:sp>
        <p:nvSpPr>
          <p:cNvPr id="2" name="Title 1"/>
          <p:cNvSpPr>
            <a:spLocks noGrp="1"/>
          </p:cNvSpPr>
          <p:nvPr>
            <p:ph type="title"/>
          </p:nvPr>
        </p:nvSpPr>
        <p:spPr>
          <a:xfrm>
            <a:off x="251520" y="522561"/>
            <a:ext cx="8229600" cy="778098"/>
          </a:xfrm>
        </p:spPr>
        <p:txBody>
          <a:bodyPr>
            <a:noAutofit/>
          </a:bodyPr>
          <a:lstStyle/>
          <a:p>
            <a:pPr algn="l"/>
            <a:r>
              <a:rPr lang="en-GB" sz="3000" b="1" dirty="0" smtClean="0">
                <a:solidFill>
                  <a:schemeClr val="accent1"/>
                </a:solidFill>
                <a:latin typeface="Arial" panose="020B0604020202020204" pitchFamily="34" charset="0"/>
                <a:cs typeface="Arial" panose="020B0604020202020204" pitchFamily="34" charset="0"/>
              </a:rPr>
              <a:t>What are the key questions to ask in your STP</a:t>
            </a:r>
            <a:endParaRPr lang="en-GB" sz="3000" b="1" dirty="0">
              <a:solidFill>
                <a:schemeClr val="accent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51520" y="1523925"/>
            <a:ext cx="8640960" cy="4641379"/>
          </a:xfrm>
        </p:spPr>
        <p:txBody>
          <a:bodyPr>
            <a:normAutofit/>
          </a:bodyPr>
          <a:lstStyle/>
          <a:p>
            <a:pPr>
              <a:spcBef>
                <a:spcPts val="0"/>
              </a:spcBef>
              <a:spcAft>
                <a:spcPts val="1200"/>
              </a:spcAft>
            </a:pPr>
            <a:r>
              <a:rPr lang="en-GB" sz="1600" dirty="0" smtClean="0">
                <a:latin typeface="Arial" panose="020B0604020202020204" pitchFamily="34" charset="0"/>
                <a:cs typeface="Arial" panose="020B0604020202020204" pitchFamily="34" charset="0"/>
              </a:rPr>
              <a:t>This is a joint leadership approach, how are key stakeholders being engaged?</a:t>
            </a:r>
          </a:p>
          <a:p>
            <a:pPr>
              <a:spcBef>
                <a:spcPts val="0"/>
              </a:spcBef>
              <a:spcAft>
                <a:spcPts val="1200"/>
              </a:spcAft>
            </a:pPr>
            <a:r>
              <a:rPr lang="en-GB" sz="1600" dirty="0" smtClean="0">
                <a:latin typeface="Arial" panose="020B0604020202020204" pitchFamily="34" charset="0"/>
                <a:cs typeface="Arial" panose="020B0604020202020204" pitchFamily="34" charset="0"/>
              </a:rPr>
              <a:t>The STP is ‘owned’ by partners and single plan for the system.  Health and social care, how are local authorities involved?</a:t>
            </a:r>
          </a:p>
          <a:p>
            <a:pPr>
              <a:spcBef>
                <a:spcPts val="0"/>
              </a:spcBef>
              <a:spcAft>
                <a:spcPts val="1200"/>
              </a:spcAft>
            </a:pPr>
            <a:r>
              <a:rPr lang="en-GB" sz="1600" dirty="0" smtClean="0">
                <a:latin typeface="Arial" panose="020B0604020202020204" pitchFamily="34" charset="0"/>
                <a:cs typeface="Arial" panose="020B0604020202020204" pitchFamily="34" charset="0"/>
              </a:rPr>
              <a:t>Is the STP governance clear</a:t>
            </a:r>
            <a:r>
              <a:rPr lang="en-GB" sz="1600" dirty="0">
                <a:latin typeface="Arial" panose="020B0604020202020204" pitchFamily="34" charset="0"/>
                <a:cs typeface="Arial" panose="020B0604020202020204" pitchFamily="34" charset="0"/>
              </a:rPr>
              <a:t> </a:t>
            </a:r>
            <a:r>
              <a:rPr lang="en-GB" sz="1600" dirty="0" smtClean="0">
                <a:latin typeface="Arial" panose="020B0604020202020204" pitchFamily="34" charset="0"/>
                <a:cs typeface="Arial" panose="020B0604020202020204" pitchFamily="34" charset="0"/>
              </a:rPr>
              <a:t>with right engagement?</a:t>
            </a:r>
          </a:p>
          <a:p>
            <a:pPr>
              <a:spcBef>
                <a:spcPts val="0"/>
              </a:spcBef>
              <a:spcAft>
                <a:spcPts val="1200"/>
              </a:spcAft>
            </a:pPr>
            <a:r>
              <a:rPr lang="en-GB" sz="1600" dirty="0" smtClean="0">
                <a:latin typeface="Arial" panose="020B0604020202020204" pitchFamily="34" charset="0"/>
                <a:cs typeface="Arial" panose="020B0604020202020204" pitchFamily="34" charset="0"/>
              </a:rPr>
              <a:t>Have you engaged in a vision and priority setting based on evidence of triple aim?</a:t>
            </a:r>
          </a:p>
          <a:p>
            <a:pPr>
              <a:spcBef>
                <a:spcPts val="0"/>
              </a:spcBef>
              <a:spcAft>
                <a:spcPts val="1200"/>
              </a:spcAft>
            </a:pPr>
            <a:r>
              <a:rPr lang="en-GB" sz="1600" dirty="0" smtClean="0">
                <a:latin typeface="Arial" panose="020B0604020202020204" pitchFamily="34" charset="0"/>
                <a:cs typeface="Arial" panose="020B0604020202020204" pitchFamily="34" charset="0"/>
              </a:rPr>
              <a:t>Is there clear project arrangements to execute the plan development – e.g. clinical, financial?</a:t>
            </a:r>
          </a:p>
          <a:p>
            <a:pPr>
              <a:spcBef>
                <a:spcPts val="0"/>
              </a:spcBef>
              <a:spcAft>
                <a:spcPts val="1200"/>
              </a:spcAft>
            </a:pPr>
            <a:r>
              <a:rPr lang="en-GB" sz="1600" dirty="0" smtClean="0">
                <a:latin typeface="Arial" panose="020B0604020202020204" pitchFamily="34" charset="0"/>
                <a:cs typeface="Arial" panose="020B0604020202020204" pitchFamily="34" charset="0"/>
              </a:rPr>
              <a:t>Are you keeping key stakeholders in the loop going forward?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47415">
            <a:off x="7165103" y="3386595"/>
            <a:ext cx="1754372" cy="289243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38950753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sz="3600"/>
          </a:p>
        </p:txBody>
      </p:sp>
      <p:sp>
        <p:nvSpPr>
          <p:cNvPr id="3" name="Content Placeholder 2"/>
          <p:cNvSpPr>
            <a:spLocks noGrp="1"/>
          </p:cNvSpPr>
          <p:nvPr>
            <p:ph idx="1"/>
          </p:nvPr>
        </p:nvSpPr>
        <p:spPr/>
        <p:txBody>
          <a:bodyPr/>
          <a:lstStyle/>
          <a:p>
            <a:endParaRPr lang="en-GB" sz="2400"/>
          </a:p>
        </p:txBody>
      </p:sp>
      <p:pic>
        <p:nvPicPr>
          <p:cNvPr id="4" name="Picture 3" descr="2.jpg"/>
          <p:cNvPicPr>
            <a:picLocks noChangeAspect="1"/>
          </p:cNvPicPr>
          <p:nvPr/>
        </p:nvPicPr>
        <p:blipFill>
          <a:blip r:embed="rId2"/>
          <a:stretch>
            <a:fillRect/>
          </a:stretch>
        </p:blipFill>
        <p:spPr>
          <a:xfrm>
            <a:off x="0" y="0"/>
            <a:ext cx="9323512" cy="6858000"/>
          </a:xfrm>
          <a:prstGeom prst="rect">
            <a:avLst/>
          </a:prstGeom>
        </p:spPr>
      </p:pic>
      <p:sp>
        <p:nvSpPr>
          <p:cNvPr id="5" name="TextBox 4"/>
          <p:cNvSpPr txBox="1"/>
          <p:nvPr/>
        </p:nvSpPr>
        <p:spPr>
          <a:xfrm>
            <a:off x="251520" y="405464"/>
            <a:ext cx="8064896" cy="553998"/>
          </a:xfrm>
          <a:prstGeom prst="rect">
            <a:avLst/>
          </a:prstGeom>
          <a:noFill/>
        </p:spPr>
        <p:txBody>
          <a:bodyPr wrap="square" rtlCol="0">
            <a:spAutoFit/>
          </a:bodyPr>
          <a:lstStyle/>
          <a:p>
            <a:pPr defTabSz="914400"/>
            <a:r>
              <a:rPr lang="en-GB" sz="3000" b="1" dirty="0" smtClean="0">
                <a:solidFill>
                  <a:schemeClr val="accent1"/>
                </a:solidFill>
                <a:latin typeface="Arial" panose="020B0604020202020204" pitchFamily="34" charset="0"/>
                <a:cs typeface="Arial" panose="020B0604020202020204" pitchFamily="34" charset="0"/>
              </a:rPr>
              <a:t>Achieving the 5YFV vision – the triple aim</a:t>
            </a:r>
            <a:endParaRPr lang="en-GB" sz="3000" b="1" dirty="0">
              <a:solidFill>
                <a:schemeClr val="accent1"/>
              </a:solidFill>
              <a:latin typeface="Arial" panose="020B0604020202020204" pitchFamily="34" charset="0"/>
              <a:cs typeface="Arial" panose="020B0604020202020204" pitchFamily="34" charset="0"/>
            </a:endParaRPr>
          </a:p>
        </p:txBody>
      </p:sp>
      <p:sp>
        <p:nvSpPr>
          <p:cNvPr id="7" name="Oval 6"/>
          <p:cNvSpPr/>
          <p:nvPr/>
        </p:nvSpPr>
        <p:spPr>
          <a:xfrm>
            <a:off x="323528" y="2319404"/>
            <a:ext cx="312817" cy="301679"/>
          </a:xfrm>
          <a:prstGeom prst="ellipse">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GB" sz="1200" b="1" dirty="0" smtClean="0">
                <a:solidFill>
                  <a:prstClr val="white"/>
                </a:solidFill>
                <a:latin typeface="Arial" panose="020B0604020202020204" pitchFamily="34" charset="0"/>
                <a:cs typeface="Arial" panose="020B0604020202020204" pitchFamily="34" charset="0"/>
              </a:rPr>
              <a:t>1</a:t>
            </a:r>
            <a:endParaRPr lang="en-GB" sz="1200" b="1" dirty="0">
              <a:solidFill>
                <a:prstClr val="white"/>
              </a:solidFill>
              <a:latin typeface="Arial" panose="020B0604020202020204" pitchFamily="34" charset="0"/>
              <a:cs typeface="Arial" panose="020B0604020202020204" pitchFamily="34" charset="0"/>
            </a:endParaRPr>
          </a:p>
        </p:txBody>
      </p:sp>
      <p:sp>
        <p:nvSpPr>
          <p:cNvPr id="8" name="TextBox 7"/>
          <p:cNvSpPr txBox="1"/>
          <p:nvPr/>
        </p:nvSpPr>
        <p:spPr>
          <a:xfrm>
            <a:off x="539552" y="1979464"/>
            <a:ext cx="1464365" cy="972016"/>
          </a:xfrm>
          <a:prstGeom prst="rect">
            <a:avLst/>
          </a:prstGeom>
          <a:noFill/>
        </p:spPr>
        <p:txBody>
          <a:bodyPr wrap="square" tIns="72000" bIns="72000" rtlCol="0" anchor="ctr">
            <a:noAutofit/>
          </a:bodyPr>
          <a:lstStyle/>
          <a:p>
            <a:pPr algn="ctr" defTabSz="914400">
              <a:defRPr/>
            </a:pPr>
            <a:r>
              <a:rPr lang="en-GB" sz="1200" b="1" kern="0" dirty="0" smtClean="0">
                <a:solidFill>
                  <a:srgbClr val="1F497D"/>
                </a:solidFill>
                <a:latin typeface="Arial" panose="020B0604020202020204" pitchFamily="34" charset="0"/>
                <a:cs typeface="Arial" panose="020B0604020202020204" pitchFamily="34" charset="0"/>
              </a:rPr>
              <a:t>Health &amp; Wellbeing Gap</a:t>
            </a:r>
          </a:p>
        </p:txBody>
      </p:sp>
      <p:sp>
        <p:nvSpPr>
          <p:cNvPr id="9" name="TextBox 8"/>
          <p:cNvSpPr txBox="1"/>
          <p:nvPr/>
        </p:nvSpPr>
        <p:spPr>
          <a:xfrm>
            <a:off x="1835696" y="1979464"/>
            <a:ext cx="1800200" cy="972016"/>
          </a:xfrm>
          <a:prstGeom prst="rect">
            <a:avLst/>
          </a:prstGeom>
          <a:noFill/>
        </p:spPr>
        <p:txBody>
          <a:bodyPr wrap="square" tIns="72000" bIns="72000" rtlCol="0" anchor="ctr">
            <a:noAutofit/>
          </a:bodyPr>
          <a:lstStyle/>
          <a:p>
            <a:pPr algn="ctr" defTabSz="914400">
              <a:defRPr/>
            </a:pPr>
            <a:r>
              <a:rPr lang="en-GB" sz="1200" b="1" kern="0" dirty="0" smtClean="0">
                <a:solidFill>
                  <a:srgbClr val="1F497D"/>
                </a:solidFill>
                <a:latin typeface="Arial" panose="020B0604020202020204" pitchFamily="34" charset="0"/>
                <a:cs typeface="Arial" panose="020B0604020202020204" pitchFamily="34" charset="0"/>
              </a:rPr>
              <a:t>Radical upgrade in prevention</a:t>
            </a:r>
            <a:endParaRPr lang="en-GB" sz="1200" b="1" i="1" kern="0" dirty="0" smtClean="0">
              <a:solidFill>
                <a:srgbClr val="1F497D"/>
              </a:solidFill>
              <a:latin typeface="Arial" panose="020B0604020202020204" pitchFamily="34" charset="0"/>
              <a:cs typeface="Arial" panose="020B0604020202020204" pitchFamily="34" charset="0"/>
            </a:endParaRPr>
          </a:p>
        </p:txBody>
      </p:sp>
      <p:sp>
        <p:nvSpPr>
          <p:cNvPr id="10" name="Rectangle 9"/>
          <p:cNvSpPr/>
          <p:nvPr/>
        </p:nvSpPr>
        <p:spPr>
          <a:xfrm>
            <a:off x="3558885" y="1981289"/>
            <a:ext cx="5585115" cy="1015663"/>
          </a:xfrm>
          <a:prstGeom prst="rect">
            <a:avLst/>
          </a:prstGeom>
        </p:spPr>
        <p:txBody>
          <a:bodyPr wrap="square">
            <a:spAutoFit/>
          </a:bodyPr>
          <a:lstStyle/>
          <a:p>
            <a:pPr marL="285750" indent="-285750" defTabSz="914400">
              <a:buFont typeface="Arial" panose="020B0604020202020204" pitchFamily="34" charset="0"/>
              <a:buChar char="•"/>
            </a:pPr>
            <a:r>
              <a:rPr lang="en-GB" sz="1200" dirty="0" smtClean="0">
                <a:solidFill>
                  <a:srgbClr val="1F497D"/>
                </a:solidFill>
                <a:latin typeface="Arial" panose="020B0604020202020204" pitchFamily="34" charset="0"/>
                <a:cs typeface="Arial" panose="020B0604020202020204" pitchFamily="34" charset="0"/>
              </a:rPr>
              <a:t>National action required on major </a:t>
            </a:r>
            <a:r>
              <a:rPr lang="en-GB" sz="1200" dirty="0">
                <a:solidFill>
                  <a:srgbClr val="1F497D"/>
                </a:solidFill>
                <a:latin typeface="Arial" panose="020B0604020202020204" pitchFamily="34" charset="0"/>
                <a:cs typeface="Arial" panose="020B0604020202020204" pitchFamily="34" charset="0"/>
              </a:rPr>
              <a:t>health </a:t>
            </a:r>
            <a:r>
              <a:rPr lang="en-GB" sz="1200" dirty="0" smtClean="0">
                <a:solidFill>
                  <a:srgbClr val="1F497D"/>
                </a:solidFill>
                <a:latin typeface="Arial" panose="020B0604020202020204" pitchFamily="34" charset="0"/>
                <a:cs typeface="Arial" panose="020B0604020202020204" pitchFamily="34" charset="0"/>
              </a:rPr>
              <a:t>risks such as smoking, drinking and obesity</a:t>
            </a:r>
          </a:p>
          <a:p>
            <a:pPr marL="285750" indent="-285750" defTabSz="914400">
              <a:buFont typeface="Arial" panose="020B0604020202020204" pitchFamily="34" charset="0"/>
              <a:buChar char="•"/>
            </a:pPr>
            <a:r>
              <a:rPr lang="en-GB" sz="1200" dirty="0" smtClean="0">
                <a:solidFill>
                  <a:srgbClr val="1F497D"/>
                </a:solidFill>
                <a:latin typeface="Arial" panose="020B0604020202020204" pitchFamily="34" charset="0"/>
                <a:cs typeface="Arial" panose="020B0604020202020204" pitchFamily="34" charset="0"/>
              </a:rPr>
              <a:t>Targeted prevention initiatives e.g. diabetes </a:t>
            </a:r>
          </a:p>
          <a:p>
            <a:pPr marL="285750" indent="-285750" defTabSz="914400">
              <a:buFont typeface="Arial" panose="020B0604020202020204" pitchFamily="34" charset="0"/>
              <a:buChar char="•"/>
            </a:pPr>
            <a:r>
              <a:rPr lang="en-GB" sz="1200" dirty="0" smtClean="0">
                <a:solidFill>
                  <a:srgbClr val="1F497D"/>
                </a:solidFill>
                <a:latin typeface="Arial" panose="020B0604020202020204" pitchFamily="34" charset="0"/>
                <a:cs typeface="Arial" panose="020B0604020202020204" pitchFamily="34" charset="0"/>
              </a:rPr>
              <a:t>Much greater patient awareness</a:t>
            </a:r>
          </a:p>
          <a:p>
            <a:pPr marL="285750" indent="-285750" defTabSz="914400">
              <a:buFont typeface="Arial" panose="020B0604020202020204" pitchFamily="34" charset="0"/>
              <a:buChar char="•"/>
            </a:pPr>
            <a:r>
              <a:rPr lang="en-GB" sz="1200" dirty="0" smtClean="0">
                <a:solidFill>
                  <a:srgbClr val="1F497D"/>
                </a:solidFill>
                <a:latin typeface="Arial" panose="020B0604020202020204" pitchFamily="34" charset="0"/>
                <a:cs typeface="Arial" panose="020B0604020202020204" pitchFamily="34" charset="0"/>
              </a:rPr>
              <a:t>Harnessing the ‘renewable energy’ of communities</a:t>
            </a:r>
            <a:endParaRPr lang="en-GB" sz="1200" dirty="0">
              <a:solidFill>
                <a:srgbClr val="1F497D"/>
              </a:solidFill>
              <a:latin typeface="Arial" panose="020B0604020202020204" pitchFamily="34" charset="0"/>
              <a:cs typeface="Arial" panose="020B0604020202020204" pitchFamily="34" charset="0"/>
            </a:endParaRPr>
          </a:p>
        </p:txBody>
      </p:sp>
      <p:cxnSp>
        <p:nvCxnSpPr>
          <p:cNvPr id="12" name="Straight Connector 11"/>
          <p:cNvCxnSpPr/>
          <p:nvPr/>
        </p:nvCxnSpPr>
        <p:spPr>
          <a:xfrm>
            <a:off x="313185" y="3140968"/>
            <a:ext cx="8435279" cy="0"/>
          </a:xfrm>
          <a:prstGeom prst="line">
            <a:avLst/>
          </a:prstGeom>
          <a:ln w="317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p:nvSpPr>
        <p:spPr>
          <a:xfrm>
            <a:off x="300791" y="3764760"/>
            <a:ext cx="312817" cy="301679"/>
          </a:xfrm>
          <a:prstGeom prst="ellipse">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GB" sz="1200" b="1" dirty="0" smtClean="0">
                <a:solidFill>
                  <a:prstClr val="white"/>
                </a:solidFill>
                <a:latin typeface="Arial" panose="020B0604020202020204" pitchFamily="34" charset="0"/>
                <a:cs typeface="Arial" panose="020B0604020202020204" pitchFamily="34" charset="0"/>
              </a:rPr>
              <a:t>2</a:t>
            </a:r>
            <a:endParaRPr lang="en-GB" sz="1200" b="1" dirty="0">
              <a:solidFill>
                <a:prstClr val="white"/>
              </a:solidFill>
              <a:latin typeface="Arial" panose="020B0604020202020204" pitchFamily="34" charset="0"/>
              <a:cs typeface="Arial" panose="020B0604020202020204" pitchFamily="34" charset="0"/>
            </a:endParaRPr>
          </a:p>
        </p:txBody>
      </p:sp>
      <p:sp>
        <p:nvSpPr>
          <p:cNvPr id="15" name="TextBox 14"/>
          <p:cNvSpPr txBox="1"/>
          <p:nvPr/>
        </p:nvSpPr>
        <p:spPr>
          <a:xfrm>
            <a:off x="611560" y="3429000"/>
            <a:ext cx="1426697" cy="972016"/>
          </a:xfrm>
          <a:prstGeom prst="rect">
            <a:avLst/>
          </a:prstGeom>
          <a:noFill/>
        </p:spPr>
        <p:txBody>
          <a:bodyPr wrap="square" tIns="72000" bIns="72000" rtlCol="0" anchor="ctr">
            <a:noAutofit/>
          </a:bodyPr>
          <a:lstStyle/>
          <a:p>
            <a:pPr algn="ctr" defTabSz="914400">
              <a:defRPr/>
            </a:pPr>
            <a:r>
              <a:rPr lang="en-GB" sz="1200" b="1" kern="0" dirty="0" smtClean="0">
                <a:solidFill>
                  <a:srgbClr val="1F497D"/>
                </a:solidFill>
                <a:latin typeface="Arial" panose="020B0604020202020204" pitchFamily="34" charset="0"/>
                <a:cs typeface="Arial" panose="020B0604020202020204" pitchFamily="34" charset="0"/>
              </a:rPr>
              <a:t>Care &amp; Quality Gap</a:t>
            </a:r>
          </a:p>
        </p:txBody>
      </p:sp>
      <p:sp>
        <p:nvSpPr>
          <p:cNvPr id="16" name="TextBox 15"/>
          <p:cNvSpPr txBox="1"/>
          <p:nvPr/>
        </p:nvSpPr>
        <p:spPr>
          <a:xfrm>
            <a:off x="1979712" y="3429000"/>
            <a:ext cx="1494998" cy="972016"/>
          </a:xfrm>
          <a:prstGeom prst="rect">
            <a:avLst/>
          </a:prstGeom>
          <a:noFill/>
        </p:spPr>
        <p:txBody>
          <a:bodyPr wrap="square" tIns="72000" bIns="72000" rtlCol="0" anchor="ctr">
            <a:noAutofit/>
          </a:bodyPr>
          <a:lstStyle/>
          <a:p>
            <a:pPr algn="ctr" defTabSz="914400">
              <a:defRPr/>
            </a:pPr>
            <a:r>
              <a:rPr lang="en-GB" sz="1200" b="1" kern="0" dirty="0" smtClean="0">
                <a:solidFill>
                  <a:srgbClr val="1F497D"/>
                </a:solidFill>
                <a:latin typeface="Arial" panose="020B0604020202020204" pitchFamily="34" charset="0"/>
                <a:cs typeface="Arial" panose="020B0604020202020204" pitchFamily="34" charset="0"/>
              </a:rPr>
              <a:t>New Care Models + new support</a:t>
            </a:r>
          </a:p>
        </p:txBody>
      </p:sp>
      <p:sp>
        <p:nvSpPr>
          <p:cNvPr id="17" name="Rectangle 16"/>
          <p:cNvSpPr/>
          <p:nvPr/>
        </p:nvSpPr>
        <p:spPr>
          <a:xfrm>
            <a:off x="3563888" y="3429000"/>
            <a:ext cx="5580112" cy="1015663"/>
          </a:xfrm>
          <a:prstGeom prst="rect">
            <a:avLst/>
          </a:prstGeom>
        </p:spPr>
        <p:txBody>
          <a:bodyPr wrap="square">
            <a:spAutoFit/>
          </a:bodyPr>
          <a:lstStyle/>
          <a:p>
            <a:pPr marL="285750" indent="-285750" defTabSz="914400">
              <a:buFont typeface="Arial" panose="020B0604020202020204" pitchFamily="34" charset="0"/>
              <a:buChar char="•"/>
            </a:pPr>
            <a:r>
              <a:rPr lang="en-GB" sz="1200" dirty="0" smtClean="0">
                <a:solidFill>
                  <a:srgbClr val="1F497D"/>
                </a:solidFill>
                <a:latin typeface="Arial" panose="020B0604020202020204" pitchFamily="34" charset="0"/>
                <a:cs typeface="Arial" panose="020B0604020202020204" pitchFamily="34" charset="0"/>
              </a:rPr>
              <a:t>Defining and measuring quality and tackling unwarranted variation</a:t>
            </a:r>
          </a:p>
          <a:p>
            <a:pPr marL="285750" indent="-285750" defTabSz="914400">
              <a:buFont typeface="Arial" panose="020B0604020202020204" pitchFamily="34" charset="0"/>
              <a:buChar char="•"/>
            </a:pPr>
            <a:r>
              <a:rPr lang="en-GB" sz="1200" dirty="0" smtClean="0">
                <a:solidFill>
                  <a:srgbClr val="1F497D"/>
                </a:solidFill>
                <a:latin typeface="Arial" panose="020B0604020202020204" pitchFamily="34" charset="0"/>
                <a:cs typeface="Arial" panose="020B0604020202020204" pitchFamily="34" charset="0"/>
              </a:rPr>
              <a:t>A menu of New Care Models for local areas to consider, backed by investment and flexibility in implementation</a:t>
            </a:r>
          </a:p>
          <a:p>
            <a:pPr marL="285750" indent="-285750" defTabSz="914400">
              <a:buFont typeface="Arial" panose="020B0604020202020204" pitchFamily="34" charset="0"/>
              <a:buChar char="•"/>
            </a:pPr>
            <a:r>
              <a:rPr lang="en-GB" sz="1200" dirty="0" smtClean="0">
                <a:solidFill>
                  <a:srgbClr val="1F497D"/>
                </a:solidFill>
                <a:latin typeface="Arial" panose="020B0604020202020204" pitchFamily="34" charset="0"/>
                <a:cs typeface="Arial" panose="020B0604020202020204" pitchFamily="34" charset="0"/>
              </a:rPr>
              <a:t>New whole systems intervention regimes to transform local health economies and raise standards</a:t>
            </a:r>
          </a:p>
        </p:txBody>
      </p:sp>
      <p:cxnSp>
        <p:nvCxnSpPr>
          <p:cNvPr id="18" name="Straight Connector 17"/>
          <p:cNvCxnSpPr/>
          <p:nvPr/>
        </p:nvCxnSpPr>
        <p:spPr>
          <a:xfrm>
            <a:off x="300791" y="4653136"/>
            <a:ext cx="8435279" cy="0"/>
          </a:xfrm>
          <a:prstGeom prst="line">
            <a:avLst/>
          </a:prstGeom>
          <a:ln w="317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9" name="Oval 18"/>
          <p:cNvSpPr/>
          <p:nvPr/>
        </p:nvSpPr>
        <p:spPr>
          <a:xfrm>
            <a:off x="300790" y="5157192"/>
            <a:ext cx="312817" cy="301679"/>
          </a:xfrm>
          <a:prstGeom prst="ellipse">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GB" sz="1200" b="1" dirty="0" smtClean="0">
                <a:solidFill>
                  <a:prstClr val="white"/>
                </a:solidFill>
                <a:latin typeface="Arial" panose="020B0604020202020204" pitchFamily="34" charset="0"/>
                <a:cs typeface="Arial" panose="020B0604020202020204" pitchFamily="34" charset="0"/>
              </a:rPr>
              <a:t>3</a:t>
            </a:r>
            <a:endParaRPr lang="en-GB" sz="1200" b="1" dirty="0">
              <a:solidFill>
                <a:prstClr val="white"/>
              </a:solidFill>
              <a:latin typeface="Arial" panose="020B0604020202020204" pitchFamily="34" charset="0"/>
              <a:cs typeface="Arial" panose="020B0604020202020204" pitchFamily="34" charset="0"/>
            </a:endParaRPr>
          </a:p>
        </p:txBody>
      </p:sp>
      <p:sp>
        <p:nvSpPr>
          <p:cNvPr id="20" name="TextBox 19"/>
          <p:cNvSpPr txBox="1"/>
          <p:nvPr/>
        </p:nvSpPr>
        <p:spPr>
          <a:xfrm>
            <a:off x="611560" y="4869160"/>
            <a:ext cx="1426697" cy="972016"/>
          </a:xfrm>
          <a:prstGeom prst="rect">
            <a:avLst/>
          </a:prstGeom>
          <a:noFill/>
        </p:spPr>
        <p:txBody>
          <a:bodyPr wrap="square" tIns="72000" bIns="72000" rtlCol="0" anchor="ctr">
            <a:noAutofit/>
          </a:bodyPr>
          <a:lstStyle/>
          <a:p>
            <a:pPr algn="ctr" defTabSz="914400">
              <a:defRPr/>
            </a:pPr>
            <a:r>
              <a:rPr lang="en-GB" sz="1200" b="1" kern="0" dirty="0" smtClean="0">
                <a:solidFill>
                  <a:srgbClr val="1F497D"/>
                </a:solidFill>
                <a:latin typeface="Arial" panose="020B0604020202020204" pitchFamily="34" charset="0"/>
                <a:cs typeface="Arial" panose="020B0604020202020204" pitchFamily="34" charset="0"/>
              </a:rPr>
              <a:t>Funding and Efficiency Gap</a:t>
            </a:r>
          </a:p>
        </p:txBody>
      </p:sp>
      <p:sp>
        <p:nvSpPr>
          <p:cNvPr id="21" name="TextBox 20"/>
          <p:cNvSpPr txBox="1"/>
          <p:nvPr/>
        </p:nvSpPr>
        <p:spPr>
          <a:xfrm>
            <a:off x="1835696" y="4869160"/>
            <a:ext cx="1800200" cy="972016"/>
          </a:xfrm>
          <a:prstGeom prst="rect">
            <a:avLst/>
          </a:prstGeom>
          <a:noFill/>
        </p:spPr>
        <p:txBody>
          <a:bodyPr wrap="square" tIns="72000" bIns="72000" rtlCol="0" anchor="ctr">
            <a:noAutofit/>
          </a:bodyPr>
          <a:lstStyle/>
          <a:p>
            <a:pPr algn="ctr" defTabSz="914400">
              <a:defRPr/>
            </a:pPr>
            <a:r>
              <a:rPr lang="en-GB" sz="1200" b="1" kern="0" dirty="0" smtClean="0">
                <a:solidFill>
                  <a:srgbClr val="1F497D"/>
                </a:solidFill>
                <a:latin typeface="Arial" panose="020B0604020202020204" pitchFamily="34" charset="0"/>
                <a:cs typeface="Arial" panose="020B0604020202020204" pitchFamily="34" charset="0"/>
              </a:rPr>
              <a:t>Efficiency &amp; investment</a:t>
            </a:r>
          </a:p>
        </p:txBody>
      </p:sp>
      <p:sp>
        <p:nvSpPr>
          <p:cNvPr id="22" name="Rectangle 21"/>
          <p:cNvSpPr/>
          <p:nvPr/>
        </p:nvSpPr>
        <p:spPr>
          <a:xfrm>
            <a:off x="3563888" y="4859377"/>
            <a:ext cx="5580112" cy="1015663"/>
          </a:xfrm>
          <a:prstGeom prst="rect">
            <a:avLst/>
          </a:prstGeom>
        </p:spPr>
        <p:txBody>
          <a:bodyPr wrap="square">
            <a:spAutoFit/>
          </a:bodyPr>
          <a:lstStyle/>
          <a:p>
            <a:pPr marL="285750" indent="-285750" defTabSz="914400">
              <a:buFont typeface="Arial" panose="020B0604020202020204" pitchFamily="34" charset="0"/>
              <a:buChar char="•"/>
            </a:pPr>
            <a:r>
              <a:rPr lang="en-GB" sz="1200" dirty="0" smtClean="0">
                <a:solidFill>
                  <a:srgbClr val="1F497D"/>
                </a:solidFill>
                <a:latin typeface="Arial" panose="020B0604020202020204" pitchFamily="34" charset="0"/>
                <a:cs typeface="Arial" panose="020B0604020202020204" pitchFamily="34" charset="0"/>
              </a:rPr>
              <a:t>Action required on three fronts: </a:t>
            </a:r>
            <a:r>
              <a:rPr lang="en-GB" sz="1200" dirty="0">
                <a:solidFill>
                  <a:srgbClr val="1F497D"/>
                </a:solidFill>
                <a:latin typeface="Arial" panose="020B0604020202020204" pitchFamily="34" charset="0"/>
                <a:cs typeface="Arial" panose="020B0604020202020204" pitchFamily="34" charset="0"/>
              </a:rPr>
              <a:t>demand, efficiency and </a:t>
            </a:r>
            <a:r>
              <a:rPr lang="en-GB" sz="1200" dirty="0" smtClean="0">
                <a:solidFill>
                  <a:srgbClr val="1F497D"/>
                </a:solidFill>
                <a:latin typeface="Arial" panose="020B0604020202020204" pitchFamily="34" charset="0"/>
                <a:cs typeface="Arial" panose="020B0604020202020204" pitchFamily="34" charset="0"/>
              </a:rPr>
              <a:t>funding</a:t>
            </a:r>
          </a:p>
          <a:p>
            <a:pPr marL="285750" indent="-285750" defTabSz="914400">
              <a:buFont typeface="Arial" panose="020B0604020202020204" pitchFamily="34" charset="0"/>
              <a:buChar char="•"/>
            </a:pPr>
            <a:r>
              <a:rPr lang="en-GB" sz="1200" dirty="0" smtClean="0">
                <a:solidFill>
                  <a:srgbClr val="1F497D"/>
                </a:solidFill>
                <a:latin typeface="Arial" panose="020B0604020202020204" pitchFamily="34" charset="0"/>
                <a:cs typeface="Arial" panose="020B0604020202020204" pitchFamily="34" charset="0"/>
              </a:rPr>
              <a:t>Action on prevention and care</a:t>
            </a:r>
            <a:r>
              <a:rPr lang="en-GB" sz="1200" dirty="0">
                <a:solidFill>
                  <a:srgbClr val="1F497D"/>
                </a:solidFill>
                <a:latin typeface="Arial" panose="020B0604020202020204" pitchFamily="34" charset="0"/>
                <a:cs typeface="Arial" panose="020B0604020202020204" pitchFamily="34" charset="0"/>
              </a:rPr>
              <a:t> </a:t>
            </a:r>
            <a:r>
              <a:rPr lang="en-GB" sz="1200" dirty="0" smtClean="0">
                <a:solidFill>
                  <a:srgbClr val="1F497D"/>
                </a:solidFill>
                <a:latin typeface="Arial" panose="020B0604020202020204" pitchFamily="34" charset="0"/>
                <a:cs typeface="Arial" panose="020B0604020202020204" pitchFamily="34" charset="0"/>
              </a:rPr>
              <a:t>could deliver significant efficiency gains</a:t>
            </a:r>
          </a:p>
          <a:p>
            <a:pPr marL="285750" indent="-285750" defTabSz="914400">
              <a:buFont typeface="Arial" panose="020B0604020202020204" pitchFamily="34" charset="0"/>
              <a:buChar char="•"/>
            </a:pPr>
            <a:r>
              <a:rPr lang="en-GB" sz="1200" dirty="0" smtClean="0">
                <a:solidFill>
                  <a:srgbClr val="1F497D"/>
                </a:solidFill>
                <a:latin typeface="Arial" panose="020B0604020202020204" pitchFamily="34" charset="0"/>
                <a:cs typeface="Arial" panose="020B0604020202020204" pitchFamily="34" charset="0"/>
              </a:rPr>
              <a:t>The Government has committed to an additional £8.4bn in funding by 2020/21 and, with this investment and implementation of new </a:t>
            </a:r>
            <a:r>
              <a:rPr lang="en-GB" sz="1200" dirty="0">
                <a:solidFill>
                  <a:srgbClr val="1F497D"/>
                </a:solidFill>
                <a:latin typeface="Arial" panose="020B0604020202020204" pitchFamily="34" charset="0"/>
                <a:cs typeface="Arial" panose="020B0604020202020204" pitchFamily="34" charset="0"/>
              </a:rPr>
              <a:t>care models we believe that we could </a:t>
            </a:r>
            <a:r>
              <a:rPr lang="en-GB" sz="1200" dirty="0" smtClean="0">
                <a:solidFill>
                  <a:srgbClr val="1F497D"/>
                </a:solidFill>
                <a:latin typeface="Arial" panose="020B0604020202020204" pitchFamily="34" charset="0"/>
                <a:cs typeface="Arial" panose="020B0604020202020204" pitchFamily="34" charset="0"/>
              </a:rPr>
              <a:t>close the known finance gap</a:t>
            </a:r>
          </a:p>
        </p:txBody>
      </p:sp>
      <p:sp>
        <p:nvSpPr>
          <p:cNvPr id="23" name="Rounded Rectangle 22"/>
          <p:cNvSpPr/>
          <p:nvPr/>
        </p:nvSpPr>
        <p:spPr>
          <a:xfrm>
            <a:off x="324488" y="1081067"/>
            <a:ext cx="8640000" cy="6731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600" b="1" dirty="0">
                <a:solidFill>
                  <a:prstClr val="white"/>
                </a:solidFill>
                <a:latin typeface="Arial" panose="020B0604020202020204" pitchFamily="34" charset="0"/>
                <a:cs typeface="Arial" panose="020B0604020202020204" pitchFamily="34" charset="0"/>
              </a:rPr>
              <a:t>For the NHS to meet the needs of future patients in a sustainable way, we need to close all three of these gaps:</a:t>
            </a:r>
            <a:endParaRPr lang="en-GB" sz="1600" b="1" dirty="0">
              <a:solidFill>
                <a:prstClr val="white"/>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831E3F6C-F1F8-764A-8446-C136ECF7793E}"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p14="http://schemas.microsoft.com/office/powerpoint/2010/main" val="10022612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6482" y="1680295"/>
            <a:ext cx="8619889" cy="3950736"/>
          </a:xfrm>
        </p:spPr>
        <p:txBody>
          <a:bodyPr>
            <a:normAutofit/>
          </a:bodyPr>
          <a:lstStyle/>
          <a:p>
            <a:pPr>
              <a:spcBef>
                <a:spcPts val="0"/>
              </a:spcBef>
              <a:spcAft>
                <a:spcPts val="600"/>
              </a:spcAft>
            </a:pPr>
            <a:r>
              <a:rPr lang="en-GB" sz="1600" dirty="0" smtClean="0"/>
              <a:t>Urgent and emergency care plan</a:t>
            </a:r>
          </a:p>
          <a:p>
            <a:pPr>
              <a:spcBef>
                <a:spcPts val="0"/>
              </a:spcBef>
              <a:spcAft>
                <a:spcPts val="600"/>
              </a:spcAft>
            </a:pPr>
            <a:r>
              <a:rPr lang="en-GB" sz="1600" dirty="0" smtClean="0"/>
              <a:t>General practice investment and transformation </a:t>
            </a:r>
          </a:p>
          <a:p>
            <a:pPr>
              <a:spcBef>
                <a:spcPts val="0"/>
              </a:spcBef>
              <a:spcAft>
                <a:spcPts val="600"/>
              </a:spcAft>
            </a:pPr>
            <a:r>
              <a:rPr lang="en-GB" sz="1600" dirty="0" smtClean="0"/>
              <a:t>Cancer pathway improvements </a:t>
            </a:r>
          </a:p>
          <a:p>
            <a:pPr>
              <a:spcBef>
                <a:spcPts val="0"/>
              </a:spcBef>
              <a:spcAft>
                <a:spcPts val="600"/>
              </a:spcAft>
            </a:pPr>
            <a:r>
              <a:rPr lang="en-GB" sz="1600" dirty="0" smtClean="0"/>
              <a:t>Mental health transformation program</a:t>
            </a:r>
          </a:p>
          <a:p>
            <a:pPr>
              <a:spcBef>
                <a:spcPts val="0"/>
              </a:spcBef>
              <a:spcAft>
                <a:spcPts val="600"/>
              </a:spcAft>
            </a:pPr>
            <a:r>
              <a:rPr lang="en-GB" sz="1600" dirty="0" smtClean="0"/>
              <a:t>10 point efficiency plan </a:t>
            </a:r>
          </a:p>
          <a:p>
            <a:pPr lvl="1">
              <a:spcBef>
                <a:spcPts val="0"/>
              </a:spcBef>
              <a:spcAft>
                <a:spcPts val="600"/>
              </a:spcAft>
              <a:buFont typeface="Arial" panose="020B0604020202020204" pitchFamily="34" charset="0"/>
              <a:buChar char="−"/>
            </a:pPr>
            <a:r>
              <a:rPr lang="en-GB" sz="1600" dirty="0" smtClean="0"/>
              <a:t>DTOC, medicines, avoidable demand, corporate overhead reduction, financial accountability, temp staffing, procurement, clinical variation, estates, income</a:t>
            </a:r>
            <a:r>
              <a:rPr lang="en-GB" sz="1600" dirty="0" smtClean="0">
                <a:solidFill>
                  <a:srgbClr val="002060"/>
                </a:solidFill>
              </a:rPr>
              <a:t>.</a:t>
            </a:r>
            <a:endParaRPr lang="en-GB" sz="1600" dirty="0" smtClean="0"/>
          </a:p>
        </p:txBody>
      </p:sp>
      <p:sp>
        <p:nvSpPr>
          <p:cNvPr id="2" name="Title 1"/>
          <p:cNvSpPr>
            <a:spLocks noGrp="1"/>
          </p:cNvSpPr>
          <p:nvPr>
            <p:ph type="title"/>
          </p:nvPr>
        </p:nvSpPr>
        <p:spPr>
          <a:xfrm>
            <a:off x="256483" y="493439"/>
            <a:ext cx="7627429" cy="867012"/>
          </a:xfrm>
        </p:spPr>
        <p:txBody>
          <a:bodyPr>
            <a:normAutofit fontScale="90000"/>
          </a:bodyPr>
          <a:lstStyle/>
          <a:p>
            <a:r>
              <a:rPr lang="en-GB" dirty="0" smtClean="0"/>
              <a:t>FYFV </a:t>
            </a:r>
            <a:r>
              <a:rPr lang="en-GB" dirty="0"/>
              <a:t>N</a:t>
            </a:r>
            <a:r>
              <a:rPr lang="en-GB" dirty="0" smtClean="0"/>
              <a:t>ext Steps: </a:t>
            </a:r>
            <a:r>
              <a:rPr lang="en-GB" dirty="0"/>
              <a:t>P</a:t>
            </a:r>
            <a:r>
              <a:rPr lang="en-GB" dirty="0" smtClean="0"/>
              <a:t>riorities and Planning</a:t>
            </a:r>
            <a:endParaRPr lang="en-GB" dirty="0"/>
          </a:p>
        </p:txBody>
      </p:sp>
      <p:sp>
        <p:nvSpPr>
          <p:cNvPr id="4" name="Rectangle 3"/>
          <p:cNvSpPr/>
          <p:nvPr/>
        </p:nvSpPr>
        <p:spPr>
          <a:xfrm>
            <a:off x="8028384" y="548680"/>
            <a:ext cx="936104" cy="34327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575092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NHS logo and Five Year Forward View on blue diamond background" title="Image 1"/>
          <p:cNvPicPr>
            <a:picLocks noChangeAspect="1"/>
          </p:cNvPicPr>
          <p:nvPr/>
        </p:nvPicPr>
        <p:blipFill>
          <a:blip r:embed="rId2"/>
          <a:stretch>
            <a:fillRect/>
          </a:stretch>
        </p:blipFill>
        <p:spPr>
          <a:xfrm>
            <a:off x="0" y="-27384"/>
            <a:ext cx="9144000" cy="6858000"/>
          </a:xfrm>
          <a:prstGeom prst="rect">
            <a:avLst/>
          </a:prstGeom>
        </p:spPr>
      </p:pic>
      <p:sp>
        <p:nvSpPr>
          <p:cNvPr id="3" name="Title 2"/>
          <p:cNvSpPr>
            <a:spLocks noGrp="1"/>
          </p:cNvSpPr>
          <p:nvPr>
            <p:ph type="title"/>
          </p:nvPr>
        </p:nvSpPr>
        <p:spPr>
          <a:xfrm>
            <a:off x="256483" y="332656"/>
            <a:ext cx="7356815" cy="667725"/>
          </a:xfrm>
        </p:spPr>
        <p:txBody>
          <a:bodyPr>
            <a:normAutofit/>
          </a:bodyPr>
          <a:lstStyle/>
          <a:p>
            <a:pPr algn="l"/>
            <a:r>
              <a:rPr lang="en-US" sz="3000" b="1" dirty="0" smtClean="0">
                <a:solidFill>
                  <a:schemeClr val="accent1"/>
                </a:solidFill>
                <a:latin typeface="Arial" panose="020B0604020202020204" pitchFamily="34" charset="0"/>
                <a:cs typeface="Arial" panose="020B0604020202020204" pitchFamily="34" charset="0"/>
              </a:rPr>
              <a:t>Priorities by population  </a:t>
            </a:r>
            <a:endParaRPr lang="en-GB" sz="3000" b="1" dirty="0">
              <a:solidFill>
                <a:schemeClr val="accent1"/>
              </a:solidFill>
              <a:latin typeface="Arial" panose="020B0604020202020204" pitchFamily="34" charset="0"/>
              <a:cs typeface="Arial" panose="020B0604020202020204" pitchFamily="34" charset="0"/>
            </a:endParaRPr>
          </a:p>
        </p:txBody>
      </p:sp>
      <p:grpSp>
        <p:nvGrpSpPr>
          <p:cNvPr id="6" name="Group 5"/>
          <p:cNvGrpSpPr/>
          <p:nvPr/>
        </p:nvGrpSpPr>
        <p:grpSpPr>
          <a:xfrm>
            <a:off x="3131840" y="1847177"/>
            <a:ext cx="5574731" cy="3510704"/>
            <a:chOff x="3100917" y="2192858"/>
            <a:chExt cx="4423833" cy="3510704"/>
          </a:xfrm>
        </p:grpSpPr>
        <p:cxnSp>
          <p:nvCxnSpPr>
            <p:cNvPr id="7" name="Straight Connector 6"/>
            <p:cNvCxnSpPr/>
            <p:nvPr/>
          </p:nvCxnSpPr>
          <p:spPr>
            <a:xfrm>
              <a:off x="3100917" y="2709333"/>
              <a:ext cx="4423833" cy="10584"/>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8" name="Straight Connector 7"/>
            <p:cNvCxnSpPr/>
            <p:nvPr/>
          </p:nvCxnSpPr>
          <p:spPr>
            <a:xfrm>
              <a:off x="3623733" y="3845982"/>
              <a:ext cx="3901017" cy="10584"/>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9" name="Straight Connector 8"/>
            <p:cNvCxnSpPr/>
            <p:nvPr/>
          </p:nvCxnSpPr>
          <p:spPr>
            <a:xfrm>
              <a:off x="4135966" y="4982632"/>
              <a:ext cx="3388784" cy="10584"/>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sp>
          <p:nvSpPr>
            <p:cNvPr id="10" name="TextBox 9"/>
            <p:cNvSpPr txBox="1"/>
            <p:nvPr/>
          </p:nvSpPr>
          <p:spPr>
            <a:xfrm>
              <a:off x="3206750" y="2192858"/>
              <a:ext cx="4318000" cy="261610"/>
            </a:xfrm>
            <a:prstGeom prst="rect">
              <a:avLst/>
            </a:prstGeom>
            <a:noFill/>
          </p:spPr>
          <p:txBody>
            <a:bodyPr wrap="square" rtlCol="0">
              <a:spAutoFit/>
            </a:bodyPr>
            <a:lstStyle/>
            <a:p>
              <a:pPr defTabSz="914400">
                <a:defRPr/>
              </a:pPr>
              <a:r>
                <a:rPr lang="en-US" sz="1100" b="1" kern="0" dirty="0" smtClean="0">
                  <a:solidFill>
                    <a:prstClr val="black"/>
                  </a:solidFill>
                  <a:latin typeface="Arial" panose="020B0604020202020204" pitchFamily="34" charset="0"/>
                  <a:cs typeface="Arial" panose="020B0604020202020204" pitchFamily="34" charset="0"/>
                </a:rPr>
                <a:t>National / Regional: </a:t>
              </a:r>
              <a:r>
                <a:rPr lang="en-US" sz="1100" kern="0" dirty="0" smtClean="0">
                  <a:solidFill>
                    <a:prstClr val="black"/>
                  </a:solidFill>
                  <a:latin typeface="Arial" panose="020B0604020202020204" pitchFamily="34" charset="0"/>
                  <a:cs typeface="Arial" panose="020B0604020202020204" pitchFamily="34" charset="0"/>
                </a:rPr>
                <a:t>Region </a:t>
              </a:r>
            </a:p>
          </p:txBody>
        </p:sp>
        <p:sp>
          <p:nvSpPr>
            <p:cNvPr id="11" name="TextBox 10"/>
            <p:cNvSpPr txBox="1"/>
            <p:nvPr/>
          </p:nvSpPr>
          <p:spPr>
            <a:xfrm>
              <a:off x="3623733" y="3000453"/>
              <a:ext cx="3901017" cy="600164"/>
            </a:xfrm>
            <a:prstGeom prst="rect">
              <a:avLst/>
            </a:prstGeom>
            <a:noFill/>
          </p:spPr>
          <p:txBody>
            <a:bodyPr wrap="square" rtlCol="0">
              <a:spAutoFit/>
            </a:bodyPr>
            <a:lstStyle/>
            <a:p>
              <a:pPr defTabSz="914400">
                <a:defRPr/>
              </a:pPr>
              <a:r>
                <a:rPr lang="en-US" sz="1100" b="1" kern="0" dirty="0" smtClean="0">
                  <a:solidFill>
                    <a:prstClr val="black"/>
                  </a:solidFill>
                  <a:latin typeface="Arial" panose="020B0604020202020204" pitchFamily="34" charset="0"/>
                  <a:cs typeface="Arial" panose="020B0604020202020204" pitchFamily="34" charset="0"/>
                </a:rPr>
                <a:t>Sub Regional: </a:t>
              </a:r>
            </a:p>
            <a:p>
              <a:pPr defTabSz="914400">
                <a:defRPr/>
              </a:pPr>
              <a:r>
                <a:rPr lang="en-US" sz="1100" kern="0" dirty="0" smtClean="0">
                  <a:solidFill>
                    <a:prstClr val="black"/>
                  </a:solidFill>
                  <a:latin typeface="Arial" panose="020B0604020202020204" pitchFamily="34" charset="0"/>
                  <a:cs typeface="Arial" panose="020B0604020202020204" pitchFamily="34" charset="0"/>
                </a:rPr>
                <a:t>West Midlands, </a:t>
              </a:r>
            </a:p>
            <a:p>
              <a:pPr defTabSz="914400">
                <a:defRPr/>
              </a:pPr>
              <a:r>
                <a:rPr lang="en-US" sz="1100" kern="0" dirty="0" smtClean="0">
                  <a:solidFill>
                    <a:prstClr val="black"/>
                  </a:solidFill>
                  <a:latin typeface="Arial" panose="020B0604020202020204" pitchFamily="34" charset="0"/>
                  <a:cs typeface="Arial" panose="020B0604020202020204" pitchFamily="34" charset="0"/>
                </a:rPr>
                <a:t>Combined Authority ?</a:t>
              </a:r>
            </a:p>
          </p:txBody>
        </p:sp>
        <p:sp>
          <p:nvSpPr>
            <p:cNvPr id="12" name="TextBox 11"/>
            <p:cNvSpPr txBox="1"/>
            <p:nvPr/>
          </p:nvSpPr>
          <p:spPr>
            <a:xfrm>
              <a:off x="4008967" y="4049964"/>
              <a:ext cx="3515783" cy="769441"/>
            </a:xfrm>
            <a:prstGeom prst="rect">
              <a:avLst/>
            </a:prstGeom>
            <a:noFill/>
          </p:spPr>
          <p:txBody>
            <a:bodyPr wrap="square" rtlCol="0">
              <a:spAutoFit/>
            </a:bodyPr>
            <a:lstStyle/>
            <a:p>
              <a:pPr defTabSz="914400">
                <a:defRPr/>
              </a:pPr>
              <a:r>
                <a:rPr lang="en-US" sz="1100" b="1" kern="0" dirty="0" smtClean="0">
                  <a:solidFill>
                    <a:prstClr val="black"/>
                  </a:solidFill>
                  <a:latin typeface="Arial" panose="020B0604020202020204" pitchFamily="34" charset="0"/>
                  <a:cs typeface="Arial" panose="020B0604020202020204" pitchFamily="34" charset="0"/>
                </a:rPr>
                <a:t>Health Economy:</a:t>
              </a:r>
            </a:p>
            <a:p>
              <a:pPr defTabSz="914400">
                <a:defRPr/>
              </a:pPr>
              <a:r>
                <a:rPr lang="en-US" sz="1100" kern="0" dirty="0" smtClean="0">
                  <a:solidFill>
                    <a:prstClr val="black"/>
                  </a:solidFill>
                  <a:latin typeface="Arial" panose="020B0604020202020204" pitchFamily="34" charset="0"/>
                  <a:cs typeface="Arial" panose="020B0604020202020204" pitchFamily="34" charset="0"/>
                </a:rPr>
                <a:t>Birmingham, Arden, Black </a:t>
              </a:r>
            </a:p>
            <a:p>
              <a:pPr defTabSz="914400">
                <a:defRPr/>
              </a:pPr>
              <a:r>
                <a:rPr lang="en-US" sz="1100" kern="0" dirty="0" smtClean="0">
                  <a:solidFill>
                    <a:prstClr val="black"/>
                  </a:solidFill>
                  <a:latin typeface="Arial" panose="020B0604020202020204" pitchFamily="34" charset="0"/>
                  <a:cs typeface="Arial" panose="020B0604020202020204" pitchFamily="34" charset="0"/>
                </a:rPr>
                <a:t>Country, Herefordshire / </a:t>
              </a:r>
            </a:p>
            <a:p>
              <a:pPr defTabSz="914400">
                <a:defRPr/>
              </a:pPr>
              <a:r>
                <a:rPr lang="en-US" sz="1100" kern="0" dirty="0" smtClean="0">
                  <a:solidFill>
                    <a:prstClr val="black"/>
                  </a:solidFill>
                  <a:latin typeface="Arial" panose="020B0604020202020204" pitchFamily="34" charset="0"/>
                  <a:cs typeface="Arial" panose="020B0604020202020204" pitchFamily="34" charset="0"/>
                </a:rPr>
                <a:t>Worcestershire</a:t>
              </a:r>
            </a:p>
          </p:txBody>
        </p:sp>
        <p:sp>
          <p:nvSpPr>
            <p:cNvPr id="14" name="TextBox 13"/>
            <p:cNvSpPr txBox="1"/>
            <p:nvPr/>
          </p:nvSpPr>
          <p:spPr>
            <a:xfrm>
              <a:off x="4273076" y="5441952"/>
              <a:ext cx="2897716" cy="261610"/>
            </a:xfrm>
            <a:prstGeom prst="rect">
              <a:avLst/>
            </a:prstGeom>
            <a:noFill/>
          </p:spPr>
          <p:txBody>
            <a:bodyPr wrap="square" rtlCol="0">
              <a:spAutoFit/>
            </a:bodyPr>
            <a:lstStyle/>
            <a:p>
              <a:pPr defTabSz="914400">
                <a:defRPr/>
              </a:pPr>
              <a:r>
                <a:rPr lang="en-US" sz="1100" b="1" kern="0" dirty="0" smtClean="0">
                  <a:solidFill>
                    <a:prstClr val="black"/>
                  </a:solidFill>
                  <a:latin typeface="Arial" panose="020B0604020202020204" pitchFamily="34" charset="0"/>
                  <a:cs typeface="Arial" panose="020B0604020202020204" pitchFamily="34" charset="0"/>
                </a:rPr>
                <a:t>CCG: </a:t>
              </a:r>
              <a:r>
                <a:rPr lang="en-US" sz="1100" kern="0" dirty="0" smtClean="0">
                  <a:solidFill>
                    <a:prstClr val="black"/>
                  </a:solidFill>
                  <a:latin typeface="Arial" panose="020B0604020202020204" pitchFamily="34" charset="0"/>
                  <a:cs typeface="Arial" panose="020B0604020202020204" pitchFamily="34" charset="0"/>
                </a:rPr>
                <a:t>Locality </a:t>
              </a:r>
            </a:p>
          </p:txBody>
        </p:sp>
      </p:grpSp>
      <p:sp>
        <p:nvSpPr>
          <p:cNvPr id="2" name="Rectangle 1"/>
          <p:cNvSpPr/>
          <p:nvPr/>
        </p:nvSpPr>
        <p:spPr>
          <a:xfrm>
            <a:off x="6552480" y="1232888"/>
            <a:ext cx="2340000" cy="118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GB" dirty="0" smtClean="0">
                <a:solidFill>
                  <a:prstClr val="white"/>
                </a:solidFill>
              </a:rPr>
              <a:t>Priorities </a:t>
            </a:r>
            <a:endParaRPr lang="en-GB" dirty="0">
              <a:solidFill>
                <a:prstClr val="white"/>
              </a:solidFill>
            </a:endParaRPr>
          </a:p>
        </p:txBody>
      </p:sp>
      <p:sp>
        <p:nvSpPr>
          <p:cNvPr id="19" name="Rectangle 18"/>
          <p:cNvSpPr/>
          <p:nvPr/>
        </p:nvSpPr>
        <p:spPr>
          <a:xfrm>
            <a:off x="6552480" y="2385016"/>
            <a:ext cx="2340000" cy="118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GB" dirty="0" smtClean="0">
                <a:solidFill>
                  <a:prstClr val="white"/>
                </a:solidFill>
              </a:rPr>
              <a:t>Priorities </a:t>
            </a:r>
            <a:endParaRPr lang="en-GB" dirty="0">
              <a:solidFill>
                <a:prstClr val="white"/>
              </a:solidFill>
            </a:endParaRPr>
          </a:p>
        </p:txBody>
      </p:sp>
      <p:sp>
        <p:nvSpPr>
          <p:cNvPr id="20" name="Rectangle 19"/>
          <p:cNvSpPr/>
          <p:nvPr/>
        </p:nvSpPr>
        <p:spPr>
          <a:xfrm>
            <a:off x="6552480" y="3501008"/>
            <a:ext cx="2340000" cy="115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GB" dirty="0" smtClean="0">
                <a:solidFill>
                  <a:prstClr val="white"/>
                </a:solidFill>
              </a:rPr>
              <a:t>Priorities </a:t>
            </a:r>
            <a:endParaRPr lang="en-GB" dirty="0">
              <a:solidFill>
                <a:prstClr val="white"/>
              </a:solidFill>
            </a:endParaRPr>
          </a:p>
        </p:txBody>
      </p:sp>
      <p:grpSp>
        <p:nvGrpSpPr>
          <p:cNvPr id="4" name="Group 3"/>
          <p:cNvGrpSpPr/>
          <p:nvPr/>
        </p:nvGrpSpPr>
        <p:grpSpPr>
          <a:xfrm>
            <a:off x="546408" y="1254519"/>
            <a:ext cx="4252383" cy="4525962"/>
            <a:chOff x="457200" y="1600200"/>
            <a:chExt cx="4252383" cy="4525962"/>
          </a:xfrm>
        </p:grpSpPr>
        <p:sp>
          <p:nvSpPr>
            <p:cNvPr id="15" name="Freeform 14"/>
            <p:cNvSpPr/>
            <p:nvPr/>
          </p:nvSpPr>
          <p:spPr>
            <a:xfrm>
              <a:off x="2051843" y="1600200"/>
              <a:ext cx="1063095" cy="1131490"/>
            </a:xfrm>
            <a:custGeom>
              <a:avLst/>
              <a:gdLst>
                <a:gd name="connsiteX0" fmla="*/ 0 w 1063095"/>
                <a:gd name="connsiteY0" fmla="*/ 1131490 h 1131490"/>
                <a:gd name="connsiteX1" fmla="*/ 531548 w 1063095"/>
                <a:gd name="connsiteY1" fmla="*/ 0 h 1131490"/>
                <a:gd name="connsiteX2" fmla="*/ 531548 w 1063095"/>
                <a:gd name="connsiteY2" fmla="*/ 0 h 1131490"/>
                <a:gd name="connsiteX3" fmla="*/ 1063095 w 1063095"/>
                <a:gd name="connsiteY3" fmla="*/ 1131490 h 1131490"/>
                <a:gd name="connsiteX4" fmla="*/ 0 w 1063095"/>
                <a:gd name="connsiteY4" fmla="*/ 1131490 h 1131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3095" h="1131490">
                  <a:moveTo>
                    <a:pt x="0" y="1131490"/>
                  </a:moveTo>
                  <a:lnTo>
                    <a:pt x="531548" y="0"/>
                  </a:lnTo>
                  <a:lnTo>
                    <a:pt x="531548" y="0"/>
                  </a:lnTo>
                  <a:lnTo>
                    <a:pt x="1063095" y="1131490"/>
                  </a:lnTo>
                  <a:lnTo>
                    <a:pt x="0" y="1131490"/>
                  </a:lnTo>
                  <a:close/>
                </a:path>
              </a:pathLst>
            </a:cu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style>
            <a:lnRef idx="0">
              <a:scrgbClr r="0" g="0" b="0"/>
            </a:lnRef>
            <a:fillRef idx="3">
              <a:scrgbClr r="0" g="0" b="0"/>
            </a:fillRef>
            <a:effectRef idx="2">
              <a:scrgbClr r="0" g="0" b="0"/>
            </a:effectRef>
            <a:fontRef idx="minor">
              <a:schemeClr val="lt1"/>
            </a:fontRef>
          </p:style>
          <p:txBody>
            <a:bodyPr spcFirstLastPara="0" vert="horz" wrap="square" lIns="252000" tIns="216000" rIns="252000" bIns="216000" numCol="1" spcCol="1270" anchor="ctr" anchorCtr="0">
              <a:noAutofit/>
            </a:bodyPr>
            <a:lstStyle/>
            <a:p>
              <a:pPr algn="ctr" defTabSz="311150">
                <a:lnSpc>
                  <a:spcPct val="90000"/>
                </a:lnSpc>
                <a:spcBef>
                  <a:spcPct val="0"/>
                </a:spcBef>
                <a:spcAft>
                  <a:spcPct val="35000"/>
                </a:spcAft>
              </a:pPr>
              <a:endParaRPr lang="en-US" sz="1400" b="1" dirty="0" smtClean="0">
                <a:solidFill>
                  <a:prstClr val="white"/>
                </a:solidFill>
              </a:endParaRPr>
            </a:p>
            <a:p>
              <a:pPr algn="ctr" defTabSz="311150">
                <a:lnSpc>
                  <a:spcPct val="90000"/>
                </a:lnSpc>
                <a:spcBef>
                  <a:spcPct val="0"/>
                </a:spcBef>
                <a:spcAft>
                  <a:spcPct val="35000"/>
                </a:spcAft>
              </a:pPr>
              <a:endParaRPr lang="en-US" sz="1400" b="1" dirty="0" smtClean="0">
                <a:solidFill>
                  <a:prstClr val="white"/>
                </a:solidFill>
              </a:endParaRPr>
            </a:p>
            <a:p>
              <a:pPr algn="ctr" defTabSz="311150">
                <a:lnSpc>
                  <a:spcPct val="90000"/>
                </a:lnSpc>
                <a:spcBef>
                  <a:spcPct val="0"/>
                </a:spcBef>
                <a:spcAft>
                  <a:spcPct val="35000"/>
                </a:spcAft>
              </a:pPr>
              <a:r>
                <a:rPr lang="en-US" sz="1400" b="1" dirty="0" smtClean="0">
                  <a:solidFill>
                    <a:prstClr val="white"/>
                  </a:solidFill>
                </a:rPr>
                <a:t>Tier 1</a:t>
              </a:r>
              <a:endParaRPr lang="en-US" sz="1400" b="1" dirty="0">
                <a:solidFill>
                  <a:prstClr val="white"/>
                </a:solidFill>
              </a:endParaRPr>
            </a:p>
          </p:txBody>
        </p:sp>
        <p:sp>
          <p:nvSpPr>
            <p:cNvPr id="16" name="Freeform 15"/>
            <p:cNvSpPr/>
            <p:nvPr/>
          </p:nvSpPr>
          <p:spPr>
            <a:xfrm>
              <a:off x="1520294" y="2735571"/>
              <a:ext cx="2126191" cy="1131490"/>
            </a:xfrm>
            <a:custGeom>
              <a:avLst/>
              <a:gdLst>
                <a:gd name="connsiteX0" fmla="*/ 0 w 2126191"/>
                <a:gd name="connsiteY0" fmla="*/ 1131490 h 1131490"/>
                <a:gd name="connsiteX1" fmla="*/ 531551 w 2126191"/>
                <a:gd name="connsiteY1" fmla="*/ 0 h 1131490"/>
                <a:gd name="connsiteX2" fmla="*/ 1594640 w 2126191"/>
                <a:gd name="connsiteY2" fmla="*/ 0 h 1131490"/>
                <a:gd name="connsiteX3" fmla="*/ 2126191 w 2126191"/>
                <a:gd name="connsiteY3" fmla="*/ 1131490 h 1131490"/>
                <a:gd name="connsiteX4" fmla="*/ 0 w 2126191"/>
                <a:gd name="connsiteY4" fmla="*/ 1131490 h 1131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91" h="1131490">
                  <a:moveTo>
                    <a:pt x="0" y="1131490"/>
                  </a:moveTo>
                  <a:lnTo>
                    <a:pt x="531551" y="0"/>
                  </a:lnTo>
                  <a:lnTo>
                    <a:pt x="1594640" y="0"/>
                  </a:lnTo>
                  <a:lnTo>
                    <a:pt x="2126191" y="1131490"/>
                  </a:lnTo>
                  <a:lnTo>
                    <a:pt x="0" y="1131490"/>
                  </a:lnTo>
                  <a:close/>
                </a:path>
              </a:pathLst>
            </a:cu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style>
            <a:lnRef idx="0">
              <a:scrgbClr r="0" g="0" b="0"/>
            </a:lnRef>
            <a:fillRef idx="3">
              <a:scrgbClr r="0" g="0" b="0"/>
            </a:fillRef>
            <a:effectRef idx="2">
              <a:scrgbClr r="0" g="0" b="0"/>
            </a:effectRef>
            <a:fontRef idx="minor">
              <a:schemeClr val="lt1"/>
            </a:fontRef>
          </p:style>
          <p:txBody>
            <a:bodyPr spcFirstLastPara="0" vert="horz" wrap="square" lIns="612000" tIns="216000" rIns="612000" bIns="216000" numCol="1" spcCol="1270" anchor="ctr" anchorCtr="0">
              <a:noAutofit/>
            </a:bodyPr>
            <a:lstStyle/>
            <a:p>
              <a:pPr algn="ctr" defTabSz="711200">
                <a:lnSpc>
                  <a:spcPct val="90000"/>
                </a:lnSpc>
                <a:spcBef>
                  <a:spcPct val="0"/>
                </a:spcBef>
              </a:pPr>
              <a:r>
                <a:rPr lang="en-US" sz="1600" b="1" dirty="0" smtClean="0">
                  <a:solidFill>
                    <a:prstClr val="white"/>
                  </a:solidFill>
                </a:rPr>
                <a:t>Tier 2</a:t>
              </a:r>
              <a:endParaRPr lang="en-US" sz="1600" b="1" dirty="0">
                <a:solidFill>
                  <a:prstClr val="white"/>
                </a:solidFill>
              </a:endParaRPr>
            </a:p>
          </p:txBody>
        </p:sp>
        <p:sp>
          <p:nvSpPr>
            <p:cNvPr id="17" name="Freeform 16"/>
            <p:cNvSpPr/>
            <p:nvPr/>
          </p:nvSpPr>
          <p:spPr>
            <a:xfrm>
              <a:off x="988747" y="3863181"/>
              <a:ext cx="3189287" cy="1131490"/>
            </a:xfrm>
            <a:custGeom>
              <a:avLst/>
              <a:gdLst>
                <a:gd name="connsiteX0" fmla="*/ 0 w 3189287"/>
                <a:gd name="connsiteY0" fmla="*/ 1131490 h 1131490"/>
                <a:gd name="connsiteX1" fmla="*/ 531551 w 3189287"/>
                <a:gd name="connsiteY1" fmla="*/ 0 h 1131490"/>
                <a:gd name="connsiteX2" fmla="*/ 2657736 w 3189287"/>
                <a:gd name="connsiteY2" fmla="*/ 0 h 1131490"/>
                <a:gd name="connsiteX3" fmla="*/ 3189287 w 3189287"/>
                <a:gd name="connsiteY3" fmla="*/ 1131490 h 1131490"/>
                <a:gd name="connsiteX4" fmla="*/ 0 w 3189287"/>
                <a:gd name="connsiteY4" fmla="*/ 1131490 h 1131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9287" h="1131490">
                  <a:moveTo>
                    <a:pt x="0" y="1131490"/>
                  </a:moveTo>
                  <a:lnTo>
                    <a:pt x="531551" y="0"/>
                  </a:lnTo>
                  <a:lnTo>
                    <a:pt x="2657736" y="0"/>
                  </a:lnTo>
                  <a:lnTo>
                    <a:pt x="3189287" y="1131490"/>
                  </a:lnTo>
                  <a:lnTo>
                    <a:pt x="0" y="1131490"/>
                  </a:lnTo>
                  <a:close/>
                </a:path>
              </a:pathLst>
            </a:cu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style>
            <a:lnRef idx="0">
              <a:scrgbClr r="0" g="0" b="0"/>
            </a:lnRef>
            <a:fillRef idx="3">
              <a:scrgbClr r="0" g="0" b="0"/>
            </a:fillRef>
            <a:effectRef idx="2">
              <a:scrgbClr r="0" g="0" b="0"/>
            </a:effectRef>
            <a:fontRef idx="minor">
              <a:schemeClr val="lt1"/>
            </a:fontRef>
          </p:style>
          <p:txBody>
            <a:bodyPr spcFirstLastPara="0" vert="horz" wrap="square" lIns="864000" tIns="216000" rIns="864000" bIns="216000" numCol="1" spcCol="1270" anchor="ctr" anchorCtr="0">
              <a:noAutofit/>
            </a:bodyPr>
            <a:lstStyle/>
            <a:p>
              <a:pPr algn="ctr" defTabSz="533400">
                <a:lnSpc>
                  <a:spcPct val="90000"/>
                </a:lnSpc>
                <a:spcBef>
                  <a:spcPct val="0"/>
                </a:spcBef>
                <a:spcAft>
                  <a:spcPct val="35000"/>
                </a:spcAft>
              </a:pPr>
              <a:r>
                <a:rPr lang="en-US" sz="1600" b="1" dirty="0" smtClean="0">
                  <a:solidFill>
                    <a:prstClr val="white"/>
                  </a:solidFill>
                </a:rPr>
                <a:t>Tier 3</a:t>
              </a:r>
              <a:endParaRPr lang="en-US" sz="1600" b="1" dirty="0">
                <a:solidFill>
                  <a:prstClr val="white"/>
                </a:solidFill>
              </a:endParaRPr>
            </a:p>
          </p:txBody>
        </p:sp>
        <p:sp>
          <p:nvSpPr>
            <p:cNvPr id="18" name="Freeform 17"/>
            <p:cNvSpPr/>
            <p:nvPr/>
          </p:nvSpPr>
          <p:spPr>
            <a:xfrm>
              <a:off x="457200" y="4994672"/>
              <a:ext cx="4252383" cy="1131490"/>
            </a:xfrm>
            <a:custGeom>
              <a:avLst/>
              <a:gdLst>
                <a:gd name="connsiteX0" fmla="*/ 0 w 4252383"/>
                <a:gd name="connsiteY0" fmla="*/ 1131490 h 1131490"/>
                <a:gd name="connsiteX1" fmla="*/ 531551 w 4252383"/>
                <a:gd name="connsiteY1" fmla="*/ 0 h 1131490"/>
                <a:gd name="connsiteX2" fmla="*/ 3720832 w 4252383"/>
                <a:gd name="connsiteY2" fmla="*/ 0 h 1131490"/>
                <a:gd name="connsiteX3" fmla="*/ 4252383 w 4252383"/>
                <a:gd name="connsiteY3" fmla="*/ 1131490 h 1131490"/>
                <a:gd name="connsiteX4" fmla="*/ 0 w 4252383"/>
                <a:gd name="connsiteY4" fmla="*/ 1131490 h 1131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2383" h="1131490">
                  <a:moveTo>
                    <a:pt x="0" y="1131490"/>
                  </a:moveTo>
                  <a:lnTo>
                    <a:pt x="531551" y="0"/>
                  </a:lnTo>
                  <a:lnTo>
                    <a:pt x="3720832" y="0"/>
                  </a:lnTo>
                  <a:lnTo>
                    <a:pt x="4252383" y="1131490"/>
                  </a:lnTo>
                  <a:lnTo>
                    <a:pt x="0" y="1131490"/>
                  </a:lnTo>
                  <a:close/>
                </a:path>
              </a:pathLst>
            </a:cu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style>
            <a:lnRef idx="0">
              <a:scrgbClr r="0" g="0" b="0"/>
            </a:lnRef>
            <a:fillRef idx="3">
              <a:scrgbClr r="0" g="0" b="0"/>
            </a:fillRef>
            <a:effectRef idx="2">
              <a:scrgbClr r="0" g="0" b="0"/>
            </a:effectRef>
            <a:fontRef idx="minor">
              <a:schemeClr val="lt1"/>
            </a:fontRef>
          </p:style>
          <p:txBody>
            <a:bodyPr spcFirstLastPara="0" vert="horz" wrap="square" lIns="1080000" tIns="216000" rIns="1080000" bIns="216000" numCol="1" spcCol="1270" anchor="ctr" anchorCtr="0">
              <a:noAutofit/>
            </a:bodyPr>
            <a:lstStyle/>
            <a:p>
              <a:pPr algn="ctr" defTabSz="311150">
                <a:lnSpc>
                  <a:spcPct val="90000"/>
                </a:lnSpc>
                <a:spcBef>
                  <a:spcPct val="0"/>
                </a:spcBef>
                <a:spcAft>
                  <a:spcPct val="35000"/>
                </a:spcAft>
              </a:pPr>
              <a:r>
                <a:rPr lang="en-US" sz="1600" b="1" dirty="0" smtClean="0">
                  <a:solidFill>
                    <a:prstClr val="white"/>
                  </a:solidFill>
                </a:rPr>
                <a:t>Tier 4</a:t>
              </a:r>
              <a:endParaRPr lang="en-US" sz="1600" b="1" dirty="0">
                <a:solidFill>
                  <a:prstClr val="white"/>
                </a:solidFill>
              </a:endParaRPr>
            </a:p>
          </p:txBody>
        </p:sp>
      </p:grpSp>
    </p:spTree>
    <p:extLst>
      <p:ext uri="{BB962C8B-B14F-4D97-AF65-F5344CB8AC3E}">
        <p14:creationId xmlns:p14="http://schemas.microsoft.com/office/powerpoint/2010/main" val="17894285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6480" y="1724899"/>
            <a:ext cx="8586438" cy="3950736"/>
          </a:xfrm>
        </p:spPr>
        <p:txBody>
          <a:bodyPr>
            <a:normAutofit/>
          </a:bodyPr>
          <a:lstStyle/>
          <a:p>
            <a:pPr marL="0" indent="0">
              <a:spcBef>
                <a:spcPts val="0"/>
              </a:spcBef>
              <a:spcAft>
                <a:spcPts val="600"/>
              </a:spcAft>
              <a:buNone/>
            </a:pPr>
            <a:r>
              <a:rPr lang="en-GB" sz="1600" dirty="0" smtClean="0"/>
              <a:t>Making the transition to population based integrated health &amp; care systems. </a:t>
            </a:r>
          </a:p>
          <a:p>
            <a:pPr marL="0" indent="0">
              <a:spcBef>
                <a:spcPts val="0"/>
              </a:spcBef>
              <a:spcAft>
                <a:spcPts val="600"/>
              </a:spcAft>
              <a:buNone/>
            </a:pPr>
            <a:endParaRPr lang="en-GB" sz="1600" b="1" dirty="0"/>
          </a:p>
          <a:p>
            <a:pPr>
              <a:spcBef>
                <a:spcPts val="0"/>
              </a:spcBef>
              <a:spcAft>
                <a:spcPts val="600"/>
              </a:spcAft>
            </a:pPr>
            <a:r>
              <a:rPr lang="en-GB" sz="1600" b="1" dirty="0" smtClean="0"/>
              <a:t>STPs are not new statutory bodies</a:t>
            </a:r>
            <a:r>
              <a:rPr lang="en-GB" sz="1600" dirty="0" smtClean="0"/>
              <a:t>. It’s a case of ‘both the organisation and our partners’, as against ‘either/or’.</a:t>
            </a:r>
          </a:p>
          <a:p>
            <a:pPr>
              <a:spcBef>
                <a:spcPts val="0"/>
              </a:spcBef>
              <a:spcAft>
                <a:spcPts val="600"/>
              </a:spcAft>
            </a:pPr>
            <a:r>
              <a:rPr lang="en-GB" sz="1600" dirty="0" smtClean="0"/>
              <a:t>The </a:t>
            </a:r>
            <a:r>
              <a:rPr lang="en-GB" sz="1600" b="1" dirty="0" smtClean="0"/>
              <a:t>way STPs work will vary </a:t>
            </a:r>
            <a:r>
              <a:rPr lang="en-GB" sz="1600" dirty="0" smtClean="0"/>
              <a:t>according to the needs of different parts of the country. </a:t>
            </a:r>
          </a:p>
          <a:p>
            <a:pPr>
              <a:spcBef>
                <a:spcPts val="0"/>
              </a:spcBef>
              <a:spcAft>
                <a:spcPts val="600"/>
              </a:spcAft>
            </a:pPr>
            <a:r>
              <a:rPr lang="en-GB" sz="1600" b="1" dirty="0" smtClean="0"/>
              <a:t>Success</a:t>
            </a:r>
            <a:r>
              <a:rPr lang="en-GB" sz="1600" dirty="0" smtClean="0"/>
              <a:t> will be measured by </a:t>
            </a:r>
            <a:r>
              <a:rPr lang="en-GB" sz="1600" b="1" dirty="0" smtClean="0"/>
              <a:t>effectiveness</a:t>
            </a:r>
            <a:r>
              <a:rPr lang="en-GB" sz="1600" dirty="0" smtClean="0"/>
              <a:t> in tackling the triple aim gaps. </a:t>
            </a:r>
          </a:p>
          <a:p>
            <a:pPr>
              <a:spcBef>
                <a:spcPts val="0"/>
              </a:spcBef>
              <a:spcAft>
                <a:spcPts val="600"/>
              </a:spcAft>
            </a:pPr>
            <a:r>
              <a:rPr lang="en-GB" sz="1600" dirty="0" smtClean="0"/>
              <a:t>This approach to health and social care integration, </a:t>
            </a:r>
            <a:r>
              <a:rPr lang="en-GB" sz="1600" b="1" i="1" dirty="0" smtClean="0"/>
              <a:t>building on the Better Care Fund</a:t>
            </a:r>
            <a:r>
              <a:rPr lang="en-GB" sz="1600" dirty="0" smtClean="0"/>
              <a:t>, is also supported by government</a:t>
            </a:r>
          </a:p>
          <a:p>
            <a:pPr marL="0" indent="0">
              <a:spcBef>
                <a:spcPts val="0"/>
              </a:spcBef>
              <a:spcAft>
                <a:spcPts val="600"/>
              </a:spcAft>
              <a:buNone/>
            </a:pPr>
            <a:r>
              <a:rPr lang="en-GB" sz="1600" dirty="0" smtClean="0"/>
              <a:t> </a:t>
            </a:r>
            <a:endParaRPr lang="en-GB" sz="1600" dirty="0"/>
          </a:p>
        </p:txBody>
      </p:sp>
      <p:sp>
        <p:nvSpPr>
          <p:cNvPr id="2" name="Title 1"/>
          <p:cNvSpPr>
            <a:spLocks noGrp="1"/>
          </p:cNvSpPr>
          <p:nvPr>
            <p:ph type="title"/>
          </p:nvPr>
        </p:nvSpPr>
        <p:spPr>
          <a:xfrm>
            <a:off x="256479" y="415382"/>
            <a:ext cx="7705492" cy="1034276"/>
          </a:xfrm>
        </p:spPr>
        <p:txBody>
          <a:bodyPr>
            <a:noAutofit/>
          </a:bodyPr>
          <a:lstStyle/>
          <a:p>
            <a:r>
              <a:rPr lang="en-GB" sz="3200" dirty="0" smtClean="0"/>
              <a:t>Sustainability &amp; Transformation Partnerships (STPs)</a:t>
            </a:r>
            <a:endParaRPr lang="en-GB" sz="3200" dirty="0"/>
          </a:p>
        </p:txBody>
      </p:sp>
    </p:spTree>
    <p:extLst>
      <p:ext uri="{BB962C8B-B14F-4D97-AF65-F5344CB8AC3E}">
        <p14:creationId xmlns:p14="http://schemas.microsoft.com/office/powerpoint/2010/main" val="4061524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endParaRPr lang="en-GB"/>
          </a:p>
        </p:txBody>
      </p:sp>
      <p:sp>
        <p:nvSpPr>
          <p:cNvPr id="7" name="Title 1"/>
          <p:cNvSpPr txBox="1">
            <a:spLocks/>
          </p:cNvSpPr>
          <p:nvPr/>
        </p:nvSpPr>
        <p:spPr>
          <a:xfrm>
            <a:off x="256478" y="519959"/>
            <a:ext cx="7828156" cy="795879"/>
          </a:xfrm>
          <a:prstGeom prst="rect">
            <a:avLst/>
          </a:prstGeom>
        </p:spPr>
        <p:txBody>
          <a:bodyPr vert="horz" lIns="91440" tIns="45720" rIns="91440" bIns="45720" rtlCol="0" anchor="ctr">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r>
              <a:rPr sz="3200" dirty="0">
                <a:solidFill>
                  <a:srgbClr val="0072C6"/>
                </a:solidFill>
              </a:rPr>
              <a:t>Accountable Care Systems – evolved STPs</a:t>
            </a:r>
          </a:p>
        </p:txBody>
      </p:sp>
      <p:sp>
        <p:nvSpPr>
          <p:cNvPr id="9" name="Rectangle 8"/>
          <p:cNvSpPr/>
          <p:nvPr/>
        </p:nvSpPr>
        <p:spPr>
          <a:xfrm>
            <a:off x="7404410" y="5720576"/>
            <a:ext cx="1527717" cy="94785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212207438"/>
              </p:ext>
            </p:extLst>
          </p:nvPr>
        </p:nvGraphicFramePr>
        <p:xfrm>
          <a:off x="256478" y="1633536"/>
          <a:ext cx="8580912" cy="4389120"/>
        </p:xfrm>
        <a:graphic>
          <a:graphicData uri="http://schemas.openxmlformats.org/drawingml/2006/table">
            <a:tbl>
              <a:tblPr firstRow="1" bandRow="1">
                <a:tableStyleId>{21E4AEA4-8DFA-4A89-87EB-49C32662AFE0}</a:tableStyleId>
              </a:tblPr>
              <a:tblGrid>
                <a:gridCol w="8580912"/>
              </a:tblGrid>
              <a:tr h="0">
                <a:tc>
                  <a:txBody>
                    <a:bodyPr/>
                    <a:lstStyle/>
                    <a:p>
                      <a:r>
                        <a:rPr lang="en-GB" sz="1600" dirty="0" smtClean="0"/>
                        <a:t>Expectations</a:t>
                      </a:r>
                      <a:endParaRPr lang="en-GB" sz="1600" dirty="0"/>
                    </a:p>
                  </a:txBody>
                  <a:tcPr/>
                </a:tc>
              </a:tr>
              <a:tr h="0">
                <a:tc>
                  <a:txBody>
                    <a:bodyPr/>
                    <a:lstStyle/>
                    <a:p>
                      <a:r>
                        <a:rPr lang="en-GB" sz="1600" dirty="0" smtClean="0"/>
                        <a:t>Agree an accountable performance contract that is credible</a:t>
                      </a:r>
                      <a:endParaRPr lang="en-GB" sz="1600" dirty="0"/>
                    </a:p>
                  </a:txBody>
                  <a:tcPr/>
                </a:tc>
              </a:tr>
              <a:tr h="0">
                <a:tc>
                  <a:txBody>
                    <a:bodyPr/>
                    <a:lstStyle/>
                    <a:p>
                      <a:r>
                        <a:rPr lang="en-GB" sz="1600" dirty="0" smtClean="0"/>
                        <a:t>Together manage funding for their defined population, committing to shared performance goals and a financial system ‘control total’ across CCGs and providers</a:t>
                      </a:r>
                      <a:endParaRPr lang="en-GB" sz="1600" dirty="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Create an effective collective decision making and governance structure, aligning the ongoing and continuing individual statutory accountabilities of their constituent bodies.</a:t>
                      </a:r>
                      <a:endParaRPr lang="en-GB" sz="1600" dirty="0"/>
                    </a:p>
                  </a:txBody>
                  <a:tcPr/>
                </a:tc>
              </a:tr>
              <a:tr h="0">
                <a:tc>
                  <a:txBody>
                    <a:bodyPr/>
                    <a:lstStyle/>
                    <a:p>
                      <a:r>
                        <a:rPr lang="en-GB" sz="1600" dirty="0" smtClean="0"/>
                        <a:t>Demonstrate how their provider organisations will operate on a horizontally integrated basis- hospital</a:t>
                      </a:r>
                      <a:r>
                        <a:rPr lang="en-GB" sz="1600" baseline="0" dirty="0" smtClean="0"/>
                        <a:t> networks </a:t>
                      </a:r>
                      <a:endParaRPr lang="en-GB" sz="1600" dirty="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Demonstrate how they will simultaneously also operate as a vertically integrated care system, partnering with local GP practices formed into clinical hubs serving 30,000-50,000 populations. In every case this will also mean a new relationship with local community and mental health providers as well as health and mental health providers and social services.</a:t>
                      </a:r>
                    </a:p>
                  </a:txBody>
                  <a:tcPr/>
                </a:tc>
              </a:tr>
              <a:tr h="0">
                <a:tc>
                  <a:txBody>
                    <a:bodyPr/>
                    <a:lstStyle/>
                    <a:p>
                      <a:r>
                        <a:rPr lang="en-GB" sz="1600" dirty="0" smtClean="0"/>
                        <a:t>Deploy (or partner with third party experts to access) rigorous and validated population health management capabilities</a:t>
                      </a:r>
                      <a:endParaRPr lang="en-GB" sz="1600" dirty="0"/>
                    </a:p>
                  </a:txBody>
                  <a:tcPr/>
                </a:tc>
              </a:tr>
              <a:tr h="0">
                <a:tc>
                  <a:txBody>
                    <a:bodyPr/>
                    <a:lstStyle/>
                    <a:p>
                      <a:r>
                        <a:rPr lang="en-GB" sz="1600" dirty="0" smtClean="0"/>
                        <a:t>Protect patient choice, deploy personal health budgets</a:t>
                      </a:r>
                      <a:endParaRPr lang="en-GB" sz="1600" b="1" dirty="0"/>
                    </a:p>
                  </a:txBody>
                  <a:tcPr/>
                </a:tc>
              </a:tr>
            </a:tbl>
          </a:graphicData>
        </a:graphic>
      </p:graphicFrame>
    </p:spTree>
    <p:extLst>
      <p:ext uri="{BB962C8B-B14F-4D97-AF65-F5344CB8AC3E}">
        <p14:creationId xmlns:p14="http://schemas.microsoft.com/office/powerpoint/2010/main" val="28373289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6482" y="1167348"/>
            <a:ext cx="8608738" cy="5069963"/>
          </a:xfrm>
        </p:spPr>
        <p:txBody>
          <a:bodyPr>
            <a:normAutofit/>
          </a:bodyPr>
          <a:lstStyle/>
          <a:p>
            <a:pPr marL="0" indent="0">
              <a:spcBef>
                <a:spcPts val="0"/>
              </a:spcBef>
              <a:buNone/>
            </a:pPr>
            <a:r>
              <a:rPr lang="en-GB" sz="1600" dirty="0" smtClean="0"/>
              <a:t>‘’In time some ACSs may lead to the establishment of an accountable care organisation. This is where the </a:t>
            </a:r>
            <a:r>
              <a:rPr lang="en-GB" sz="1600" b="1" dirty="0" smtClean="0">
                <a:solidFill>
                  <a:srgbClr val="FF0000"/>
                </a:solidFill>
              </a:rPr>
              <a:t>commissioners in that area have a contract with a single organisation for the great majority of health and care services and for population health in the area</a:t>
            </a:r>
            <a:r>
              <a:rPr lang="en-GB" sz="1600" dirty="0" smtClean="0"/>
              <a:t>. A few areas (particularly some of the MCP and PACS vanguards) in England are on the road to establishing an ACO, but this takes several years. </a:t>
            </a:r>
          </a:p>
          <a:p>
            <a:pPr marL="0" indent="0">
              <a:spcBef>
                <a:spcPts val="0"/>
              </a:spcBef>
              <a:buNone/>
            </a:pPr>
            <a:endParaRPr lang="en-GB" sz="1600" dirty="0" smtClean="0"/>
          </a:p>
          <a:p>
            <a:pPr marL="0" indent="0">
              <a:spcBef>
                <a:spcPts val="0"/>
              </a:spcBef>
              <a:buNone/>
            </a:pPr>
            <a:r>
              <a:rPr lang="en-GB" sz="1600" dirty="0" smtClean="0"/>
              <a:t>The complexity of the procurement process needed, and the requirements for systematic evaluation (ISAP) and management of risk, means they will not be the focus of activity in most areas over the next few years.’’</a:t>
            </a:r>
          </a:p>
          <a:p>
            <a:pPr marL="0" indent="0">
              <a:spcBef>
                <a:spcPts val="0"/>
              </a:spcBef>
              <a:buNone/>
            </a:pPr>
            <a:endParaRPr lang="en-GB" sz="1600" dirty="0"/>
          </a:p>
          <a:p>
            <a:pPr marL="0" indent="0">
              <a:spcBef>
                <a:spcPts val="0"/>
              </a:spcBef>
              <a:buNone/>
            </a:pPr>
            <a:r>
              <a:rPr lang="en-GB" sz="1600" b="1" dirty="0" smtClean="0">
                <a:solidFill>
                  <a:schemeClr val="tx2"/>
                </a:solidFill>
              </a:rPr>
              <a:t>Strategic Commissioning</a:t>
            </a:r>
          </a:p>
          <a:p>
            <a:pPr marL="0" indent="0">
              <a:spcBef>
                <a:spcPts val="0"/>
              </a:spcBef>
              <a:buNone/>
            </a:pPr>
            <a:endParaRPr lang="en-GB" sz="1600" b="1" dirty="0">
              <a:solidFill>
                <a:schemeClr val="tx2"/>
              </a:solidFill>
            </a:endParaRPr>
          </a:p>
          <a:p>
            <a:pPr>
              <a:spcBef>
                <a:spcPts val="0"/>
              </a:spcBef>
              <a:spcAft>
                <a:spcPts val="600"/>
              </a:spcAft>
            </a:pPr>
            <a:r>
              <a:rPr lang="en-GB" sz="1600" dirty="0"/>
              <a:t>Becoming strategic commissioners for each </a:t>
            </a:r>
            <a:r>
              <a:rPr lang="en-GB" sz="1600" dirty="0" err="1"/>
              <a:t>STP</a:t>
            </a:r>
            <a:r>
              <a:rPr lang="en-GB" sz="1600" dirty="0"/>
              <a:t> </a:t>
            </a:r>
          </a:p>
          <a:p>
            <a:pPr>
              <a:spcBef>
                <a:spcPts val="0"/>
              </a:spcBef>
              <a:spcAft>
                <a:spcPts val="600"/>
              </a:spcAft>
            </a:pPr>
            <a:r>
              <a:rPr lang="en-GB" sz="1600" dirty="0"/>
              <a:t>Means taking on some of the functions from </a:t>
            </a:r>
            <a:r>
              <a:rPr lang="en-GB" sz="1600" dirty="0" err="1"/>
              <a:t>NHSE</a:t>
            </a:r>
            <a:r>
              <a:rPr lang="en-GB" sz="1600" dirty="0"/>
              <a:t> on planning and assurance</a:t>
            </a:r>
          </a:p>
          <a:p>
            <a:pPr>
              <a:spcBef>
                <a:spcPts val="0"/>
              </a:spcBef>
              <a:spcAft>
                <a:spcPts val="600"/>
              </a:spcAft>
            </a:pPr>
            <a:r>
              <a:rPr lang="en-GB" sz="1600" dirty="0"/>
              <a:t>Means delegating some of the functions to the provider to manage pathways </a:t>
            </a:r>
          </a:p>
          <a:p>
            <a:pPr marL="0" indent="0">
              <a:spcBef>
                <a:spcPts val="0"/>
              </a:spcBef>
              <a:buNone/>
            </a:pPr>
            <a:endParaRPr lang="en-GB" sz="1600" b="1" dirty="0">
              <a:solidFill>
                <a:schemeClr val="tx2"/>
              </a:solidFill>
            </a:endParaRPr>
          </a:p>
        </p:txBody>
      </p:sp>
      <p:sp>
        <p:nvSpPr>
          <p:cNvPr id="2" name="Title 1"/>
          <p:cNvSpPr>
            <a:spLocks noGrp="1"/>
          </p:cNvSpPr>
          <p:nvPr>
            <p:ph type="title"/>
          </p:nvPr>
        </p:nvSpPr>
        <p:spPr>
          <a:xfrm>
            <a:off x="256483" y="348476"/>
            <a:ext cx="7356815" cy="667725"/>
          </a:xfrm>
        </p:spPr>
        <p:txBody>
          <a:bodyPr>
            <a:normAutofit/>
          </a:bodyPr>
          <a:lstStyle/>
          <a:p>
            <a:r>
              <a:rPr lang="en-GB" sz="3200" dirty="0" smtClean="0"/>
              <a:t>AC System to AC Organisation</a:t>
            </a:r>
            <a:endParaRPr lang="en-GB" sz="3200" dirty="0"/>
          </a:p>
        </p:txBody>
      </p:sp>
    </p:spTree>
    <p:extLst>
      <p:ext uri="{BB962C8B-B14F-4D97-AF65-F5344CB8AC3E}">
        <p14:creationId xmlns:p14="http://schemas.microsoft.com/office/powerpoint/2010/main" val="11342064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483" y="337325"/>
            <a:ext cx="7356815" cy="667725"/>
          </a:xfrm>
        </p:spPr>
        <p:txBody>
          <a:bodyPr>
            <a:normAutofit/>
          </a:bodyPr>
          <a:lstStyle/>
          <a:p>
            <a:pPr algn="l"/>
            <a:r>
              <a:rPr lang="en-GB" sz="3200" b="1" dirty="0" smtClean="0">
                <a:solidFill>
                  <a:srgbClr val="0070C0"/>
                </a:solidFill>
                <a:latin typeface="Arial" panose="020B0604020202020204" pitchFamily="34" charset="0"/>
                <a:cs typeface="Arial" panose="020B0604020202020204" pitchFamily="34" charset="0"/>
              </a:rPr>
              <a:t>Mature state</a:t>
            </a:r>
            <a:endParaRPr lang="en-GB" sz="3200" b="1" dirty="0">
              <a:solidFill>
                <a:srgbClr val="0070C0"/>
              </a:solidFill>
              <a:latin typeface="Arial" panose="020B0604020202020204" pitchFamily="34" charset="0"/>
              <a:cs typeface="Arial" panose="020B0604020202020204" pitchFamily="34" charset="0"/>
            </a:endParaRPr>
          </a:p>
        </p:txBody>
      </p:sp>
      <p:sp>
        <p:nvSpPr>
          <p:cNvPr id="3" name="Text Box 24"/>
          <p:cNvSpPr txBox="1">
            <a:spLocks noChangeArrowheads="1"/>
          </p:cNvSpPr>
          <p:nvPr/>
        </p:nvSpPr>
        <p:spPr bwMode="gray">
          <a:xfrm>
            <a:off x="2557882" y="6008186"/>
            <a:ext cx="2765076" cy="501400"/>
          </a:xfrm>
          <a:prstGeom prst="rect">
            <a:avLst/>
          </a:prstGeom>
          <a:solidFill>
            <a:srgbClr val="9E3039"/>
          </a:solidFill>
          <a:ln w="6350" algn="ctr">
            <a:noFill/>
            <a:miter lim="800000"/>
            <a:headEnd/>
            <a:tailEnd/>
          </a:ln>
          <a:effectLst/>
        </p:spPr>
        <p:txBody>
          <a:bodyPr lIns="136500" tIns="50700" rIns="97500" bIns="50700"/>
          <a:lstStyle/>
          <a:p>
            <a:pPr defTabSz="825475">
              <a:spcBef>
                <a:spcPct val="50000"/>
              </a:spcBef>
              <a:buClr>
                <a:prstClr val="white"/>
              </a:buClr>
            </a:pPr>
            <a:r>
              <a:rPr lang="en-GB" sz="1300" b="1" dirty="0" smtClean="0">
                <a:solidFill>
                  <a:prstClr val="white"/>
                </a:solidFill>
              </a:rPr>
              <a:t>Please Note: </a:t>
            </a:r>
            <a:r>
              <a:rPr lang="en-GB" sz="1300" dirty="0" smtClean="0">
                <a:solidFill>
                  <a:prstClr val="white"/>
                </a:solidFill>
              </a:rPr>
              <a:t>Document classification is not to be removed.</a:t>
            </a:r>
            <a:endParaRPr lang="en-GB" sz="1300" dirty="0">
              <a:solidFill>
                <a:prstClr val="white"/>
              </a:solidFill>
            </a:endParaRPr>
          </a:p>
        </p:txBody>
      </p:sp>
      <p:sp>
        <p:nvSpPr>
          <p:cNvPr id="54" name="Rectangle 53"/>
          <p:cNvSpPr/>
          <p:nvPr/>
        </p:nvSpPr>
        <p:spPr>
          <a:xfrm>
            <a:off x="7344062" y="5516752"/>
            <a:ext cx="1522847" cy="101618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GB">
              <a:solidFill>
                <a:prstClr val="white"/>
              </a:solidFill>
            </a:endParaRPr>
          </a:p>
        </p:txBody>
      </p:sp>
      <p:grpSp>
        <p:nvGrpSpPr>
          <p:cNvPr id="28" name="Group 27"/>
          <p:cNvGrpSpPr/>
          <p:nvPr/>
        </p:nvGrpSpPr>
        <p:grpSpPr>
          <a:xfrm>
            <a:off x="384209" y="1171699"/>
            <a:ext cx="8387401" cy="5226678"/>
            <a:chOff x="384209" y="1171699"/>
            <a:chExt cx="8387401" cy="5226678"/>
          </a:xfrm>
        </p:grpSpPr>
        <p:sp>
          <p:nvSpPr>
            <p:cNvPr id="29" name="Rounded Rectangle 28"/>
            <p:cNvSpPr/>
            <p:nvPr/>
          </p:nvSpPr>
          <p:spPr>
            <a:xfrm>
              <a:off x="1120418" y="1171699"/>
              <a:ext cx="6313535" cy="796104"/>
            </a:xfrm>
            <a:prstGeom prst="roundRect">
              <a:avLst/>
            </a:prstGeom>
            <a:solidFill>
              <a:srgbClr val="1F497D"/>
            </a:solidFill>
            <a:ln w="25400" cap="flat" cmpd="sng" algn="ctr">
              <a:noFill/>
              <a:prstDash val="solid"/>
            </a:ln>
            <a:effectLst/>
          </p:spPr>
          <p:txBody>
            <a:bodyPr lIns="54610" tIns="54610" rIns="54610" bIns="54610" rtlCol="0" anchor="ctr"/>
            <a:lstStyle/>
            <a:p>
              <a:pPr algn="ctr" defTabSz="914400">
                <a:defRPr/>
              </a:pPr>
              <a:r>
                <a:rPr lang="en-GB" sz="1500" b="1" kern="0" dirty="0" smtClean="0">
                  <a:solidFill>
                    <a:prstClr val="white"/>
                  </a:solidFill>
                </a:rPr>
                <a:t>Oversight and Specialised Commissioning Functions</a:t>
              </a:r>
            </a:p>
            <a:p>
              <a:pPr algn="ctr" defTabSz="914400">
                <a:defRPr/>
              </a:pPr>
              <a:r>
                <a:rPr lang="en-GB" sz="1000" i="1" kern="0" dirty="0" smtClean="0">
                  <a:solidFill>
                    <a:prstClr val="white"/>
                  </a:solidFill>
                </a:rPr>
                <a:t>(Exercising oversight functions over the system</a:t>
              </a:r>
            </a:p>
            <a:p>
              <a:pPr algn="ctr" defTabSz="914400">
                <a:defRPr/>
              </a:pPr>
              <a:r>
                <a:rPr lang="en-GB" sz="1000" i="1" kern="0" dirty="0" smtClean="0">
                  <a:solidFill>
                    <a:prstClr val="white"/>
                  </a:solidFill>
                </a:rPr>
                <a:t>NHSE, NHSI and CQC devolve functions to this level)</a:t>
              </a:r>
            </a:p>
          </p:txBody>
        </p:sp>
        <p:sp>
          <p:nvSpPr>
            <p:cNvPr id="33" name="Rounded Rectangle 32"/>
            <p:cNvSpPr/>
            <p:nvPr/>
          </p:nvSpPr>
          <p:spPr>
            <a:xfrm>
              <a:off x="2528047" y="4810088"/>
              <a:ext cx="3454400" cy="723813"/>
            </a:xfrm>
            <a:prstGeom prst="roundRect">
              <a:avLst/>
            </a:prstGeom>
            <a:solidFill>
              <a:srgbClr val="1F497D">
                <a:lumMod val="40000"/>
                <a:lumOff val="60000"/>
              </a:srgbClr>
            </a:solidFill>
            <a:ln w="25400" cap="flat" cmpd="sng" algn="ctr">
              <a:noFill/>
              <a:prstDash val="solid"/>
            </a:ln>
            <a:effectLst/>
          </p:spPr>
          <p:txBody>
            <a:bodyPr lIns="54610" tIns="54610" rIns="54610" bIns="54610" rtlCol="0" anchor="ctr"/>
            <a:lstStyle/>
            <a:p>
              <a:pPr algn="ctr" defTabSz="914400">
                <a:defRPr/>
              </a:pPr>
              <a:r>
                <a:rPr lang="en-GB" sz="1500" b="1" kern="0" dirty="0" smtClean="0">
                  <a:solidFill>
                    <a:prstClr val="white"/>
                  </a:solidFill>
                </a:rPr>
                <a:t>Integrated Primary &amp; Community Care &amp; Support Provider</a:t>
              </a:r>
            </a:p>
          </p:txBody>
        </p:sp>
        <p:sp>
          <p:nvSpPr>
            <p:cNvPr id="34" name="Rounded Rectangle 33"/>
            <p:cNvSpPr/>
            <p:nvPr/>
          </p:nvSpPr>
          <p:spPr>
            <a:xfrm>
              <a:off x="2528047" y="2426972"/>
              <a:ext cx="3454400" cy="1960282"/>
            </a:xfrm>
            <a:prstGeom prst="roundRect">
              <a:avLst/>
            </a:prstGeom>
            <a:solidFill>
              <a:srgbClr val="1F497D">
                <a:lumMod val="60000"/>
                <a:lumOff val="40000"/>
              </a:srgbClr>
            </a:solidFill>
            <a:ln w="25400" cap="flat" cmpd="sng" algn="ctr">
              <a:noFill/>
              <a:prstDash val="solid"/>
            </a:ln>
            <a:effectLst/>
          </p:spPr>
          <p:txBody>
            <a:bodyPr lIns="54610" tIns="54610" rIns="54610" bIns="54610" rtlCol="0" anchor="ctr"/>
            <a:lstStyle/>
            <a:p>
              <a:pPr algn="ctr" defTabSz="914400">
                <a:defRPr/>
              </a:pPr>
              <a:r>
                <a:rPr lang="en-GB" sz="1500" b="1" kern="0" dirty="0" smtClean="0">
                  <a:solidFill>
                    <a:prstClr val="white"/>
                  </a:solidFill>
                </a:rPr>
                <a:t>Strategic Commissioner</a:t>
              </a:r>
            </a:p>
            <a:p>
              <a:pPr algn="ctr" defTabSz="914400">
                <a:defRPr/>
              </a:pPr>
              <a:r>
                <a:rPr lang="en-GB" sz="1000" i="1" kern="0" dirty="0" smtClean="0">
                  <a:solidFill>
                    <a:prstClr val="white"/>
                  </a:solidFill>
                </a:rPr>
                <a:t>(Integrated NHS and Local Authority functions serving larger populations)</a:t>
              </a:r>
            </a:p>
          </p:txBody>
        </p:sp>
        <p:sp>
          <p:nvSpPr>
            <p:cNvPr id="35" name="Down Arrow 34"/>
            <p:cNvSpPr/>
            <p:nvPr/>
          </p:nvSpPr>
          <p:spPr>
            <a:xfrm>
              <a:off x="4046071" y="4452248"/>
              <a:ext cx="209176" cy="292847"/>
            </a:xfrm>
            <a:prstGeom prst="downArrow">
              <a:avLst/>
            </a:prstGeom>
            <a:solidFill>
              <a:srgbClr val="C0504D"/>
            </a:solidFill>
            <a:ln w="25400" cap="flat" cmpd="sng" algn="ctr">
              <a:noFill/>
              <a:prstDash val="solid"/>
            </a:ln>
            <a:effectLst/>
          </p:spPr>
          <p:txBody>
            <a:bodyPr lIns="54610" tIns="54610" rIns="54610" bIns="54610" rtlCol="0" anchor="ctr"/>
            <a:lstStyle/>
            <a:p>
              <a:pPr defTabSz="914400">
                <a:defRPr/>
              </a:pPr>
              <a:endParaRPr lang="en-GB" sz="1500" kern="0" dirty="0" err="1" smtClean="0">
                <a:solidFill>
                  <a:prstClr val="white"/>
                </a:solidFill>
              </a:endParaRPr>
            </a:p>
          </p:txBody>
        </p:sp>
        <p:sp>
          <p:nvSpPr>
            <p:cNvPr id="36" name="Down Arrow 35"/>
            <p:cNvSpPr/>
            <p:nvPr/>
          </p:nvSpPr>
          <p:spPr>
            <a:xfrm>
              <a:off x="4046071" y="2069131"/>
              <a:ext cx="209176" cy="292847"/>
            </a:xfrm>
            <a:prstGeom prst="downArrow">
              <a:avLst/>
            </a:prstGeom>
            <a:solidFill>
              <a:srgbClr val="C0504D"/>
            </a:solidFill>
            <a:ln w="25400" cap="flat" cmpd="sng" algn="ctr">
              <a:noFill/>
              <a:prstDash val="solid"/>
            </a:ln>
            <a:effectLst/>
          </p:spPr>
          <p:txBody>
            <a:bodyPr lIns="54610" tIns="54610" rIns="54610" bIns="54610" rtlCol="0" anchor="ctr"/>
            <a:lstStyle/>
            <a:p>
              <a:pPr defTabSz="914400">
                <a:defRPr/>
              </a:pPr>
              <a:endParaRPr lang="en-GB" sz="1500" kern="0" dirty="0" err="1" smtClean="0">
                <a:solidFill>
                  <a:prstClr val="white"/>
                </a:solidFill>
              </a:endParaRPr>
            </a:p>
          </p:txBody>
        </p:sp>
        <p:sp>
          <p:nvSpPr>
            <p:cNvPr id="37" name="Rounded Rectangle 36"/>
            <p:cNvSpPr/>
            <p:nvPr/>
          </p:nvSpPr>
          <p:spPr>
            <a:xfrm>
              <a:off x="6439438" y="3043537"/>
              <a:ext cx="1674254" cy="531906"/>
            </a:xfrm>
            <a:prstGeom prst="roundRect">
              <a:avLst/>
            </a:prstGeom>
            <a:solidFill>
              <a:srgbClr val="1F497D">
                <a:lumMod val="40000"/>
                <a:lumOff val="60000"/>
              </a:srgbClr>
            </a:solidFill>
            <a:ln w="25400" cap="flat" cmpd="sng" algn="ctr">
              <a:noFill/>
              <a:prstDash val="solid"/>
            </a:ln>
            <a:effectLst/>
          </p:spPr>
          <p:txBody>
            <a:bodyPr lIns="54610" tIns="54610" rIns="54610" bIns="54610" rtlCol="0" anchor="ctr"/>
            <a:lstStyle/>
            <a:p>
              <a:pPr algn="ctr" defTabSz="914400">
                <a:defRPr/>
              </a:pPr>
              <a:r>
                <a:rPr lang="en-GB" sz="1500" b="1" kern="0" dirty="0" smtClean="0">
                  <a:solidFill>
                    <a:prstClr val="white"/>
                  </a:solidFill>
                </a:rPr>
                <a:t>Acute Care Collaborations</a:t>
              </a:r>
            </a:p>
          </p:txBody>
        </p:sp>
        <p:sp>
          <p:nvSpPr>
            <p:cNvPr id="38" name="Rounded Rectangle 37"/>
            <p:cNvSpPr/>
            <p:nvPr/>
          </p:nvSpPr>
          <p:spPr>
            <a:xfrm>
              <a:off x="384209" y="3054268"/>
              <a:ext cx="1674254" cy="531906"/>
            </a:xfrm>
            <a:prstGeom prst="roundRect">
              <a:avLst/>
            </a:prstGeom>
            <a:solidFill>
              <a:srgbClr val="1F497D">
                <a:lumMod val="40000"/>
                <a:lumOff val="60000"/>
              </a:srgbClr>
            </a:solidFill>
            <a:ln w="25400" cap="flat" cmpd="sng" algn="ctr">
              <a:noFill/>
              <a:prstDash val="solid"/>
            </a:ln>
            <a:effectLst/>
          </p:spPr>
          <p:txBody>
            <a:bodyPr lIns="54610" tIns="54610" rIns="54610" bIns="54610" rtlCol="0" anchor="ctr"/>
            <a:lstStyle/>
            <a:p>
              <a:pPr algn="ctr" defTabSz="914400">
                <a:defRPr/>
              </a:pPr>
              <a:r>
                <a:rPr lang="en-GB" sz="1500" b="1" kern="0" dirty="0" smtClean="0">
                  <a:solidFill>
                    <a:prstClr val="white"/>
                  </a:solidFill>
                </a:rPr>
                <a:t>Acute Care Collaborations</a:t>
              </a:r>
            </a:p>
          </p:txBody>
        </p:sp>
        <p:sp>
          <p:nvSpPr>
            <p:cNvPr id="39" name="Down Arrow 38"/>
            <p:cNvSpPr/>
            <p:nvPr/>
          </p:nvSpPr>
          <p:spPr>
            <a:xfrm rot="16200000">
              <a:off x="6091665" y="3200852"/>
              <a:ext cx="209176" cy="292847"/>
            </a:xfrm>
            <a:prstGeom prst="downArrow">
              <a:avLst/>
            </a:prstGeom>
            <a:solidFill>
              <a:srgbClr val="C0504D"/>
            </a:solidFill>
            <a:ln w="25400" cap="flat" cmpd="sng" algn="ctr">
              <a:noFill/>
              <a:prstDash val="solid"/>
            </a:ln>
            <a:effectLst/>
          </p:spPr>
          <p:txBody>
            <a:bodyPr lIns="54610" tIns="54610" rIns="54610" bIns="54610" rtlCol="0" anchor="ctr"/>
            <a:lstStyle/>
            <a:p>
              <a:pPr defTabSz="914400">
                <a:defRPr/>
              </a:pPr>
              <a:endParaRPr lang="en-GB" sz="1500" kern="0" dirty="0" err="1" smtClean="0">
                <a:solidFill>
                  <a:prstClr val="white"/>
                </a:solidFill>
              </a:endParaRPr>
            </a:p>
          </p:txBody>
        </p:sp>
        <p:sp>
          <p:nvSpPr>
            <p:cNvPr id="40" name="Down Arrow 39"/>
            <p:cNvSpPr/>
            <p:nvPr/>
          </p:nvSpPr>
          <p:spPr>
            <a:xfrm rot="5400000">
              <a:off x="2200096" y="3211583"/>
              <a:ext cx="209176" cy="292847"/>
            </a:xfrm>
            <a:prstGeom prst="downArrow">
              <a:avLst/>
            </a:prstGeom>
            <a:solidFill>
              <a:srgbClr val="C0504D"/>
            </a:solidFill>
            <a:ln w="25400" cap="flat" cmpd="sng" algn="ctr">
              <a:noFill/>
              <a:prstDash val="solid"/>
            </a:ln>
            <a:effectLst/>
          </p:spPr>
          <p:txBody>
            <a:bodyPr lIns="54610" tIns="54610" rIns="54610" bIns="54610" rtlCol="0" anchor="ctr"/>
            <a:lstStyle/>
            <a:p>
              <a:pPr defTabSz="914400">
                <a:defRPr/>
              </a:pPr>
              <a:endParaRPr lang="en-GB" sz="1500" kern="0" dirty="0" err="1" smtClean="0">
                <a:solidFill>
                  <a:prstClr val="white"/>
                </a:solidFill>
              </a:endParaRPr>
            </a:p>
          </p:txBody>
        </p:sp>
        <p:sp>
          <p:nvSpPr>
            <p:cNvPr id="41" name="Down Arrow 40"/>
            <p:cNvSpPr/>
            <p:nvPr/>
          </p:nvSpPr>
          <p:spPr>
            <a:xfrm>
              <a:off x="1120418" y="2221531"/>
              <a:ext cx="209176" cy="292847"/>
            </a:xfrm>
            <a:prstGeom prst="downArrow">
              <a:avLst/>
            </a:prstGeom>
            <a:solidFill>
              <a:srgbClr val="C0504D"/>
            </a:solidFill>
            <a:ln w="25400" cap="flat" cmpd="sng" algn="ctr">
              <a:noFill/>
              <a:prstDash val="solid"/>
            </a:ln>
            <a:effectLst/>
          </p:spPr>
          <p:txBody>
            <a:bodyPr lIns="54610" tIns="54610" rIns="54610" bIns="54610" rtlCol="0" anchor="ctr"/>
            <a:lstStyle/>
            <a:p>
              <a:pPr defTabSz="914400">
                <a:defRPr/>
              </a:pPr>
              <a:endParaRPr lang="en-GB" sz="1500" kern="0" dirty="0" err="1" smtClean="0">
                <a:solidFill>
                  <a:prstClr val="white"/>
                </a:solidFill>
              </a:endParaRPr>
            </a:p>
          </p:txBody>
        </p:sp>
        <p:sp>
          <p:nvSpPr>
            <p:cNvPr id="42" name="Down Arrow 41"/>
            <p:cNvSpPr/>
            <p:nvPr/>
          </p:nvSpPr>
          <p:spPr>
            <a:xfrm>
              <a:off x="7101598" y="2196637"/>
              <a:ext cx="209176" cy="292847"/>
            </a:xfrm>
            <a:prstGeom prst="downArrow">
              <a:avLst/>
            </a:prstGeom>
            <a:solidFill>
              <a:srgbClr val="C0504D"/>
            </a:solidFill>
            <a:ln w="25400" cap="flat" cmpd="sng" algn="ctr">
              <a:noFill/>
              <a:prstDash val="solid"/>
            </a:ln>
            <a:effectLst/>
          </p:spPr>
          <p:txBody>
            <a:bodyPr lIns="54610" tIns="54610" rIns="54610" bIns="54610" rtlCol="0" anchor="ctr"/>
            <a:lstStyle/>
            <a:p>
              <a:pPr defTabSz="914400">
                <a:defRPr/>
              </a:pPr>
              <a:endParaRPr lang="en-GB" sz="1500" kern="0" dirty="0" err="1" smtClean="0">
                <a:solidFill>
                  <a:prstClr val="white"/>
                </a:solidFill>
              </a:endParaRPr>
            </a:p>
          </p:txBody>
        </p:sp>
        <p:sp>
          <p:nvSpPr>
            <p:cNvPr id="44" name="Rounded Rectangle 43"/>
            <p:cNvSpPr/>
            <p:nvPr/>
          </p:nvSpPr>
          <p:spPr>
            <a:xfrm>
              <a:off x="394105" y="5130472"/>
              <a:ext cx="1674254" cy="531906"/>
            </a:xfrm>
            <a:prstGeom prst="roundRect">
              <a:avLst/>
            </a:prstGeom>
            <a:solidFill>
              <a:srgbClr val="1F497D">
                <a:lumMod val="40000"/>
                <a:lumOff val="60000"/>
              </a:srgbClr>
            </a:solidFill>
            <a:ln w="25400" cap="flat" cmpd="sng" algn="ctr">
              <a:noFill/>
              <a:prstDash val="solid"/>
            </a:ln>
            <a:effectLst/>
          </p:spPr>
          <p:txBody>
            <a:bodyPr lIns="54610" tIns="54610" rIns="54610" bIns="54610" rtlCol="0" anchor="ctr"/>
            <a:lstStyle/>
            <a:p>
              <a:pPr algn="ctr" defTabSz="914400">
                <a:defRPr/>
              </a:pPr>
              <a:r>
                <a:rPr lang="en-GB" sz="1500" b="1" kern="0" dirty="0" smtClean="0">
                  <a:solidFill>
                    <a:prstClr val="white"/>
                  </a:solidFill>
                </a:rPr>
                <a:t>Other providers</a:t>
              </a:r>
            </a:p>
          </p:txBody>
        </p:sp>
        <p:sp>
          <p:nvSpPr>
            <p:cNvPr id="45" name="Left-Right Arrow 44"/>
            <p:cNvSpPr/>
            <p:nvPr/>
          </p:nvSpPr>
          <p:spPr>
            <a:xfrm rot="2700000">
              <a:off x="5910183" y="4572861"/>
              <a:ext cx="919636" cy="224749"/>
            </a:xfrm>
            <a:prstGeom prst="leftRightArrow">
              <a:avLst/>
            </a:prstGeom>
            <a:solidFill>
              <a:srgbClr val="4F81BD"/>
            </a:solidFill>
            <a:ln w="25400" cap="flat" cmpd="sng" algn="ctr">
              <a:noFill/>
              <a:prstDash val="solid"/>
            </a:ln>
            <a:effectLst/>
          </p:spPr>
          <p:txBody>
            <a:bodyPr lIns="54610" tIns="54610" rIns="54610" bIns="54610" rtlCol="0" anchor="ctr"/>
            <a:lstStyle/>
            <a:p>
              <a:pPr defTabSz="914400">
                <a:defRPr/>
              </a:pPr>
              <a:endParaRPr lang="en-GB" sz="1500" kern="0" dirty="0" err="1" smtClean="0">
                <a:solidFill>
                  <a:prstClr val="white"/>
                </a:solidFill>
              </a:endParaRPr>
            </a:p>
          </p:txBody>
        </p:sp>
        <p:sp>
          <p:nvSpPr>
            <p:cNvPr id="46" name="TextBox 45"/>
            <p:cNvSpPr txBox="1"/>
            <p:nvPr/>
          </p:nvSpPr>
          <p:spPr>
            <a:xfrm>
              <a:off x="6342678" y="4150005"/>
              <a:ext cx="1227284" cy="386369"/>
            </a:xfrm>
            <a:prstGeom prst="rect">
              <a:avLst/>
            </a:prstGeom>
            <a:noFill/>
          </p:spPr>
          <p:txBody>
            <a:bodyPr wrap="square" lIns="54610" tIns="54610" rIns="54610" bIns="54610" rtlCol="0">
              <a:noAutofit/>
            </a:bodyPr>
            <a:lstStyle/>
            <a:p>
              <a:pPr defTabSz="914400">
                <a:spcAft>
                  <a:spcPts val="600"/>
                </a:spcAft>
                <a:defRPr/>
              </a:pPr>
              <a:r>
                <a:rPr lang="en-GB" sz="1200" kern="0" dirty="0" smtClean="0">
                  <a:solidFill>
                    <a:srgbClr val="00338D"/>
                  </a:solidFill>
                </a:rPr>
                <a:t>Joint commissioning</a:t>
              </a:r>
            </a:p>
          </p:txBody>
        </p:sp>
        <p:sp>
          <p:nvSpPr>
            <p:cNvPr id="47" name="TextBox 46"/>
            <p:cNvSpPr txBox="1"/>
            <p:nvPr/>
          </p:nvSpPr>
          <p:spPr>
            <a:xfrm>
              <a:off x="7774083" y="3830636"/>
              <a:ext cx="997527" cy="780382"/>
            </a:xfrm>
            <a:prstGeom prst="rect">
              <a:avLst/>
            </a:prstGeom>
            <a:noFill/>
          </p:spPr>
          <p:txBody>
            <a:bodyPr wrap="square" lIns="54610" tIns="54610" rIns="54610" bIns="54610" rtlCol="0">
              <a:noAutofit/>
            </a:bodyPr>
            <a:lstStyle/>
            <a:p>
              <a:pPr defTabSz="914400">
                <a:spcAft>
                  <a:spcPts val="600"/>
                </a:spcAft>
                <a:defRPr/>
              </a:pPr>
              <a:r>
                <a:rPr lang="en-GB" sz="1200" kern="0" dirty="0" smtClean="0">
                  <a:solidFill>
                    <a:srgbClr val="00338D"/>
                  </a:solidFill>
                </a:rPr>
                <a:t>Oversight and scrutiny</a:t>
              </a:r>
            </a:p>
          </p:txBody>
        </p:sp>
        <p:sp>
          <p:nvSpPr>
            <p:cNvPr id="48" name="Up Arrow 47"/>
            <p:cNvSpPr/>
            <p:nvPr/>
          </p:nvSpPr>
          <p:spPr>
            <a:xfrm>
              <a:off x="7518206" y="3705103"/>
              <a:ext cx="255877" cy="914400"/>
            </a:xfrm>
            <a:prstGeom prst="upArrow">
              <a:avLst/>
            </a:prstGeom>
            <a:solidFill>
              <a:sysClr val="window" lastClr="FFFFFF">
                <a:lumMod val="65000"/>
              </a:sysClr>
            </a:solidFill>
            <a:ln w="25400" cap="flat" cmpd="sng" algn="ctr">
              <a:noFill/>
              <a:prstDash val="solid"/>
            </a:ln>
            <a:effectLst/>
          </p:spPr>
          <p:txBody>
            <a:bodyPr lIns="54610" tIns="54610" rIns="54610" bIns="54610" rtlCol="0" anchor="ctr"/>
            <a:lstStyle/>
            <a:p>
              <a:pPr defTabSz="914400">
                <a:defRPr/>
              </a:pPr>
              <a:endParaRPr lang="en-GB" sz="1500" kern="0" dirty="0" err="1" smtClean="0">
                <a:solidFill>
                  <a:prstClr val="white"/>
                </a:solidFill>
              </a:endParaRPr>
            </a:p>
          </p:txBody>
        </p:sp>
        <p:sp>
          <p:nvSpPr>
            <p:cNvPr id="49" name="TextBox 48"/>
            <p:cNvSpPr txBox="1"/>
            <p:nvPr/>
          </p:nvSpPr>
          <p:spPr>
            <a:xfrm>
              <a:off x="5916924" y="5617995"/>
              <a:ext cx="997527" cy="780382"/>
            </a:xfrm>
            <a:prstGeom prst="rect">
              <a:avLst/>
            </a:prstGeom>
            <a:noFill/>
          </p:spPr>
          <p:txBody>
            <a:bodyPr wrap="square" lIns="54610" tIns="54610" rIns="54610" bIns="54610" rtlCol="0">
              <a:noAutofit/>
            </a:bodyPr>
            <a:lstStyle/>
            <a:p>
              <a:pPr defTabSz="914400">
                <a:spcAft>
                  <a:spcPts val="600"/>
                </a:spcAft>
                <a:defRPr/>
              </a:pPr>
              <a:r>
                <a:rPr lang="en-GB" sz="1200" kern="0" dirty="0" smtClean="0">
                  <a:solidFill>
                    <a:srgbClr val="00338D"/>
                  </a:solidFill>
                </a:rPr>
                <a:t>Oversight and scrutiny</a:t>
              </a:r>
            </a:p>
          </p:txBody>
        </p:sp>
        <p:sp>
          <p:nvSpPr>
            <p:cNvPr id="50" name="Left Arrow 49"/>
            <p:cNvSpPr/>
            <p:nvPr/>
          </p:nvSpPr>
          <p:spPr>
            <a:xfrm>
              <a:off x="6049829" y="5298087"/>
              <a:ext cx="564727" cy="235814"/>
            </a:xfrm>
            <a:prstGeom prst="leftArrow">
              <a:avLst/>
            </a:prstGeom>
            <a:solidFill>
              <a:sysClr val="window" lastClr="FFFFFF">
                <a:lumMod val="65000"/>
              </a:sysClr>
            </a:solidFill>
            <a:ln w="25400" cap="flat" cmpd="sng" algn="ctr">
              <a:noFill/>
              <a:prstDash val="solid"/>
            </a:ln>
            <a:effectLst/>
          </p:spPr>
          <p:txBody>
            <a:bodyPr lIns="54610" tIns="54610" rIns="54610" bIns="54610" rtlCol="0" anchor="ctr"/>
            <a:lstStyle/>
            <a:p>
              <a:pPr defTabSz="914400">
                <a:defRPr/>
              </a:pPr>
              <a:endParaRPr lang="en-GB" sz="1500" kern="0" dirty="0" err="1" smtClean="0">
                <a:solidFill>
                  <a:prstClr val="white"/>
                </a:solidFill>
              </a:endParaRPr>
            </a:p>
          </p:txBody>
        </p:sp>
        <p:sp>
          <p:nvSpPr>
            <p:cNvPr id="51" name="Down Arrow 50"/>
            <p:cNvSpPr/>
            <p:nvPr/>
          </p:nvSpPr>
          <p:spPr>
            <a:xfrm>
              <a:off x="1130315" y="4167107"/>
              <a:ext cx="209176" cy="292847"/>
            </a:xfrm>
            <a:prstGeom prst="downArrow">
              <a:avLst/>
            </a:prstGeom>
            <a:solidFill>
              <a:srgbClr val="C0504D"/>
            </a:solidFill>
            <a:ln w="25400" cap="flat" cmpd="sng" algn="ctr">
              <a:noFill/>
              <a:prstDash val="solid"/>
            </a:ln>
            <a:effectLst/>
          </p:spPr>
          <p:txBody>
            <a:bodyPr lIns="54610" tIns="54610" rIns="54610" bIns="54610" rtlCol="0" anchor="ctr"/>
            <a:lstStyle/>
            <a:p>
              <a:pPr defTabSz="914400">
                <a:defRPr/>
              </a:pPr>
              <a:endParaRPr lang="en-GB" sz="1500" kern="0" dirty="0" err="1" smtClean="0">
                <a:solidFill>
                  <a:prstClr val="white"/>
                </a:solidFill>
              </a:endParaRPr>
            </a:p>
          </p:txBody>
        </p:sp>
        <p:sp>
          <p:nvSpPr>
            <p:cNvPr id="52" name="Down Arrow 51"/>
            <p:cNvSpPr/>
            <p:nvPr/>
          </p:nvSpPr>
          <p:spPr>
            <a:xfrm rot="5400000">
              <a:off x="2220863" y="5222027"/>
              <a:ext cx="209176" cy="292847"/>
            </a:xfrm>
            <a:prstGeom prst="downArrow">
              <a:avLst/>
            </a:prstGeom>
            <a:solidFill>
              <a:srgbClr val="C0504D"/>
            </a:solidFill>
            <a:ln w="25400" cap="flat" cmpd="sng" algn="ctr">
              <a:noFill/>
              <a:prstDash val="solid"/>
            </a:ln>
            <a:effectLst/>
          </p:spPr>
          <p:txBody>
            <a:bodyPr lIns="54610" tIns="54610" rIns="54610" bIns="54610" rtlCol="0" anchor="ctr"/>
            <a:lstStyle/>
            <a:p>
              <a:pPr defTabSz="914400">
                <a:defRPr/>
              </a:pPr>
              <a:endParaRPr lang="en-GB" sz="1500" kern="0" dirty="0" err="1" smtClean="0">
                <a:solidFill>
                  <a:prstClr val="white"/>
                </a:solidFill>
              </a:endParaRPr>
            </a:p>
          </p:txBody>
        </p:sp>
        <p:sp>
          <p:nvSpPr>
            <p:cNvPr id="53" name="Down Arrow 52"/>
            <p:cNvSpPr/>
            <p:nvPr/>
          </p:nvSpPr>
          <p:spPr>
            <a:xfrm rot="2700000">
              <a:off x="2100131" y="4483777"/>
              <a:ext cx="209176" cy="292847"/>
            </a:xfrm>
            <a:prstGeom prst="downArrow">
              <a:avLst/>
            </a:prstGeom>
            <a:solidFill>
              <a:srgbClr val="C0504D"/>
            </a:solidFill>
            <a:ln w="25400" cap="flat" cmpd="sng" algn="ctr">
              <a:noFill/>
              <a:prstDash val="solid"/>
            </a:ln>
            <a:effectLst/>
          </p:spPr>
          <p:txBody>
            <a:bodyPr lIns="54610" tIns="54610" rIns="54610" bIns="54610" rtlCol="0" anchor="ctr"/>
            <a:lstStyle/>
            <a:p>
              <a:pPr defTabSz="914400">
                <a:defRPr/>
              </a:pPr>
              <a:endParaRPr lang="en-GB" sz="1500" kern="0" dirty="0" err="1" smtClean="0">
                <a:solidFill>
                  <a:prstClr val="white"/>
                </a:solidFill>
              </a:endParaRPr>
            </a:p>
          </p:txBody>
        </p:sp>
        <p:sp>
          <p:nvSpPr>
            <p:cNvPr id="43" name="Rounded Rectangle 42"/>
            <p:cNvSpPr/>
            <p:nvPr/>
          </p:nvSpPr>
          <p:spPr>
            <a:xfrm>
              <a:off x="6801182" y="4800052"/>
              <a:ext cx="1844052" cy="996071"/>
            </a:xfrm>
            <a:prstGeom prst="roundRect">
              <a:avLst/>
            </a:prstGeom>
            <a:solidFill>
              <a:srgbClr val="1F497D">
                <a:lumMod val="60000"/>
                <a:lumOff val="40000"/>
              </a:srgbClr>
            </a:solidFill>
            <a:ln w="25400" cap="flat" cmpd="sng" algn="ctr">
              <a:noFill/>
              <a:prstDash val="solid"/>
            </a:ln>
            <a:effectLst/>
          </p:spPr>
          <p:txBody>
            <a:bodyPr lIns="54610" tIns="54610" rIns="54610" bIns="54610" rtlCol="0" anchor="ctr"/>
            <a:lstStyle/>
            <a:p>
              <a:pPr algn="ctr" defTabSz="914400">
                <a:defRPr/>
              </a:pPr>
              <a:r>
                <a:rPr lang="en-GB" sz="1500" b="1" kern="0" dirty="0" smtClean="0">
                  <a:solidFill>
                    <a:prstClr val="white"/>
                  </a:solidFill>
                </a:rPr>
                <a:t>Local Authority </a:t>
              </a:r>
            </a:p>
          </p:txBody>
        </p:sp>
      </p:grpSp>
    </p:spTree>
    <p:extLst>
      <p:ext uri="{BB962C8B-B14F-4D97-AF65-F5344CB8AC3E}">
        <p14:creationId xmlns:p14="http://schemas.microsoft.com/office/powerpoint/2010/main" val="28829266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ims.gov.uk\data\Users\GBEXPVD\EXPHOME24\JMaxwell\Data\Desktop\bcma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0520" y="188640"/>
            <a:ext cx="2522612" cy="30662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s.gov.uk\data\Users\GBEXPVD\EXPHOME24\JMaxwell\Data\Desktop\map_counti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3213" y="3801004"/>
            <a:ext cx="4183380" cy="2951607"/>
          </a:xfrm>
          <a:prstGeom prst="rect">
            <a:avLst/>
          </a:prstGeom>
          <a:noFill/>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221" y="2049134"/>
            <a:ext cx="3265075" cy="3944969"/>
          </a:xfrm>
          <a:prstGeom prst="rect">
            <a:avLst/>
          </a:prstGeom>
          <a:solidFill>
            <a:srgbClr val="CCECFF">
              <a:alpha val="63922"/>
            </a:srgbClr>
          </a:solidFill>
          <a:ln>
            <a:noFill/>
          </a:ln>
          <a:extLst/>
        </p:spPr>
      </p:pic>
      <p:sp>
        <p:nvSpPr>
          <p:cNvPr id="8" name="Oval 7"/>
          <p:cNvSpPr/>
          <p:nvPr/>
        </p:nvSpPr>
        <p:spPr>
          <a:xfrm rot="18578173">
            <a:off x="4481708" y="2545860"/>
            <a:ext cx="4305192" cy="2951607"/>
          </a:xfrm>
          <a:prstGeom prst="ellipse">
            <a:avLst/>
          </a:prstGeom>
          <a:solidFill>
            <a:srgbClr val="CCECFF">
              <a:alpha val="3411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endParaRPr>
          </a:p>
        </p:txBody>
      </p:sp>
      <p:sp>
        <p:nvSpPr>
          <p:cNvPr id="10" name="Oval 9"/>
          <p:cNvSpPr/>
          <p:nvPr/>
        </p:nvSpPr>
        <p:spPr>
          <a:xfrm>
            <a:off x="2450199" y="911200"/>
            <a:ext cx="3705565" cy="2951607"/>
          </a:xfrm>
          <a:prstGeom prst="ellipse">
            <a:avLst/>
          </a:prstGeom>
          <a:solidFill>
            <a:schemeClr val="accent4">
              <a:lumMod val="40000"/>
              <a:lumOff val="60000"/>
              <a:alpha val="3411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endParaRPr>
          </a:p>
        </p:txBody>
      </p:sp>
      <p:sp>
        <p:nvSpPr>
          <p:cNvPr id="11" name="Oval 10"/>
          <p:cNvSpPr/>
          <p:nvPr/>
        </p:nvSpPr>
        <p:spPr>
          <a:xfrm>
            <a:off x="1106402" y="3871222"/>
            <a:ext cx="4207307" cy="2951607"/>
          </a:xfrm>
          <a:prstGeom prst="ellipse">
            <a:avLst/>
          </a:prstGeom>
          <a:solidFill>
            <a:srgbClr val="CCECFF">
              <a:alpha val="3294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endParaRPr>
          </a:p>
        </p:txBody>
      </p:sp>
      <p:sp>
        <p:nvSpPr>
          <p:cNvPr id="12" name="TextBox 11"/>
          <p:cNvSpPr txBox="1"/>
          <p:nvPr/>
        </p:nvSpPr>
        <p:spPr>
          <a:xfrm>
            <a:off x="7454762" y="5023859"/>
            <a:ext cx="1762021" cy="646331"/>
          </a:xfrm>
          <a:prstGeom prst="rect">
            <a:avLst/>
          </a:prstGeom>
          <a:noFill/>
        </p:spPr>
        <p:txBody>
          <a:bodyPr wrap="none" rtlCol="0">
            <a:spAutoFit/>
          </a:bodyPr>
          <a:lstStyle/>
          <a:p>
            <a:pPr defTabSz="914400"/>
            <a:r>
              <a:rPr lang="en-GB" dirty="0" smtClean="0">
                <a:solidFill>
                  <a:prstClr val="black"/>
                </a:solidFill>
              </a:rPr>
              <a:t>Joint Strategic</a:t>
            </a:r>
          </a:p>
          <a:p>
            <a:pPr defTabSz="914400"/>
            <a:r>
              <a:rPr lang="en-GB" dirty="0" smtClean="0">
                <a:solidFill>
                  <a:prstClr val="black"/>
                </a:solidFill>
              </a:rPr>
              <a:t>Commissioning</a:t>
            </a:r>
          </a:p>
        </p:txBody>
      </p:sp>
      <p:sp>
        <p:nvSpPr>
          <p:cNvPr id="13" name="TextBox 12"/>
          <p:cNvSpPr txBox="1"/>
          <p:nvPr/>
        </p:nvSpPr>
        <p:spPr>
          <a:xfrm>
            <a:off x="4676826" y="6164074"/>
            <a:ext cx="1762021" cy="646331"/>
          </a:xfrm>
          <a:prstGeom prst="rect">
            <a:avLst/>
          </a:prstGeom>
          <a:noFill/>
        </p:spPr>
        <p:txBody>
          <a:bodyPr wrap="none" rtlCol="0">
            <a:spAutoFit/>
          </a:bodyPr>
          <a:lstStyle/>
          <a:p>
            <a:pPr defTabSz="914400"/>
            <a:r>
              <a:rPr lang="en-GB" dirty="0" smtClean="0">
                <a:solidFill>
                  <a:prstClr val="black"/>
                </a:solidFill>
              </a:rPr>
              <a:t>Joint Strategic</a:t>
            </a:r>
          </a:p>
          <a:p>
            <a:pPr defTabSz="914400"/>
            <a:r>
              <a:rPr lang="en-GB" dirty="0" smtClean="0">
                <a:solidFill>
                  <a:prstClr val="black"/>
                </a:solidFill>
              </a:rPr>
              <a:t>Commissioning</a:t>
            </a:r>
          </a:p>
        </p:txBody>
      </p:sp>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5094" y="687515"/>
            <a:ext cx="3206380" cy="3175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5222809" y="960831"/>
            <a:ext cx="1762021" cy="923330"/>
          </a:xfrm>
          <a:prstGeom prst="rect">
            <a:avLst/>
          </a:prstGeom>
          <a:noFill/>
        </p:spPr>
        <p:txBody>
          <a:bodyPr wrap="none" rtlCol="0">
            <a:spAutoFit/>
          </a:bodyPr>
          <a:lstStyle/>
          <a:p>
            <a:pPr defTabSz="914400"/>
            <a:r>
              <a:rPr lang="en-GB" dirty="0" smtClean="0">
                <a:solidFill>
                  <a:prstClr val="black"/>
                </a:solidFill>
              </a:rPr>
              <a:t>Joint Strategic</a:t>
            </a:r>
          </a:p>
          <a:p>
            <a:pPr defTabSz="914400"/>
            <a:r>
              <a:rPr lang="en-GB" dirty="0" smtClean="0">
                <a:solidFill>
                  <a:prstClr val="black"/>
                </a:solidFill>
              </a:rPr>
              <a:t>Commissioning</a:t>
            </a:r>
          </a:p>
          <a:p>
            <a:pPr defTabSz="914400"/>
            <a:endParaRPr lang="en-GB" dirty="0">
              <a:solidFill>
                <a:prstClr val="black"/>
              </a:solidFill>
            </a:endParaRPr>
          </a:p>
        </p:txBody>
      </p:sp>
      <p:sp>
        <p:nvSpPr>
          <p:cNvPr id="18" name="Oval 17"/>
          <p:cNvSpPr/>
          <p:nvPr/>
        </p:nvSpPr>
        <p:spPr>
          <a:xfrm>
            <a:off x="7956376" y="4365104"/>
            <a:ext cx="720080" cy="6587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dirty="0" smtClean="0">
                <a:solidFill>
                  <a:prstClr val="white"/>
                </a:solidFill>
              </a:rPr>
              <a:t>3</a:t>
            </a:r>
            <a:endParaRPr lang="en-GB" dirty="0">
              <a:solidFill>
                <a:prstClr val="white"/>
              </a:solidFill>
            </a:endParaRPr>
          </a:p>
        </p:txBody>
      </p:sp>
      <p:sp>
        <p:nvSpPr>
          <p:cNvPr id="19" name="Oval 18"/>
          <p:cNvSpPr/>
          <p:nvPr/>
        </p:nvSpPr>
        <p:spPr>
          <a:xfrm>
            <a:off x="3942942" y="6164074"/>
            <a:ext cx="720080" cy="6587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dirty="0" smtClean="0">
                <a:solidFill>
                  <a:prstClr val="white"/>
                </a:solidFill>
              </a:rPr>
              <a:t>4</a:t>
            </a:r>
            <a:endParaRPr lang="en-GB" dirty="0">
              <a:solidFill>
                <a:prstClr val="white"/>
              </a:solidFill>
            </a:endParaRPr>
          </a:p>
        </p:txBody>
      </p:sp>
      <p:sp>
        <p:nvSpPr>
          <p:cNvPr id="21" name="Oval 20"/>
          <p:cNvSpPr/>
          <p:nvPr/>
        </p:nvSpPr>
        <p:spPr>
          <a:xfrm rot="18817061">
            <a:off x="226972" y="536806"/>
            <a:ext cx="3726373" cy="3024655"/>
          </a:xfrm>
          <a:prstGeom prst="ellipse">
            <a:avLst/>
          </a:prstGeom>
          <a:solidFill>
            <a:schemeClr val="accent4">
              <a:lumMod val="40000"/>
              <a:lumOff val="60000"/>
              <a:alpha val="3411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endParaRPr>
          </a:p>
        </p:txBody>
      </p:sp>
      <p:sp>
        <p:nvSpPr>
          <p:cNvPr id="22" name="TextBox 21"/>
          <p:cNvSpPr txBox="1"/>
          <p:nvPr/>
        </p:nvSpPr>
        <p:spPr>
          <a:xfrm>
            <a:off x="18434" y="225850"/>
            <a:ext cx="1762021" cy="646331"/>
          </a:xfrm>
          <a:prstGeom prst="rect">
            <a:avLst/>
          </a:prstGeom>
          <a:noFill/>
        </p:spPr>
        <p:txBody>
          <a:bodyPr wrap="none" rtlCol="0">
            <a:spAutoFit/>
          </a:bodyPr>
          <a:lstStyle/>
          <a:p>
            <a:pPr defTabSz="914400"/>
            <a:r>
              <a:rPr lang="en-GB" dirty="0" smtClean="0">
                <a:solidFill>
                  <a:prstClr val="black"/>
                </a:solidFill>
              </a:rPr>
              <a:t>Joint Strategic</a:t>
            </a:r>
          </a:p>
          <a:p>
            <a:pPr defTabSz="914400"/>
            <a:r>
              <a:rPr lang="en-GB" dirty="0" smtClean="0">
                <a:solidFill>
                  <a:prstClr val="black"/>
                </a:solidFill>
              </a:rPr>
              <a:t>Commissioning</a:t>
            </a:r>
          </a:p>
        </p:txBody>
      </p:sp>
      <p:sp>
        <p:nvSpPr>
          <p:cNvPr id="23" name="Oval 22"/>
          <p:cNvSpPr/>
          <p:nvPr/>
        </p:nvSpPr>
        <p:spPr>
          <a:xfrm>
            <a:off x="5668438" y="1554783"/>
            <a:ext cx="720080" cy="6587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dirty="0" smtClean="0">
                <a:solidFill>
                  <a:prstClr val="white"/>
                </a:solidFill>
              </a:rPr>
              <a:t>3</a:t>
            </a:r>
            <a:endParaRPr lang="en-GB" dirty="0">
              <a:solidFill>
                <a:prstClr val="white"/>
              </a:solidFill>
            </a:endParaRPr>
          </a:p>
        </p:txBody>
      </p:sp>
      <p:sp>
        <p:nvSpPr>
          <p:cNvPr id="24" name="Oval 23"/>
          <p:cNvSpPr/>
          <p:nvPr/>
        </p:nvSpPr>
        <p:spPr>
          <a:xfrm>
            <a:off x="1730119" y="188640"/>
            <a:ext cx="720080" cy="6587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dirty="0" smtClean="0">
                <a:solidFill>
                  <a:prstClr val="white"/>
                </a:solidFill>
              </a:rPr>
              <a:t>4</a:t>
            </a:r>
            <a:endParaRPr lang="en-GB" dirty="0">
              <a:solidFill>
                <a:prstClr val="white"/>
              </a:solidFill>
            </a:endParaRPr>
          </a:p>
        </p:txBody>
      </p:sp>
      <p:sp>
        <p:nvSpPr>
          <p:cNvPr id="25" name="Oval 24"/>
          <p:cNvSpPr/>
          <p:nvPr/>
        </p:nvSpPr>
        <p:spPr>
          <a:xfrm>
            <a:off x="3364902" y="3604383"/>
            <a:ext cx="2192935" cy="10900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dirty="0" smtClean="0">
                <a:solidFill>
                  <a:prstClr val="white"/>
                </a:solidFill>
              </a:rPr>
              <a:t>West Midlands </a:t>
            </a:r>
          </a:p>
          <a:p>
            <a:pPr algn="ctr" defTabSz="914400"/>
            <a:r>
              <a:rPr lang="en-GB" dirty="0" smtClean="0">
                <a:solidFill>
                  <a:prstClr val="white"/>
                </a:solidFill>
              </a:rPr>
              <a:t>Commissioner </a:t>
            </a:r>
            <a:endParaRPr lang="en-GB" dirty="0">
              <a:solidFill>
                <a:prstClr val="white"/>
              </a:solidFill>
            </a:endParaRPr>
          </a:p>
        </p:txBody>
      </p:sp>
      <p:sp>
        <p:nvSpPr>
          <p:cNvPr id="26" name="Oval 25"/>
          <p:cNvSpPr/>
          <p:nvPr/>
        </p:nvSpPr>
        <p:spPr>
          <a:xfrm>
            <a:off x="899444" y="3275005"/>
            <a:ext cx="720080" cy="6587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dirty="0" smtClean="0">
                <a:solidFill>
                  <a:prstClr val="white"/>
                </a:solidFill>
              </a:rPr>
              <a:t>tbc </a:t>
            </a:r>
            <a:endParaRPr lang="en-GB" dirty="0">
              <a:solidFill>
                <a:prstClr val="white"/>
              </a:solidFill>
            </a:endParaRPr>
          </a:p>
        </p:txBody>
      </p:sp>
      <p:sp>
        <p:nvSpPr>
          <p:cNvPr id="5" name="TextBox 4"/>
          <p:cNvSpPr txBox="1"/>
          <p:nvPr/>
        </p:nvSpPr>
        <p:spPr>
          <a:xfrm>
            <a:off x="194342" y="2632602"/>
            <a:ext cx="2351926" cy="646331"/>
          </a:xfrm>
          <a:prstGeom prst="rect">
            <a:avLst/>
          </a:prstGeom>
          <a:noFill/>
        </p:spPr>
        <p:txBody>
          <a:bodyPr wrap="none" rtlCol="0">
            <a:spAutoFit/>
          </a:bodyPr>
          <a:lstStyle/>
          <a:p>
            <a:pPr defTabSz="914400"/>
            <a:r>
              <a:rPr lang="en-GB" dirty="0" smtClean="0">
                <a:solidFill>
                  <a:prstClr val="black"/>
                </a:solidFill>
              </a:rPr>
              <a:t>Provider accountable</a:t>
            </a:r>
          </a:p>
          <a:p>
            <a:pPr defTabSz="914400"/>
            <a:r>
              <a:rPr lang="en-GB" dirty="0" smtClean="0">
                <a:solidFill>
                  <a:prstClr val="black"/>
                </a:solidFill>
              </a:rPr>
              <a:t>care ACO(’s ) </a:t>
            </a:r>
            <a:endParaRPr lang="en-GB" dirty="0">
              <a:solidFill>
                <a:prstClr val="black"/>
              </a:solidFill>
            </a:endParaRPr>
          </a:p>
        </p:txBody>
      </p:sp>
      <p:sp>
        <p:nvSpPr>
          <p:cNvPr id="27" name="TextBox 26"/>
          <p:cNvSpPr txBox="1"/>
          <p:nvPr/>
        </p:nvSpPr>
        <p:spPr>
          <a:xfrm>
            <a:off x="0" y="5565325"/>
            <a:ext cx="2351926" cy="646331"/>
          </a:xfrm>
          <a:prstGeom prst="rect">
            <a:avLst/>
          </a:prstGeom>
          <a:noFill/>
        </p:spPr>
        <p:txBody>
          <a:bodyPr wrap="none" rtlCol="0">
            <a:spAutoFit/>
          </a:bodyPr>
          <a:lstStyle/>
          <a:p>
            <a:pPr defTabSz="914400"/>
            <a:r>
              <a:rPr lang="en-GB" dirty="0" smtClean="0">
                <a:solidFill>
                  <a:prstClr val="black"/>
                </a:solidFill>
              </a:rPr>
              <a:t>Provider accountable</a:t>
            </a:r>
          </a:p>
          <a:p>
            <a:pPr defTabSz="914400"/>
            <a:r>
              <a:rPr lang="en-GB" dirty="0" smtClean="0">
                <a:solidFill>
                  <a:prstClr val="black"/>
                </a:solidFill>
              </a:rPr>
              <a:t>care ACO(’s ) </a:t>
            </a:r>
            <a:endParaRPr lang="en-GB" dirty="0">
              <a:solidFill>
                <a:prstClr val="black"/>
              </a:solidFill>
            </a:endParaRPr>
          </a:p>
        </p:txBody>
      </p:sp>
      <p:sp>
        <p:nvSpPr>
          <p:cNvPr id="28" name="Oval 27"/>
          <p:cNvSpPr/>
          <p:nvPr/>
        </p:nvSpPr>
        <p:spPr>
          <a:xfrm>
            <a:off x="1259484" y="5042844"/>
            <a:ext cx="720080" cy="6587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dirty="0" smtClean="0">
                <a:solidFill>
                  <a:prstClr val="white"/>
                </a:solidFill>
              </a:rPr>
              <a:t>tbc </a:t>
            </a:r>
            <a:endParaRPr lang="en-GB" dirty="0">
              <a:solidFill>
                <a:prstClr val="white"/>
              </a:solidFill>
            </a:endParaRPr>
          </a:p>
        </p:txBody>
      </p:sp>
      <p:sp>
        <p:nvSpPr>
          <p:cNvPr id="29" name="TextBox 28"/>
          <p:cNvSpPr txBox="1"/>
          <p:nvPr/>
        </p:nvSpPr>
        <p:spPr>
          <a:xfrm>
            <a:off x="6984830" y="2169579"/>
            <a:ext cx="2351926" cy="646331"/>
          </a:xfrm>
          <a:prstGeom prst="rect">
            <a:avLst/>
          </a:prstGeom>
          <a:noFill/>
        </p:spPr>
        <p:txBody>
          <a:bodyPr wrap="none" rtlCol="0">
            <a:spAutoFit/>
          </a:bodyPr>
          <a:lstStyle/>
          <a:p>
            <a:pPr defTabSz="914400"/>
            <a:r>
              <a:rPr lang="en-GB" dirty="0" smtClean="0">
                <a:solidFill>
                  <a:prstClr val="black"/>
                </a:solidFill>
              </a:rPr>
              <a:t>Provider accountable</a:t>
            </a:r>
          </a:p>
          <a:p>
            <a:pPr defTabSz="914400"/>
            <a:r>
              <a:rPr lang="en-GB" dirty="0" smtClean="0">
                <a:solidFill>
                  <a:prstClr val="black"/>
                </a:solidFill>
              </a:rPr>
              <a:t>care ACO(’s ) </a:t>
            </a:r>
            <a:endParaRPr lang="en-GB" dirty="0">
              <a:solidFill>
                <a:prstClr val="black"/>
              </a:solidFill>
            </a:endParaRPr>
          </a:p>
        </p:txBody>
      </p:sp>
      <p:sp>
        <p:nvSpPr>
          <p:cNvPr id="30" name="Oval 29"/>
          <p:cNvSpPr/>
          <p:nvPr/>
        </p:nvSpPr>
        <p:spPr>
          <a:xfrm>
            <a:off x="8086256" y="2646824"/>
            <a:ext cx="720080" cy="6587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dirty="0" smtClean="0">
                <a:solidFill>
                  <a:prstClr val="white"/>
                </a:solidFill>
              </a:rPr>
              <a:t>tbc </a:t>
            </a:r>
            <a:endParaRPr lang="en-GB" dirty="0">
              <a:solidFill>
                <a:prstClr val="white"/>
              </a:solidFill>
            </a:endParaRPr>
          </a:p>
        </p:txBody>
      </p:sp>
      <p:sp>
        <p:nvSpPr>
          <p:cNvPr id="31" name="Oval 30"/>
          <p:cNvSpPr/>
          <p:nvPr/>
        </p:nvSpPr>
        <p:spPr>
          <a:xfrm>
            <a:off x="3942941" y="1895816"/>
            <a:ext cx="720080" cy="6587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dirty="0" smtClean="0">
                <a:solidFill>
                  <a:prstClr val="white"/>
                </a:solidFill>
              </a:rPr>
              <a:t>tbc </a:t>
            </a:r>
            <a:endParaRPr lang="en-GB" dirty="0">
              <a:solidFill>
                <a:prstClr val="white"/>
              </a:solidFill>
            </a:endParaRPr>
          </a:p>
        </p:txBody>
      </p:sp>
      <p:sp>
        <p:nvSpPr>
          <p:cNvPr id="32" name="TextBox 31"/>
          <p:cNvSpPr txBox="1"/>
          <p:nvPr/>
        </p:nvSpPr>
        <p:spPr>
          <a:xfrm>
            <a:off x="3052321" y="2542616"/>
            <a:ext cx="2351926" cy="646331"/>
          </a:xfrm>
          <a:prstGeom prst="rect">
            <a:avLst/>
          </a:prstGeom>
          <a:noFill/>
        </p:spPr>
        <p:txBody>
          <a:bodyPr wrap="none" rtlCol="0">
            <a:spAutoFit/>
          </a:bodyPr>
          <a:lstStyle/>
          <a:p>
            <a:pPr defTabSz="914400"/>
            <a:r>
              <a:rPr lang="en-GB" dirty="0" smtClean="0">
                <a:solidFill>
                  <a:prstClr val="black"/>
                </a:solidFill>
              </a:rPr>
              <a:t>Provider accountable</a:t>
            </a:r>
          </a:p>
          <a:p>
            <a:pPr defTabSz="914400"/>
            <a:r>
              <a:rPr lang="en-GB" dirty="0" smtClean="0">
                <a:solidFill>
                  <a:prstClr val="black"/>
                </a:solidFill>
              </a:rPr>
              <a:t>care ACO(’s ) </a:t>
            </a:r>
            <a:endParaRPr lang="en-GB" dirty="0">
              <a:solidFill>
                <a:prstClr val="black"/>
              </a:solidFill>
            </a:endParaRPr>
          </a:p>
        </p:txBody>
      </p:sp>
      <p:sp>
        <p:nvSpPr>
          <p:cNvPr id="2" name="TextBox 1"/>
          <p:cNvSpPr txBox="1"/>
          <p:nvPr/>
        </p:nvSpPr>
        <p:spPr>
          <a:xfrm>
            <a:off x="4571028" y="195072"/>
            <a:ext cx="4485459" cy="707886"/>
          </a:xfrm>
          <a:prstGeom prst="rect">
            <a:avLst/>
          </a:prstGeom>
          <a:noFill/>
        </p:spPr>
        <p:txBody>
          <a:bodyPr wrap="none" rtlCol="0">
            <a:spAutoFit/>
          </a:bodyPr>
          <a:lstStyle/>
          <a:p>
            <a:pPr defTabSz="914400"/>
            <a:r>
              <a:rPr lang="en-GB" sz="4000" b="1" dirty="0" smtClean="0">
                <a:solidFill>
                  <a:prstClr val="black"/>
                </a:solidFill>
              </a:rPr>
              <a:t>From 14 to 4, plus 1 </a:t>
            </a:r>
            <a:endParaRPr lang="en-GB" sz="4000" b="1" dirty="0">
              <a:solidFill>
                <a:prstClr val="black"/>
              </a:solidFill>
            </a:endParaRPr>
          </a:p>
        </p:txBody>
      </p:sp>
    </p:spTree>
    <p:extLst>
      <p:ext uri="{BB962C8B-B14F-4D97-AF65-F5344CB8AC3E}">
        <p14:creationId xmlns:p14="http://schemas.microsoft.com/office/powerpoint/2010/main" val="38481560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plate - NHS England Presentation - no cover photo">
  <a:themeElements>
    <a:clrScheme name="NHS England">
      <a:dk1>
        <a:sysClr val="windowText" lastClr="000000"/>
      </a:dk1>
      <a:lt1>
        <a:sysClr val="window" lastClr="FFFFFF"/>
      </a:lt1>
      <a:dk2>
        <a:srgbClr val="0072C6"/>
      </a:dk2>
      <a:lt2>
        <a:srgbClr val="A00054"/>
      </a:lt2>
      <a:accent1>
        <a:srgbClr val="00ADC6"/>
      </a:accent1>
      <a:accent2>
        <a:srgbClr val="0091C9"/>
      </a:accent2>
      <a:accent3>
        <a:srgbClr val="003893"/>
      </a:accent3>
      <a:accent4>
        <a:srgbClr val="FFFFFF"/>
      </a:accent4>
      <a:accent5>
        <a:srgbClr val="FFFFFF"/>
      </a:accent5>
      <a:accent6>
        <a:srgbClr val="FFFFFF"/>
      </a:accent6>
      <a:hlink>
        <a:srgbClr val="A00054"/>
      </a:hlink>
      <a:folHlink>
        <a:srgbClr val="A0005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Template - NHS England Presentation - no cover photo">
  <a:themeElements>
    <a:clrScheme name="NHS England">
      <a:dk1>
        <a:sysClr val="windowText" lastClr="000000"/>
      </a:dk1>
      <a:lt1>
        <a:sysClr val="window" lastClr="FFFFFF"/>
      </a:lt1>
      <a:dk2>
        <a:srgbClr val="0072C6"/>
      </a:dk2>
      <a:lt2>
        <a:srgbClr val="A00054"/>
      </a:lt2>
      <a:accent1>
        <a:srgbClr val="00ADC6"/>
      </a:accent1>
      <a:accent2>
        <a:srgbClr val="0091C9"/>
      </a:accent2>
      <a:accent3>
        <a:srgbClr val="003893"/>
      </a:accent3>
      <a:accent4>
        <a:srgbClr val="FFFFFF"/>
      </a:accent4>
      <a:accent5>
        <a:srgbClr val="FFFFFF"/>
      </a:accent5>
      <a:accent6>
        <a:srgbClr val="FFFFFF"/>
      </a:accent6>
      <a:hlink>
        <a:srgbClr val="A00054"/>
      </a:hlink>
      <a:folHlink>
        <a:srgbClr val="A0005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Template - NHS England Presentation - no cover photo">
  <a:themeElements>
    <a:clrScheme name="NHS England">
      <a:dk1>
        <a:sysClr val="windowText" lastClr="000000"/>
      </a:dk1>
      <a:lt1>
        <a:sysClr val="window" lastClr="FFFFFF"/>
      </a:lt1>
      <a:dk2>
        <a:srgbClr val="0072C6"/>
      </a:dk2>
      <a:lt2>
        <a:srgbClr val="A00054"/>
      </a:lt2>
      <a:accent1>
        <a:srgbClr val="00ADC6"/>
      </a:accent1>
      <a:accent2>
        <a:srgbClr val="0091C9"/>
      </a:accent2>
      <a:accent3>
        <a:srgbClr val="003893"/>
      </a:accent3>
      <a:accent4>
        <a:srgbClr val="FFFFFF"/>
      </a:accent4>
      <a:accent5>
        <a:srgbClr val="FFFFFF"/>
      </a:accent5>
      <a:accent6>
        <a:srgbClr val="FFFFFF"/>
      </a:accent6>
      <a:hlink>
        <a:srgbClr val="A00054"/>
      </a:hlink>
      <a:folHlink>
        <a:srgbClr val="A0005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_Template - NHS England Presentation - no cover photo">
  <a:themeElements>
    <a:clrScheme name="NHS England">
      <a:dk1>
        <a:sysClr val="windowText" lastClr="000000"/>
      </a:dk1>
      <a:lt1>
        <a:sysClr val="window" lastClr="FFFFFF"/>
      </a:lt1>
      <a:dk2>
        <a:srgbClr val="0072C6"/>
      </a:dk2>
      <a:lt2>
        <a:srgbClr val="A00054"/>
      </a:lt2>
      <a:accent1>
        <a:srgbClr val="00ADC6"/>
      </a:accent1>
      <a:accent2>
        <a:srgbClr val="0091C9"/>
      </a:accent2>
      <a:accent3>
        <a:srgbClr val="003893"/>
      </a:accent3>
      <a:accent4>
        <a:srgbClr val="FFFFFF"/>
      </a:accent4>
      <a:accent5>
        <a:srgbClr val="FFFFFF"/>
      </a:accent5>
      <a:accent6>
        <a:srgbClr val="FFFFFF"/>
      </a:accent6>
      <a:hlink>
        <a:srgbClr val="A00054"/>
      </a:hlink>
      <a:folHlink>
        <a:srgbClr val="A0005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4_Template - NHS England Presentation - no cover photo">
  <a:themeElements>
    <a:clrScheme name="NHS England">
      <a:dk1>
        <a:sysClr val="windowText" lastClr="000000"/>
      </a:dk1>
      <a:lt1>
        <a:sysClr val="window" lastClr="FFFFFF"/>
      </a:lt1>
      <a:dk2>
        <a:srgbClr val="0072C6"/>
      </a:dk2>
      <a:lt2>
        <a:srgbClr val="A00054"/>
      </a:lt2>
      <a:accent1>
        <a:srgbClr val="00ADC6"/>
      </a:accent1>
      <a:accent2>
        <a:srgbClr val="0091C9"/>
      </a:accent2>
      <a:accent3>
        <a:srgbClr val="003893"/>
      </a:accent3>
      <a:accent4>
        <a:srgbClr val="FFFFFF"/>
      </a:accent4>
      <a:accent5>
        <a:srgbClr val="FFFFFF"/>
      </a:accent5>
      <a:accent6>
        <a:srgbClr val="FFFFFF"/>
      </a:accent6>
      <a:hlink>
        <a:srgbClr val="A00054"/>
      </a:hlink>
      <a:folHlink>
        <a:srgbClr val="A0005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2545</TotalTime>
  <Words>1474</Words>
  <Application>Microsoft Office PowerPoint</Application>
  <PresentationFormat>On-screen Show (4:3)</PresentationFormat>
  <Paragraphs>271</Paragraphs>
  <Slides>15</Slides>
  <Notes>6</Notes>
  <HiddenSlides>0</HiddenSlides>
  <MMClips>0</MMClips>
  <ScaleCrop>false</ScaleCrop>
  <HeadingPairs>
    <vt:vector size="4" baseType="variant">
      <vt:variant>
        <vt:lpstr>Theme</vt:lpstr>
      </vt:variant>
      <vt:variant>
        <vt:i4>8</vt:i4>
      </vt:variant>
      <vt:variant>
        <vt:lpstr>Slide Titles</vt:lpstr>
      </vt:variant>
      <vt:variant>
        <vt:i4>15</vt:i4>
      </vt:variant>
    </vt:vector>
  </HeadingPairs>
  <TitlesOfParts>
    <vt:vector size="23" baseType="lpstr">
      <vt:lpstr>Office Theme</vt:lpstr>
      <vt:lpstr>1_Office Theme</vt:lpstr>
      <vt:lpstr>2_Office Theme</vt:lpstr>
      <vt:lpstr>Template - NHS England Presentation - no cover photo</vt:lpstr>
      <vt:lpstr>1_Template - NHS England Presentation - no cover photo</vt:lpstr>
      <vt:lpstr>2_Template - NHS England Presentation - no cover photo</vt:lpstr>
      <vt:lpstr>3_Template - NHS England Presentation - no cover photo</vt:lpstr>
      <vt:lpstr>4_Template - NHS England Presentation - no cover photo</vt:lpstr>
      <vt:lpstr>PowerPoint Presentation</vt:lpstr>
      <vt:lpstr>PowerPoint Presentation</vt:lpstr>
      <vt:lpstr>FYFV Next Steps: Priorities and Planning</vt:lpstr>
      <vt:lpstr>Priorities by population  </vt:lpstr>
      <vt:lpstr>Sustainability &amp; Transformation Partnerships (STPs)</vt:lpstr>
      <vt:lpstr>PowerPoint Presentation</vt:lpstr>
      <vt:lpstr>AC System to AC Organisation</vt:lpstr>
      <vt:lpstr>Mature state</vt:lpstr>
      <vt:lpstr>PowerPoint Presentation</vt:lpstr>
      <vt:lpstr>PowerPoint Presentation</vt:lpstr>
      <vt:lpstr>PowerPoint Presentation</vt:lpstr>
      <vt:lpstr>PowerPoint Presentation</vt:lpstr>
      <vt:lpstr>PowerPoint Presentation</vt:lpstr>
      <vt:lpstr>PowerPoint Presentation</vt:lpstr>
      <vt:lpstr>What are the key questions to ask in your STP</vt:lpstr>
    </vt:vector>
  </TitlesOfParts>
  <Company>SmithSmith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amie.tilford@nhs.net</dc:creator>
  <cp:lastModifiedBy>Tim</cp:lastModifiedBy>
  <cp:revision>158</cp:revision>
  <cp:lastPrinted>2016-01-18T14:26:46Z</cp:lastPrinted>
  <dcterms:created xsi:type="dcterms:W3CDTF">2015-07-13T10:39:39Z</dcterms:created>
  <dcterms:modified xsi:type="dcterms:W3CDTF">2017-12-03T10:54:24Z</dcterms:modified>
</cp:coreProperties>
</file>