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55" r:id="rId6"/>
    <p:sldMasterId id="2147483665" r:id="rId7"/>
  </p:sldMasterIdLst>
  <p:notesMasterIdLst>
    <p:notesMasterId r:id="rId35"/>
  </p:notesMasterIdLst>
  <p:handoutMasterIdLst>
    <p:handoutMasterId r:id="rId36"/>
  </p:handoutMasterIdLst>
  <p:sldIdLst>
    <p:sldId id="257" r:id="rId8"/>
    <p:sldId id="383" r:id="rId9"/>
    <p:sldId id="378" r:id="rId10"/>
    <p:sldId id="377" r:id="rId11"/>
    <p:sldId id="384" r:id="rId12"/>
    <p:sldId id="389" r:id="rId13"/>
    <p:sldId id="390" r:id="rId14"/>
    <p:sldId id="402" r:id="rId15"/>
    <p:sldId id="379" r:id="rId16"/>
    <p:sldId id="350" r:id="rId17"/>
    <p:sldId id="381" r:id="rId18"/>
    <p:sldId id="386" r:id="rId19"/>
    <p:sldId id="382" r:id="rId20"/>
    <p:sldId id="385" r:id="rId21"/>
    <p:sldId id="376" r:id="rId22"/>
    <p:sldId id="406" r:id="rId23"/>
    <p:sldId id="391" r:id="rId24"/>
    <p:sldId id="407" r:id="rId25"/>
    <p:sldId id="408" r:id="rId26"/>
    <p:sldId id="392" r:id="rId27"/>
    <p:sldId id="363" r:id="rId28"/>
    <p:sldId id="403" r:id="rId29"/>
    <p:sldId id="388" r:id="rId30"/>
    <p:sldId id="420" r:id="rId31"/>
    <p:sldId id="418" r:id="rId32"/>
    <p:sldId id="419" r:id="rId33"/>
    <p:sldId id="404" r:id="rId34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46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pos="36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ita Syrengela" initials="ES" lastIdx="1" clrIdx="0">
    <p:extLst/>
  </p:cmAuthor>
  <p:cmAuthor id="2" name="Tom Bramwell" initials="T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50535A"/>
    <a:srgbClr val="48A2DE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81311" autoAdjust="0"/>
  </p:normalViewPr>
  <p:slideViewPr>
    <p:cSldViewPr snapToGrid="0">
      <p:cViewPr>
        <p:scale>
          <a:sx n="87" d="100"/>
          <a:sy n="87" d="100"/>
        </p:scale>
        <p:origin x="-834" y="-72"/>
      </p:cViewPr>
      <p:guideLst>
        <p:guide orient="horz" pos="946"/>
        <p:guide orient="horz" pos="1620"/>
        <p:guide orient="horz" pos="517"/>
        <p:guide pos="364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amwell" userId="e6c0455d-854e-44cb-b01f-b343d2e078b7" providerId="ADAL" clId="{65F05557-49EB-4DCD-9FFA-AD11A7A7A752}"/>
    <pc:docChg chg="custSel delSld">
      <pc:chgData name="Tom Bramwell" userId="e6c0455d-854e-44cb-b01f-b343d2e078b7" providerId="ADAL" clId="{65F05557-49EB-4DCD-9FFA-AD11A7A7A752}" dt="2019-11-29T17:50:47.284" v="8" actId="2696"/>
      <pc:docMkLst>
        <pc:docMk/>
      </pc:docMkLst>
      <pc:sldChg chg="del">
        <pc:chgData name="Tom Bramwell" userId="e6c0455d-854e-44cb-b01f-b343d2e078b7" providerId="ADAL" clId="{65F05557-49EB-4DCD-9FFA-AD11A7A7A752}" dt="2019-11-29T17:50:43.050" v="0" actId="2696"/>
        <pc:sldMkLst>
          <pc:docMk/>
          <pc:sldMk cId="29074180" sldId="393"/>
        </pc:sldMkLst>
      </pc:sldChg>
      <pc:sldChg chg="del">
        <pc:chgData name="Tom Bramwell" userId="e6c0455d-854e-44cb-b01f-b343d2e078b7" providerId="ADAL" clId="{65F05557-49EB-4DCD-9FFA-AD11A7A7A752}" dt="2019-11-29T17:50:43.071" v="1" actId="2696"/>
        <pc:sldMkLst>
          <pc:docMk/>
          <pc:sldMk cId="3530901965" sldId="394"/>
        </pc:sldMkLst>
      </pc:sldChg>
      <pc:sldChg chg="del">
        <pc:chgData name="Tom Bramwell" userId="e6c0455d-854e-44cb-b01f-b343d2e078b7" providerId="ADAL" clId="{65F05557-49EB-4DCD-9FFA-AD11A7A7A752}" dt="2019-11-29T17:50:43.148" v="4" actId="2696"/>
        <pc:sldMkLst>
          <pc:docMk/>
          <pc:sldMk cId="421662199" sldId="395"/>
        </pc:sldMkLst>
      </pc:sldChg>
      <pc:sldChg chg="del">
        <pc:chgData name="Tom Bramwell" userId="e6c0455d-854e-44cb-b01f-b343d2e078b7" providerId="ADAL" clId="{65F05557-49EB-4DCD-9FFA-AD11A7A7A752}" dt="2019-11-29T17:50:43.190" v="5" actId="2696"/>
        <pc:sldMkLst>
          <pc:docMk/>
          <pc:sldMk cId="1420500165" sldId="396"/>
        </pc:sldMkLst>
      </pc:sldChg>
      <pc:sldChg chg="del">
        <pc:chgData name="Tom Bramwell" userId="e6c0455d-854e-44cb-b01f-b343d2e078b7" providerId="ADAL" clId="{65F05557-49EB-4DCD-9FFA-AD11A7A7A752}" dt="2019-11-29T17:50:43.097" v="2" actId="2696"/>
        <pc:sldMkLst>
          <pc:docMk/>
          <pc:sldMk cId="1763065915" sldId="397"/>
        </pc:sldMkLst>
      </pc:sldChg>
      <pc:sldChg chg="del">
        <pc:chgData name="Tom Bramwell" userId="e6c0455d-854e-44cb-b01f-b343d2e078b7" providerId="ADAL" clId="{65F05557-49EB-4DCD-9FFA-AD11A7A7A752}" dt="2019-11-29T17:50:43.125" v="3" actId="2696"/>
        <pc:sldMkLst>
          <pc:docMk/>
          <pc:sldMk cId="3765098384" sldId="398"/>
        </pc:sldMkLst>
      </pc:sldChg>
      <pc:sldChg chg="del">
        <pc:chgData name="Tom Bramwell" userId="e6c0455d-854e-44cb-b01f-b343d2e078b7" providerId="ADAL" clId="{65F05557-49EB-4DCD-9FFA-AD11A7A7A752}" dt="2019-11-29T17:50:47.284" v="8" actId="2696"/>
        <pc:sldMkLst>
          <pc:docMk/>
          <pc:sldMk cId="3848452881" sldId="399"/>
        </pc:sldMkLst>
      </pc:sldChg>
      <pc:sldChg chg="del">
        <pc:chgData name="Tom Bramwell" userId="e6c0455d-854e-44cb-b01f-b343d2e078b7" providerId="ADAL" clId="{65F05557-49EB-4DCD-9FFA-AD11A7A7A752}" dt="2019-11-29T17:50:47.270" v="6" actId="2696"/>
        <pc:sldMkLst>
          <pc:docMk/>
          <pc:sldMk cId="39913047" sldId="400"/>
        </pc:sldMkLst>
      </pc:sldChg>
      <pc:sldChg chg="del">
        <pc:chgData name="Tom Bramwell" userId="e6c0455d-854e-44cb-b01f-b343d2e078b7" providerId="ADAL" clId="{65F05557-49EB-4DCD-9FFA-AD11A7A7A752}" dt="2019-11-29T17:50:47.279" v="7" actId="2696"/>
        <pc:sldMkLst>
          <pc:docMk/>
          <pc:sldMk cId="3273160490" sldId="4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1CB63-C98A-4E9A-BC87-0031687BC7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8102BEA-E8F5-4DFC-A6D4-D97A85246F35}">
      <dgm:prSet custT="1"/>
      <dgm:spPr/>
      <dgm:t>
        <a:bodyPr/>
        <a:lstStyle/>
        <a:p>
          <a:r>
            <a:rPr lang="en-GB" sz="2800" dirty="0"/>
            <a:t>If any model of integration is to be successful, it must: </a:t>
          </a:r>
        </a:p>
      </dgm:t>
    </dgm:pt>
    <dgm:pt modelId="{28B9A541-AA22-4847-AC70-3D674F471E44}" type="parTrans" cxnId="{D9DA5C20-F6D0-447E-90A1-E7955D4E9221}">
      <dgm:prSet/>
      <dgm:spPr/>
      <dgm:t>
        <a:bodyPr/>
        <a:lstStyle/>
        <a:p>
          <a:endParaRPr lang="en-GB"/>
        </a:p>
      </dgm:t>
    </dgm:pt>
    <dgm:pt modelId="{1F81586D-BC5A-4FF3-A8EF-6AB1FDC3F948}" type="sibTrans" cxnId="{D9DA5C20-F6D0-447E-90A1-E7955D4E9221}">
      <dgm:prSet/>
      <dgm:spPr/>
      <dgm:t>
        <a:bodyPr/>
        <a:lstStyle/>
        <a:p>
          <a:endParaRPr lang="en-GB"/>
        </a:p>
      </dgm:t>
    </dgm:pt>
    <dgm:pt modelId="{F30CF4AD-A965-44A5-B595-82B910E58C8D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GB" sz="1500" dirty="0"/>
            <a:t>ensure the pay and conditions of all NHS staff are fully protected</a:t>
          </a:r>
        </a:p>
      </dgm:t>
    </dgm:pt>
    <dgm:pt modelId="{4D8911C4-CA5C-4A51-A96C-275AB00B0A9A}" type="parTrans" cxnId="{0FE7A9A3-CF1D-4056-858E-CA8617C3ACB2}">
      <dgm:prSet/>
      <dgm:spPr/>
      <dgm:t>
        <a:bodyPr/>
        <a:lstStyle/>
        <a:p>
          <a:endParaRPr lang="en-GB"/>
        </a:p>
      </dgm:t>
    </dgm:pt>
    <dgm:pt modelId="{07E0DEDC-817C-4BC4-8F8D-90FA94A499AA}" type="sibTrans" cxnId="{0FE7A9A3-CF1D-4056-858E-CA8617C3ACB2}">
      <dgm:prSet/>
      <dgm:spPr/>
      <dgm:t>
        <a:bodyPr/>
        <a:lstStyle/>
        <a:p>
          <a:endParaRPr lang="en-GB"/>
        </a:p>
      </dgm:t>
    </dgm:pt>
    <dgm:pt modelId="{124787F7-0B63-44D1-AA1D-18BDF6A4F011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GB" sz="1500" dirty="0"/>
            <a:t>protect the partnership model of general practice and GPs’ independent contractor status</a:t>
          </a:r>
        </a:p>
      </dgm:t>
    </dgm:pt>
    <dgm:pt modelId="{54140A62-B598-4F02-9F75-D907FFF9F6FB}" type="parTrans" cxnId="{B0A64C4A-5D11-4D4E-AF00-6271A9D0B8BA}">
      <dgm:prSet/>
      <dgm:spPr/>
      <dgm:t>
        <a:bodyPr/>
        <a:lstStyle/>
        <a:p>
          <a:endParaRPr lang="en-GB"/>
        </a:p>
      </dgm:t>
    </dgm:pt>
    <dgm:pt modelId="{62D653B3-1E80-46C5-9E15-2C9CC034972C}" type="sibTrans" cxnId="{B0A64C4A-5D11-4D4E-AF00-6271A9D0B8BA}">
      <dgm:prSet/>
      <dgm:spPr/>
      <dgm:t>
        <a:bodyPr/>
        <a:lstStyle/>
        <a:p>
          <a:endParaRPr lang="en-GB"/>
        </a:p>
      </dgm:t>
    </dgm:pt>
    <dgm:pt modelId="{5A5932D4-7ACD-42B9-93F3-F48D6B31C069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GB" sz="1500" dirty="0"/>
            <a:t>only be pursued with demonstrable engagement with frontline clinicians and the public, and must allow local stakeholders to meaningfully and constructively challenge plans</a:t>
          </a:r>
        </a:p>
      </dgm:t>
    </dgm:pt>
    <dgm:pt modelId="{AD6FB410-63B4-4E65-91EF-5726A1F33F85}" type="parTrans" cxnId="{87D25B18-93CB-42A5-A618-EAF9C08A9054}">
      <dgm:prSet/>
      <dgm:spPr/>
      <dgm:t>
        <a:bodyPr/>
        <a:lstStyle/>
        <a:p>
          <a:endParaRPr lang="en-GB"/>
        </a:p>
      </dgm:t>
    </dgm:pt>
    <dgm:pt modelId="{0C9A226C-4970-4642-9253-DCECD05AE71D}" type="sibTrans" cxnId="{87D25B18-93CB-42A5-A618-EAF9C08A9054}">
      <dgm:prSet/>
      <dgm:spPr/>
      <dgm:t>
        <a:bodyPr/>
        <a:lstStyle/>
        <a:p>
          <a:endParaRPr lang="en-GB"/>
        </a:p>
      </dgm:t>
    </dgm:pt>
    <dgm:pt modelId="{241F4DAE-0B7D-4447-A76F-1337A48C94E3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GB" sz="1500" dirty="0"/>
            <a:t>be given proper funding and time to develop, with patient care and the integration of services prioritised ahead of financial imperatives and savings</a:t>
          </a:r>
        </a:p>
      </dgm:t>
    </dgm:pt>
    <dgm:pt modelId="{F30967B3-63D1-405C-8CA5-E3E16BFFDD93}" type="parTrans" cxnId="{82E0B9A7-41F9-498E-90AC-8FBDD7FF3408}">
      <dgm:prSet/>
      <dgm:spPr/>
      <dgm:t>
        <a:bodyPr/>
        <a:lstStyle/>
        <a:p>
          <a:endParaRPr lang="en-GB"/>
        </a:p>
      </dgm:t>
    </dgm:pt>
    <dgm:pt modelId="{3B7C3324-AE8D-4EBA-93DF-45E69B9EB827}" type="sibTrans" cxnId="{82E0B9A7-41F9-498E-90AC-8FBDD7FF3408}">
      <dgm:prSet/>
      <dgm:spPr/>
      <dgm:t>
        <a:bodyPr/>
        <a:lstStyle/>
        <a:p>
          <a:endParaRPr lang="en-GB"/>
        </a:p>
      </dgm:t>
    </dgm:pt>
    <dgm:pt modelId="{FDC313FA-D64B-4C8C-AE37-CCD6E2DB73E1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GB" sz="1500" dirty="0"/>
            <a:t>be operated by NHS and publicly accountable bodies, free from competition and privatisation</a:t>
          </a:r>
        </a:p>
      </dgm:t>
    </dgm:pt>
    <dgm:pt modelId="{70D2764B-1D85-4D63-B160-69242F747A7A}" type="parTrans" cxnId="{E19ECE37-5254-4BE2-A74C-AF8547D6BC8F}">
      <dgm:prSet/>
      <dgm:spPr/>
      <dgm:t>
        <a:bodyPr/>
        <a:lstStyle/>
        <a:p>
          <a:endParaRPr lang="en-GB"/>
        </a:p>
      </dgm:t>
    </dgm:pt>
    <dgm:pt modelId="{253CC1E9-DF34-47F3-92C8-D19C30362BA3}" type="sibTrans" cxnId="{E19ECE37-5254-4BE2-A74C-AF8547D6BC8F}">
      <dgm:prSet/>
      <dgm:spPr/>
      <dgm:t>
        <a:bodyPr/>
        <a:lstStyle/>
        <a:p>
          <a:endParaRPr lang="en-GB"/>
        </a:p>
      </dgm:t>
    </dgm:pt>
    <dgm:pt modelId="{88AA6D0C-B759-4BD9-8BC0-DD5D79440722}" type="pres">
      <dgm:prSet presAssocID="{C251CB63-C98A-4E9A-BC87-0031687BC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9297EC-A914-4B21-917F-B93AE6AF55D9}" type="pres">
      <dgm:prSet presAssocID="{68102BEA-E8F5-4DFC-A6D4-D97A85246F35}" presName="linNode" presStyleCnt="0"/>
      <dgm:spPr/>
    </dgm:pt>
    <dgm:pt modelId="{2CF30533-D6B9-4F46-82E8-367EE1D2EB57}" type="pres">
      <dgm:prSet presAssocID="{68102BEA-E8F5-4DFC-A6D4-D97A85246F3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9A538-E4E2-4D69-98D8-EBA4169496EF}" type="pres">
      <dgm:prSet presAssocID="{68102BEA-E8F5-4DFC-A6D4-D97A85246F3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1512C3-BCF6-41D7-BC9D-CA2ED582249E}" type="presOf" srcId="{241F4DAE-0B7D-4447-A76F-1337A48C94E3}" destId="{D489A538-E4E2-4D69-98D8-EBA4169496EF}" srcOrd="0" destOrd="3" presId="urn:microsoft.com/office/officeart/2005/8/layout/vList5"/>
    <dgm:cxn modelId="{20A5A69D-CA37-4282-9D35-F92F9D3C144F}" type="presOf" srcId="{68102BEA-E8F5-4DFC-A6D4-D97A85246F35}" destId="{2CF30533-D6B9-4F46-82E8-367EE1D2EB57}" srcOrd="0" destOrd="0" presId="urn:microsoft.com/office/officeart/2005/8/layout/vList5"/>
    <dgm:cxn modelId="{E211A593-834B-4A68-8B02-335A65DB653D}" type="presOf" srcId="{124787F7-0B63-44D1-AA1D-18BDF6A4F011}" destId="{D489A538-E4E2-4D69-98D8-EBA4169496EF}" srcOrd="0" destOrd="1" presId="urn:microsoft.com/office/officeart/2005/8/layout/vList5"/>
    <dgm:cxn modelId="{F8E435FD-3C9B-4094-9ADD-2A2FB3E42CC9}" type="presOf" srcId="{C251CB63-C98A-4E9A-BC87-0031687BC76C}" destId="{88AA6D0C-B759-4BD9-8BC0-DD5D79440722}" srcOrd="0" destOrd="0" presId="urn:microsoft.com/office/officeart/2005/8/layout/vList5"/>
    <dgm:cxn modelId="{87D25B18-93CB-42A5-A618-EAF9C08A9054}" srcId="{68102BEA-E8F5-4DFC-A6D4-D97A85246F35}" destId="{5A5932D4-7ACD-42B9-93F3-F48D6B31C069}" srcOrd="2" destOrd="0" parTransId="{AD6FB410-63B4-4E65-91EF-5726A1F33F85}" sibTransId="{0C9A226C-4970-4642-9253-DCECD05AE71D}"/>
    <dgm:cxn modelId="{B6C738E7-0C1A-4960-A949-F9A097E5C2EF}" type="presOf" srcId="{5A5932D4-7ACD-42B9-93F3-F48D6B31C069}" destId="{D489A538-E4E2-4D69-98D8-EBA4169496EF}" srcOrd="0" destOrd="2" presId="urn:microsoft.com/office/officeart/2005/8/layout/vList5"/>
    <dgm:cxn modelId="{82E0B9A7-41F9-498E-90AC-8FBDD7FF3408}" srcId="{68102BEA-E8F5-4DFC-A6D4-D97A85246F35}" destId="{241F4DAE-0B7D-4447-A76F-1337A48C94E3}" srcOrd="3" destOrd="0" parTransId="{F30967B3-63D1-405C-8CA5-E3E16BFFDD93}" sibTransId="{3B7C3324-AE8D-4EBA-93DF-45E69B9EB827}"/>
    <dgm:cxn modelId="{43A3AFCF-F8A8-4071-A8D8-C3DE35E72BBA}" type="presOf" srcId="{F30CF4AD-A965-44A5-B595-82B910E58C8D}" destId="{D489A538-E4E2-4D69-98D8-EBA4169496EF}" srcOrd="0" destOrd="0" presId="urn:microsoft.com/office/officeart/2005/8/layout/vList5"/>
    <dgm:cxn modelId="{E19ECE37-5254-4BE2-A74C-AF8547D6BC8F}" srcId="{68102BEA-E8F5-4DFC-A6D4-D97A85246F35}" destId="{FDC313FA-D64B-4C8C-AE37-CCD6E2DB73E1}" srcOrd="4" destOrd="0" parTransId="{70D2764B-1D85-4D63-B160-69242F747A7A}" sibTransId="{253CC1E9-DF34-47F3-92C8-D19C30362BA3}"/>
    <dgm:cxn modelId="{D9DA5C20-F6D0-447E-90A1-E7955D4E9221}" srcId="{C251CB63-C98A-4E9A-BC87-0031687BC76C}" destId="{68102BEA-E8F5-4DFC-A6D4-D97A85246F35}" srcOrd="0" destOrd="0" parTransId="{28B9A541-AA22-4847-AC70-3D674F471E44}" sibTransId="{1F81586D-BC5A-4FF3-A8EF-6AB1FDC3F948}"/>
    <dgm:cxn modelId="{B0A64C4A-5D11-4D4E-AF00-6271A9D0B8BA}" srcId="{68102BEA-E8F5-4DFC-A6D4-D97A85246F35}" destId="{124787F7-0B63-44D1-AA1D-18BDF6A4F011}" srcOrd="1" destOrd="0" parTransId="{54140A62-B598-4F02-9F75-D907FFF9F6FB}" sibTransId="{62D653B3-1E80-46C5-9E15-2C9CC034972C}"/>
    <dgm:cxn modelId="{0FE7A9A3-CF1D-4056-858E-CA8617C3ACB2}" srcId="{68102BEA-E8F5-4DFC-A6D4-D97A85246F35}" destId="{F30CF4AD-A965-44A5-B595-82B910E58C8D}" srcOrd="0" destOrd="0" parTransId="{4D8911C4-CA5C-4A51-A96C-275AB00B0A9A}" sibTransId="{07E0DEDC-817C-4BC4-8F8D-90FA94A499AA}"/>
    <dgm:cxn modelId="{E409ABD8-AF01-4457-8C77-AF93A2BCE618}" type="presOf" srcId="{FDC313FA-D64B-4C8C-AE37-CCD6E2DB73E1}" destId="{D489A538-E4E2-4D69-98D8-EBA4169496EF}" srcOrd="0" destOrd="4" presId="urn:microsoft.com/office/officeart/2005/8/layout/vList5"/>
    <dgm:cxn modelId="{9407E6CD-7BAB-475A-BBF7-03D68251AF74}" type="presParOf" srcId="{88AA6D0C-B759-4BD9-8BC0-DD5D79440722}" destId="{CE9297EC-A914-4B21-917F-B93AE6AF55D9}" srcOrd="0" destOrd="0" presId="urn:microsoft.com/office/officeart/2005/8/layout/vList5"/>
    <dgm:cxn modelId="{D995A261-8A5C-4D70-84CC-FAE744551492}" type="presParOf" srcId="{CE9297EC-A914-4B21-917F-B93AE6AF55D9}" destId="{2CF30533-D6B9-4F46-82E8-367EE1D2EB57}" srcOrd="0" destOrd="0" presId="urn:microsoft.com/office/officeart/2005/8/layout/vList5"/>
    <dgm:cxn modelId="{79C25111-DCA3-4A59-8813-1A6D2827AD13}" type="presParOf" srcId="{CE9297EC-A914-4B21-917F-B93AE6AF55D9}" destId="{D489A538-E4E2-4D69-98D8-EBA4169496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EB2EA-BA5A-43A2-9005-DA5F3E6865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19F18821-95C0-47C2-8AC2-DA91FFF8E6D4}">
      <dgm:prSet phldrT="[Text]"/>
      <dgm:spPr/>
      <dgm:t>
        <a:bodyPr/>
        <a:lstStyle/>
        <a:p>
          <a:r>
            <a:rPr lang="en-GB" b="1" dirty="0"/>
            <a:t>System</a:t>
          </a:r>
        </a:p>
      </dgm:t>
    </dgm:pt>
    <dgm:pt modelId="{DA63DE84-12F7-4543-A693-8F95E5E761BF}" type="parTrans" cxnId="{CBA0B7B5-4FBE-44DA-8E29-01A58B17627B}">
      <dgm:prSet/>
      <dgm:spPr/>
      <dgm:t>
        <a:bodyPr/>
        <a:lstStyle/>
        <a:p>
          <a:endParaRPr lang="en-GB"/>
        </a:p>
      </dgm:t>
    </dgm:pt>
    <dgm:pt modelId="{80A87186-9C5E-4646-90C1-A8A300B264E7}" type="sibTrans" cxnId="{CBA0B7B5-4FBE-44DA-8E29-01A58B17627B}">
      <dgm:prSet/>
      <dgm:spPr/>
      <dgm:t>
        <a:bodyPr/>
        <a:lstStyle/>
        <a:p>
          <a:endParaRPr lang="en-GB"/>
        </a:p>
      </dgm:t>
    </dgm:pt>
    <dgm:pt modelId="{E6AAD50E-EA89-4C6D-904D-02AA19EB7F44}">
      <dgm:prSet phldrT="[Text]"/>
      <dgm:spPr/>
      <dgm:t>
        <a:bodyPr/>
        <a:lstStyle/>
        <a:p>
          <a:r>
            <a:rPr lang="en-GB" b="1" dirty="0"/>
            <a:t>Places</a:t>
          </a:r>
        </a:p>
      </dgm:t>
    </dgm:pt>
    <dgm:pt modelId="{726A2B97-B643-41AC-8D34-E07D652D2BA2}" type="parTrans" cxnId="{A1898731-8777-45D4-966B-C5487A90B602}">
      <dgm:prSet/>
      <dgm:spPr/>
      <dgm:t>
        <a:bodyPr/>
        <a:lstStyle/>
        <a:p>
          <a:endParaRPr lang="en-GB"/>
        </a:p>
      </dgm:t>
    </dgm:pt>
    <dgm:pt modelId="{F8106B1C-4285-40E0-BA50-851C2DAD6C84}" type="sibTrans" cxnId="{A1898731-8777-45D4-966B-C5487A90B602}">
      <dgm:prSet/>
      <dgm:spPr/>
      <dgm:t>
        <a:bodyPr/>
        <a:lstStyle/>
        <a:p>
          <a:endParaRPr lang="en-GB"/>
        </a:p>
      </dgm:t>
    </dgm:pt>
    <dgm:pt modelId="{32463C3E-AA79-421F-A55F-FD70592F44F4}">
      <dgm:prSet phldrT="[Text]" custT="1"/>
      <dgm:spPr/>
      <dgm:t>
        <a:bodyPr/>
        <a:lstStyle/>
        <a:p>
          <a:r>
            <a:rPr lang="en-GB" sz="1600" b="1" dirty="0"/>
            <a:t>Localities</a:t>
          </a:r>
        </a:p>
      </dgm:t>
    </dgm:pt>
    <dgm:pt modelId="{383B7EE4-3C11-4B5D-9226-631F246680ED}" type="parTrans" cxnId="{53D9DD9B-A130-44EB-BD8E-B3DF55C92938}">
      <dgm:prSet/>
      <dgm:spPr/>
      <dgm:t>
        <a:bodyPr/>
        <a:lstStyle/>
        <a:p>
          <a:endParaRPr lang="en-GB"/>
        </a:p>
      </dgm:t>
    </dgm:pt>
    <dgm:pt modelId="{72367724-352C-467C-ACE0-676B0EFA83A0}" type="sibTrans" cxnId="{53D9DD9B-A130-44EB-BD8E-B3DF55C92938}">
      <dgm:prSet/>
      <dgm:spPr/>
      <dgm:t>
        <a:bodyPr/>
        <a:lstStyle/>
        <a:p>
          <a:endParaRPr lang="en-GB"/>
        </a:p>
      </dgm:t>
    </dgm:pt>
    <dgm:pt modelId="{0EEF437F-3D74-4A32-9B6C-F70389E03210}">
      <dgm:prSet custT="1"/>
      <dgm:spPr/>
      <dgm:t>
        <a:bodyPr/>
        <a:lstStyle/>
        <a:p>
          <a:r>
            <a:rPr lang="en-GB" sz="1600" b="1" dirty="0"/>
            <a:t>1m+ population</a:t>
          </a:r>
        </a:p>
      </dgm:t>
    </dgm:pt>
    <dgm:pt modelId="{258AACF4-B161-4FF9-994E-138F916F9649}" type="parTrans" cxnId="{C62E9E26-6A67-4402-AAF4-A0E22F8F1673}">
      <dgm:prSet/>
      <dgm:spPr/>
      <dgm:t>
        <a:bodyPr/>
        <a:lstStyle/>
        <a:p>
          <a:endParaRPr lang="en-GB"/>
        </a:p>
      </dgm:t>
    </dgm:pt>
    <dgm:pt modelId="{9CC0EC07-D979-48E2-933A-A4B4DE9A8B93}" type="sibTrans" cxnId="{C62E9E26-6A67-4402-AAF4-A0E22F8F1673}">
      <dgm:prSet/>
      <dgm:spPr/>
      <dgm:t>
        <a:bodyPr/>
        <a:lstStyle/>
        <a:p>
          <a:endParaRPr lang="en-GB"/>
        </a:p>
      </dgm:t>
    </dgm:pt>
    <dgm:pt modelId="{C9B978D6-9EFE-4C02-975D-D1520757A8E1}">
      <dgm:prSet phldrT="[Text]" custT="1"/>
      <dgm:spPr/>
      <dgm:t>
        <a:bodyPr/>
        <a:lstStyle/>
        <a:p>
          <a:r>
            <a:rPr lang="en-GB" sz="1600" dirty="0"/>
            <a:t>Manage system-wide performance, finances, regulation</a:t>
          </a:r>
        </a:p>
      </dgm:t>
    </dgm:pt>
    <dgm:pt modelId="{92DD7B89-FD6D-480E-9CD0-CAC15967EB92}" type="parTrans" cxnId="{91218426-BCFB-493E-B577-42A6B9C107C1}">
      <dgm:prSet/>
      <dgm:spPr/>
      <dgm:t>
        <a:bodyPr/>
        <a:lstStyle/>
        <a:p>
          <a:endParaRPr lang="en-GB"/>
        </a:p>
      </dgm:t>
    </dgm:pt>
    <dgm:pt modelId="{8A2BCA20-B197-4FB1-9682-13765C564DF7}" type="sibTrans" cxnId="{91218426-BCFB-493E-B577-42A6B9C107C1}">
      <dgm:prSet/>
      <dgm:spPr/>
      <dgm:t>
        <a:bodyPr/>
        <a:lstStyle/>
        <a:p>
          <a:endParaRPr lang="en-GB"/>
        </a:p>
      </dgm:t>
    </dgm:pt>
    <dgm:pt modelId="{9AC0BF00-0FBA-4B9F-B74D-E4FD8DBB8986}">
      <dgm:prSet phldrT="[Text]" custT="1"/>
      <dgm:spPr/>
      <dgm:t>
        <a:bodyPr/>
        <a:lstStyle/>
        <a:p>
          <a:r>
            <a:rPr lang="en-GB" sz="1600" dirty="0"/>
            <a:t>Also cover workforce planning, system transformation, strategic commissioning</a:t>
          </a:r>
        </a:p>
      </dgm:t>
    </dgm:pt>
    <dgm:pt modelId="{9AF8F7E4-A4C0-4A3F-8E7F-15714E8EA189}" type="parTrans" cxnId="{57AF2D3D-213E-47D4-B4D1-5F4A3F972145}">
      <dgm:prSet/>
      <dgm:spPr/>
      <dgm:t>
        <a:bodyPr/>
        <a:lstStyle/>
        <a:p>
          <a:endParaRPr lang="en-GB"/>
        </a:p>
      </dgm:t>
    </dgm:pt>
    <dgm:pt modelId="{038FD47D-0ACA-4198-A43D-721E3736E7BE}" type="sibTrans" cxnId="{57AF2D3D-213E-47D4-B4D1-5F4A3F972145}">
      <dgm:prSet/>
      <dgm:spPr/>
      <dgm:t>
        <a:bodyPr/>
        <a:lstStyle/>
        <a:p>
          <a:endParaRPr lang="en-GB"/>
        </a:p>
      </dgm:t>
    </dgm:pt>
    <dgm:pt modelId="{FF13E20B-CE0C-42E4-9CBE-6486C4115846}">
      <dgm:prSet custT="1"/>
      <dgm:spPr/>
      <dgm:t>
        <a:bodyPr/>
        <a:lstStyle/>
        <a:p>
          <a:r>
            <a:rPr lang="en-GB" sz="1600" b="1" dirty="0"/>
            <a:t>250 – 500k population </a:t>
          </a:r>
          <a:r>
            <a:rPr lang="en-GB" sz="1600" dirty="0"/>
            <a:t>(based around cities, towns)</a:t>
          </a:r>
        </a:p>
      </dgm:t>
    </dgm:pt>
    <dgm:pt modelId="{4F3E2EF4-7FB0-4254-B683-3DDC5BC0B63B}" type="parTrans" cxnId="{C6D6A533-889D-4F2A-856F-90D0CCCB7F78}">
      <dgm:prSet/>
      <dgm:spPr/>
      <dgm:t>
        <a:bodyPr/>
        <a:lstStyle/>
        <a:p>
          <a:endParaRPr lang="en-GB"/>
        </a:p>
      </dgm:t>
    </dgm:pt>
    <dgm:pt modelId="{DA9289F0-3A5E-4175-8F6E-CAB597DAA69B}" type="sibTrans" cxnId="{C6D6A533-889D-4F2A-856F-90D0CCCB7F78}">
      <dgm:prSet/>
      <dgm:spPr/>
      <dgm:t>
        <a:bodyPr/>
        <a:lstStyle/>
        <a:p>
          <a:endParaRPr lang="en-GB"/>
        </a:p>
      </dgm:t>
    </dgm:pt>
    <dgm:pt modelId="{73DF5F13-BC06-4255-9DF9-9DE75DF7ADDB}">
      <dgm:prSet custT="1"/>
      <dgm:spPr/>
      <dgm:t>
        <a:bodyPr/>
        <a:lstStyle/>
        <a:p>
          <a:r>
            <a:rPr lang="en-GB" sz="1600" dirty="0"/>
            <a:t>Planning of localised services – including secondary and community care</a:t>
          </a:r>
        </a:p>
      </dgm:t>
    </dgm:pt>
    <dgm:pt modelId="{490A6278-2767-485B-9088-FDAE19B7AFF2}" type="parTrans" cxnId="{D3715A01-C4AA-416F-AE1E-22BFC273E460}">
      <dgm:prSet/>
      <dgm:spPr/>
      <dgm:t>
        <a:bodyPr/>
        <a:lstStyle/>
        <a:p>
          <a:endParaRPr lang="en-GB"/>
        </a:p>
      </dgm:t>
    </dgm:pt>
    <dgm:pt modelId="{117C93BA-C6B5-4926-8DA0-FB6CC6E67C49}" type="sibTrans" cxnId="{D3715A01-C4AA-416F-AE1E-22BFC273E460}">
      <dgm:prSet/>
      <dgm:spPr/>
      <dgm:t>
        <a:bodyPr/>
        <a:lstStyle/>
        <a:p>
          <a:endParaRPr lang="en-GB"/>
        </a:p>
      </dgm:t>
    </dgm:pt>
    <dgm:pt modelId="{56A2FDD1-7827-4197-A88F-FCC7B27C5A0B}">
      <dgm:prSet custT="1"/>
      <dgm:spPr/>
      <dgm:t>
        <a:bodyPr/>
        <a:lstStyle/>
        <a:p>
          <a:r>
            <a:rPr lang="en-GB" sz="1600" dirty="0"/>
            <a:t>Integration of NHS and Local Authority services</a:t>
          </a:r>
        </a:p>
      </dgm:t>
    </dgm:pt>
    <dgm:pt modelId="{A699D13D-37F6-4B40-AB57-EDF3037207EB}" type="parTrans" cxnId="{64EE0FE2-4D93-4074-821B-BA431559B926}">
      <dgm:prSet/>
      <dgm:spPr/>
      <dgm:t>
        <a:bodyPr/>
        <a:lstStyle/>
        <a:p>
          <a:endParaRPr lang="en-GB"/>
        </a:p>
      </dgm:t>
    </dgm:pt>
    <dgm:pt modelId="{52EAE837-E79C-414C-BB48-28B7B33CC1DF}" type="sibTrans" cxnId="{64EE0FE2-4D93-4074-821B-BA431559B926}">
      <dgm:prSet/>
      <dgm:spPr/>
      <dgm:t>
        <a:bodyPr/>
        <a:lstStyle/>
        <a:p>
          <a:endParaRPr lang="en-GB"/>
        </a:p>
      </dgm:t>
    </dgm:pt>
    <dgm:pt modelId="{475733C5-647A-4A33-9B63-885442D09D34}">
      <dgm:prSet custT="1"/>
      <dgm:spPr/>
      <dgm:t>
        <a:bodyPr/>
        <a:lstStyle/>
        <a:p>
          <a:r>
            <a:rPr lang="en-GB" sz="1600" b="1" dirty="0"/>
            <a:t>50k+ population </a:t>
          </a:r>
          <a:r>
            <a:rPr lang="en-GB" sz="1600" dirty="0"/>
            <a:t>(based around PCNs)</a:t>
          </a:r>
        </a:p>
      </dgm:t>
    </dgm:pt>
    <dgm:pt modelId="{8B1B0C39-D855-47FB-B459-C3DDD0386084}" type="parTrans" cxnId="{4155293E-E91F-455B-9DA0-282A2528A152}">
      <dgm:prSet/>
      <dgm:spPr/>
      <dgm:t>
        <a:bodyPr/>
        <a:lstStyle/>
        <a:p>
          <a:endParaRPr lang="en-GB"/>
        </a:p>
      </dgm:t>
    </dgm:pt>
    <dgm:pt modelId="{5A7DD7BD-E3CF-4FA7-81DF-C9EFAC0DBF14}" type="sibTrans" cxnId="{4155293E-E91F-455B-9DA0-282A2528A152}">
      <dgm:prSet/>
      <dgm:spPr/>
      <dgm:t>
        <a:bodyPr/>
        <a:lstStyle/>
        <a:p>
          <a:endParaRPr lang="en-GB"/>
        </a:p>
      </dgm:t>
    </dgm:pt>
    <dgm:pt modelId="{B77946FC-396F-44E6-9011-B56C8EA1C47F}">
      <dgm:prSet custT="1"/>
      <dgm:spPr/>
      <dgm:t>
        <a:bodyPr/>
        <a:lstStyle/>
        <a:p>
          <a:r>
            <a:rPr lang="en-GB" sz="1600" dirty="0"/>
            <a:t>General practice and primary care delivery</a:t>
          </a:r>
        </a:p>
      </dgm:t>
    </dgm:pt>
    <dgm:pt modelId="{EE04B4DD-A65B-42B4-A2E3-2DECD23D696C}" type="parTrans" cxnId="{D2D283EE-C6AC-4A98-B4D0-25682C65173C}">
      <dgm:prSet/>
      <dgm:spPr/>
      <dgm:t>
        <a:bodyPr/>
        <a:lstStyle/>
        <a:p>
          <a:endParaRPr lang="en-GB"/>
        </a:p>
      </dgm:t>
    </dgm:pt>
    <dgm:pt modelId="{B9336B3B-C2DA-42C6-B760-FE33AA2AE574}" type="sibTrans" cxnId="{D2D283EE-C6AC-4A98-B4D0-25682C65173C}">
      <dgm:prSet/>
      <dgm:spPr/>
      <dgm:t>
        <a:bodyPr/>
        <a:lstStyle/>
        <a:p>
          <a:endParaRPr lang="en-GB"/>
        </a:p>
      </dgm:t>
    </dgm:pt>
    <dgm:pt modelId="{77F4433D-14F8-419F-ADBC-86AB5A5179BF}">
      <dgm:prSet custT="1"/>
      <dgm:spPr/>
      <dgm:t>
        <a:bodyPr/>
        <a:lstStyle/>
        <a:p>
          <a:r>
            <a:rPr lang="en-GB" sz="1600" dirty="0"/>
            <a:t>Multi-disciplinary teams: health and care professionals working together</a:t>
          </a:r>
        </a:p>
      </dgm:t>
    </dgm:pt>
    <dgm:pt modelId="{2EDE2920-E11E-48C6-BED1-8273AC99E695}" type="parTrans" cxnId="{83ABB560-9B31-4D20-B75F-65CBC2CAB485}">
      <dgm:prSet/>
      <dgm:spPr/>
      <dgm:t>
        <a:bodyPr/>
        <a:lstStyle/>
        <a:p>
          <a:endParaRPr lang="en-GB"/>
        </a:p>
      </dgm:t>
    </dgm:pt>
    <dgm:pt modelId="{22BF4981-B2AC-4902-AFA5-52849983BD6C}" type="sibTrans" cxnId="{83ABB560-9B31-4D20-B75F-65CBC2CAB485}">
      <dgm:prSet/>
      <dgm:spPr/>
      <dgm:t>
        <a:bodyPr/>
        <a:lstStyle/>
        <a:p>
          <a:endParaRPr lang="en-GB"/>
        </a:p>
      </dgm:t>
    </dgm:pt>
    <dgm:pt modelId="{91E3E56C-8BE9-4C4F-909D-4FED685CA596}" type="pres">
      <dgm:prSet presAssocID="{875EB2EA-BA5A-43A2-9005-DA5F3E68657A}" presName="linearFlow" presStyleCnt="0">
        <dgm:presLayoutVars>
          <dgm:dir/>
          <dgm:animLvl val="lvl"/>
          <dgm:resizeHandles val="exact"/>
        </dgm:presLayoutVars>
      </dgm:prSet>
      <dgm:spPr/>
    </dgm:pt>
    <dgm:pt modelId="{D816E913-EBCF-4190-8A26-6F070CD5301B}" type="pres">
      <dgm:prSet presAssocID="{19F18821-95C0-47C2-8AC2-DA91FFF8E6D4}" presName="composite" presStyleCnt="0"/>
      <dgm:spPr/>
    </dgm:pt>
    <dgm:pt modelId="{A23F8B35-E191-4362-ADB5-B35A4CF0BBBA}" type="pres">
      <dgm:prSet presAssocID="{19F18821-95C0-47C2-8AC2-DA91FFF8E6D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10EBBF-A914-44C1-A49E-74927ED42E71}" type="pres">
      <dgm:prSet presAssocID="{19F18821-95C0-47C2-8AC2-DA91FFF8E6D4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F671F-C8B0-428A-A63C-491096CD1BED}" type="pres">
      <dgm:prSet presAssocID="{80A87186-9C5E-4646-90C1-A8A300B264E7}" presName="sp" presStyleCnt="0"/>
      <dgm:spPr/>
    </dgm:pt>
    <dgm:pt modelId="{74BA585C-1CBE-467C-AC68-3B8AD563548C}" type="pres">
      <dgm:prSet presAssocID="{E6AAD50E-EA89-4C6D-904D-02AA19EB7F44}" presName="composite" presStyleCnt="0"/>
      <dgm:spPr/>
    </dgm:pt>
    <dgm:pt modelId="{B3C64693-AED1-4E9F-8857-F0FE48CC2ECD}" type="pres">
      <dgm:prSet presAssocID="{E6AAD50E-EA89-4C6D-904D-02AA19EB7F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23BE8-4205-47C9-AB78-C16481D37CAD}" type="pres">
      <dgm:prSet presAssocID="{E6AAD50E-EA89-4C6D-904D-02AA19EB7F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D24EF2-F16B-41B2-9F04-FAFE89D6522E}" type="pres">
      <dgm:prSet presAssocID="{F8106B1C-4285-40E0-BA50-851C2DAD6C84}" presName="sp" presStyleCnt="0"/>
      <dgm:spPr/>
    </dgm:pt>
    <dgm:pt modelId="{E14BD3C4-949D-467A-B626-588161D5F7EE}" type="pres">
      <dgm:prSet presAssocID="{32463C3E-AA79-421F-A55F-FD70592F44F4}" presName="composite" presStyleCnt="0"/>
      <dgm:spPr/>
    </dgm:pt>
    <dgm:pt modelId="{E5BF8A43-C4C1-4A08-8A81-74353D63D4EF}" type="pres">
      <dgm:prSet presAssocID="{32463C3E-AA79-421F-A55F-FD70592F44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FDEFA9-4190-4CF2-A3D7-D6BE5CCA433B}" type="pres">
      <dgm:prSet presAssocID="{32463C3E-AA79-421F-A55F-FD70592F44F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D9DD9B-A130-44EB-BD8E-B3DF55C92938}" srcId="{875EB2EA-BA5A-43A2-9005-DA5F3E68657A}" destId="{32463C3E-AA79-421F-A55F-FD70592F44F4}" srcOrd="2" destOrd="0" parTransId="{383B7EE4-3C11-4B5D-9226-631F246680ED}" sibTransId="{72367724-352C-467C-ACE0-676B0EFA83A0}"/>
    <dgm:cxn modelId="{64EE0FE2-4D93-4074-821B-BA431559B926}" srcId="{E6AAD50E-EA89-4C6D-904D-02AA19EB7F44}" destId="{56A2FDD1-7827-4197-A88F-FCC7B27C5A0B}" srcOrd="2" destOrd="0" parTransId="{A699D13D-37F6-4B40-AB57-EDF3037207EB}" sibTransId="{52EAE837-E79C-414C-BB48-28B7B33CC1DF}"/>
    <dgm:cxn modelId="{D3715A01-C4AA-416F-AE1E-22BFC273E460}" srcId="{E6AAD50E-EA89-4C6D-904D-02AA19EB7F44}" destId="{73DF5F13-BC06-4255-9DF9-9DE75DF7ADDB}" srcOrd="1" destOrd="0" parTransId="{490A6278-2767-485B-9088-FDAE19B7AFF2}" sibTransId="{117C93BA-C6B5-4926-8DA0-FB6CC6E67C49}"/>
    <dgm:cxn modelId="{23E4D6C0-6FAC-4A4A-AF3D-329BA8D3444C}" type="presOf" srcId="{E6AAD50E-EA89-4C6D-904D-02AA19EB7F44}" destId="{B3C64693-AED1-4E9F-8857-F0FE48CC2ECD}" srcOrd="0" destOrd="0" presId="urn:microsoft.com/office/officeart/2005/8/layout/chevron2"/>
    <dgm:cxn modelId="{DA7711C4-A550-4182-B4D0-63A9C1FFE679}" type="presOf" srcId="{32463C3E-AA79-421F-A55F-FD70592F44F4}" destId="{E5BF8A43-C4C1-4A08-8A81-74353D63D4EF}" srcOrd="0" destOrd="0" presId="urn:microsoft.com/office/officeart/2005/8/layout/chevron2"/>
    <dgm:cxn modelId="{B693C8F9-9DED-40CF-9F93-2B06D0045172}" type="presOf" srcId="{FF13E20B-CE0C-42E4-9CBE-6486C4115846}" destId="{27323BE8-4205-47C9-AB78-C16481D37CAD}" srcOrd="0" destOrd="0" presId="urn:microsoft.com/office/officeart/2005/8/layout/chevron2"/>
    <dgm:cxn modelId="{1A68869F-1ED1-4212-9057-194FAC416B1E}" type="presOf" srcId="{9AC0BF00-0FBA-4B9F-B74D-E4FD8DBB8986}" destId="{0410EBBF-A914-44C1-A49E-74927ED42E71}" srcOrd="0" destOrd="2" presId="urn:microsoft.com/office/officeart/2005/8/layout/chevron2"/>
    <dgm:cxn modelId="{43010B09-BB96-47A6-AE7E-4B28B0EE95C6}" type="presOf" srcId="{77F4433D-14F8-419F-ADBC-86AB5A5179BF}" destId="{DAFDEFA9-4190-4CF2-A3D7-D6BE5CCA433B}" srcOrd="0" destOrd="2" presId="urn:microsoft.com/office/officeart/2005/8/layout/chevron2"/>
    <dgm:cxn modelId="{EAC085DF-3FBA-4564-ADB6-3C3D9F45469D}" type="presOf" srcId="{C9B978D6-9EFE-4C02-975D-D1520757A8E1}" destId="{0410EBBF-A914-44C1-A49E-74927ED42E71}" srcOrd="0" destOrd="1" presId="urn:microsoft.com/office/officeart/2005/8/layout/chevron2"/>
    <dgm:cxn modelId="{4155293E-E91F-455B-9DA0-282A2528A152}" srcId="{32463C3E-AA79-421F-A55F-FD70592F44F4}" destId="{475733C5-647A-4A33-9B63-885442D09D34}" srcOrd="0" destOrd="0" parTransId="{8B1B0C39-D855-47FB-B459-C3DDD0386084}" sibTransId="{5A7DD7BD-E3CF-4FA7-81DF-C9EFAC0DBF14}"/>
    <dgm:cxn modelId="{83ABB560-9B31-4D20-B75F-65CBC2CAB485}" srcId="{32463C3E-AA79-421F-A55F-FD70592F44F4}" destId="{77F4433D-14F8-419F-ADBC-86AB5A5179BF}" srcOrd="2" destOrd="0" parTransId="{2EDE2920-E11E-48C6-BED1-8273AC99E695}" sibTransId="{22BF4981-B2AC-4902-AFA5-52849983BD6C}"/>
    <dgm:cxn modelId="{81B2FD9A-26BF-46C7-A415-D02689ECE4C8}" type="presOf" srcId="{19F18821-95C0-47C2-8AC2-DA91FFF8E6D4}" destId="{A23F8B35-E191-4362-ADB5-B35A4CF0BBBA}" srcOrd="0" destOrd="0" presId="urn:microsoft.com/office/officeart/2005/8/layout/chevron2"/>
    <dgm:cxn modelId="{97DBF71A-107C-4F11-8BD2-0DD9EA1A0FF9}" type="presOf" srcId="{0EEF437F-3D74-4A32-9B6C-F70389E03210}" destId="{0410EBBF-A914-44C1-A49E-74927ED42E71}" srcOrd="0" destOrd="0" presId="urn:microsoft.com/office/officeart/2005/8/layout/chevron2"/>
    <dgm:cxn modelId="{57AF2D3D-213E-47D4-B4D1-5F4A3F972145}" srcId="{19F18821-95C0-47C2-8AC2-DA91FFF8E6D4}" destId="{9AC0BF00-0FBA-4B9F-B74D-E4FD8DBB8986}" srcOrd="2" destOrd="0" parTransId="{9AF8F7E4-A4C0-4A3F-8E7F-15714E8EA189}" sibTransId="{038FD47D-0ACA-4198-A43D-721E3736E7BE}"/>
    <dgm:cxn modelId="{16DBCECD-CB18-4E8E-855C-C95A467D1D03}" type="presOf" srcId="{56A2FDD1-7827-4197-A88F-FCC7B27C5A0B}" destId="{27323BE8-4205-47C9-AB78-C16481D37CAD}" srcOrd="0" destOrd="2" presId="urn:microsoft.com/office/officeart/2005/8/layout/chevron2"/>
    <dgm:cxn modelId="{F5E314A8-6457-4029-8573-A03CD177587B}" type="presOf" srcId="{73DF5F13-BC06-4255-9DF9-9DE75DF7ADDB}" destId="{27323BE8-4205-47C9-AB78-C16481D37CAD}" srcOrd="0" destOrd="1" presId="urn:microsoft.com/office/officeart/2005/8/layout/chevron2"/>
    <dgm:cxn modelId="{C6D6A533-889D-4F2A-856F-90D0CCCB7F78}" srcId="{E6AAD50E-EA89-4C6D-904D-02AA19EB7F44}" destId="{FF13E20B-CE0C-42E4-9CBE-6486C4115846}" srcOrd="0" destOrd="0" parTransId="{4F3E2EF4-7FB0-4254-B683-3DDC5BC0B63B}" sibTransId="{DA9289F0-3A5E-4175-8F6E-CAB597DAA69B}"/>
    <dgm:cxn modelId="{A1898731-8777-45D4-966B-C5487A90B602}" srcId="{875EB2EA-BA5A-43A2-9005-DA5F3E68657A}" destId="{E6AAD50E-EA89-4C6D-904D-02AA19EB7F44}" srcOrd="1" destOrd="0" parTransId="{726A2B97-B643-41AC-8D34-E07D652D2BA2}" sibTransId="{F8106B1C-4285-40E0-BA50-851C2DAD6C84}"/>
    <dgm:cxn modelId="{CBA0B7B5-4FBE-44DA-8E29-01A58B17627B}" srcId="{875EB2EA-BA5A-43A2-9005-DA5F3E68657A}" destId="{19F18821-95C0-47C2-8AC2-DA91FFF8E6D4}" srcOrd="0" destOrd="0" parTransId="{DA63DE84-12F7-4543-A693-8F95E5E761BF}" sibTransId="{80A87186-9C5E-4646-90C1-A8A300B264E7}"/>
    <dgm:cxn modelId="{BBC05F32-CDFC-4F57-9B92-3C8B5C8E9CB2}" type="presOf" srcId="{B77946FC-396F-44E6-9011-B56C8EA1C47F}" destId="{DAFDEFA9-4190-4CF2-A3D7-D6BE5CCA433B}" srcOrd="0" destOrd="1" presId="urn:microsoft.com/office/officeart/2005/8/layout/chevron2"/>
    <dgm:cxn modelId="{91218426-BCFB-493E-B577-42A6B9C107C1}" srcId="{19F18821-95C0-47C2-8AC2-DA91FFF8E6D4}" destId="{C9B978D6-9EFE-4C02-975D-D1520757A8E1}" srcOrd="1" destOrd="0" parTransId="{92DD7B89-FD6D-480E-9CD0-CAC15967EB92}" sibTransId="{8A2BCA20-B197-4FB1-9682-13765C564DF7}"/>
    <dgm:cxn modelId="{D2D283EE-C6AC-4A98-B4D0-25682C65173C}" srcId="{32463C3E-AA79-421F-A55F-FD70592F44F4}" destId="{B77946FC-396F-44E6-9011-B56C8EA1C47F}" srcOrd="1" destOrd="0" parTransId="{EE04B4DD-A65B-42B4-A2E3-2DECD23D696C}" sibTransId="{B9336B3B-C2DA-42C6-B760-FE33AA2AE574}"/>
    <dgm:cxn modelId="{C62E9E26-6A67-4402-AAF4-A0E22F8F1673}" srcId="{19F18821-95C0-47C2-8AC2-DA91FFF8E6D4}" destId="{0EEF437F-3D74-4A32-9B6C-F70389E03210}" srcOrd="0" destOrd="0" parTransId="{258AACF4-B161-4FF9-994E-138F916F9649}" sibTransId="{9CC0EC07-D979-48E2-933A-A4B4DE9A8B93}"/>
    <dgm:cxn modelId="{129900B0-97C1-4752-BC3A-864993F81A26}" type="presOf" srcId="{475733C5-647A-4A33-9B63-885442D09D34}" destId="{DAFDEFA9-4190-4CF2-A3D7-D6BE5CCA433B}" srcOrd="0" destOrd="0" presId="urn:microsoft.com/office/officeart/2005/8/layout/chevron2"/>
    <dgm:cxn modelId="{C864AA4D-92AE-4680-98BF-65E175190131}" type="presOf" srcId="{875EB2EA-BA5A-43A2-9005-DA5F3E68657A}" destId="{91E3E56C-8BE9-4C4F-909D-4FED685CA596}" srcOrd="0" destOrd="0" presId="urn:microsoft.com/office/officeart/2005/8/layout/chevron2"/>
    <dgm:cxn modelId="{C0605997-DADC-49F1-A378-A96F904FFA06}" type="presParOf" srcId="{91E3E56C-8BE9-4C4F-909D-4FED685CA596}" destId="{D816E913-EBCF-4190-8A26-6F070CD5301B}" srcOrd="0" destOrd="0" presId="urn:microsoft.com/office/officeart/2005/8/layout/chevron2"/>
    <dgm:cxn modelId="{FAE3EF1E-BCFE-4B71-A295-6666DC336AB3}" type="presParOf" srcId="{D816E913-EBCF-4190-8A26-6F070CD5301B}" destId="{A23F8B35-E191-4362-ADB5-B35A4CF0BBBA}" srcOrd="0" destOrd="0" presId="urn:microsoft.com/office/officeart/2005/8/layout/chevron2"/>
    <dgm:cxn modelId="{D60D60F3-B015-440A-A691-3C9A85766C50}" type="presParOf" srcId="{D816E913-EBCF-4190-8A26-6F070CD5301B}" destId="{0410EBBF-A914-44C1-A49E-74927ED42E71}" srcOrd="1" destOrd="0" presId="urn:microsoft.com/office/officeart/2005/8/layout/chevron2"/>
    <dgm:cxn modelId="{F7D2F1BD-5238-4602-809D-3AD440823008}" type="presParOf" srcId="{91E3E56C-8BE9-4C4F-909D-4FED685CA596}" destId="{57BF671F-C8B0-428A-A63C-491096CD1BED}" srcOrd="1" destOrd="0" presId="urn:microsoft.com/office/officeart/2005/8/layout/chevron2"/>
    <dgm:cxn modelId="{453B9956-4C06-46C0-866A-4E525F8ED5D8}" type="presParOf" srcId="{91E3E56C-8BE9-4C4F-909D-4FED685CA596}" destId="{74BA585C-1CBE-467C-AC68-3B8AD563548C}" srcOrd="2" destOrd="0" presId="urn:microsoft.com/office/officeart/2005/8/layout/chevron2"/>
    <dgm:cxn modelId="{F12CB7BB-E233-4AB3-B5E4-83F34F9B8BA8}" type="presParOf" srcId="{74BA585C-1CBE-467C-AC68-3B8AD563548C}" destId="{B3C64693-AED1-4E9F-8857-F0FE48CC2ECD}" srcOrd="0" destOrd="0" presId="urn:microsoft.com/office/officeart/2005/8/layout/chevron2"/>
    <dgm:cxn modelId="{D8CB1E24-0A53-4748-A605-E727D1B0E03A}" type="presParOf" srcId="{74BA585C-1CBE-467C-AC68-3B8AD563548C}" destId="{27323BE8-4205-47C9-AB78-C16481D37CAD}" srcOrd="1" destOrd="0" presId="urn:microsoft.com/office/officeart/2005/8/layout/chevron2"/>
    <dgm:cxn modelId="{B74A60C1-C6DD-4D76-BFCE-F51CC8EE7C23}" type="presParOf" srcId="{91E3E56C-8BE9-4C4F-909D-4FED685CA596}" destId="{E8D24EF2-F16B-41B2-9F04-FAFE89D6522E}" srcOrd="3" destOrd="0" presId="urn:microsoft.com/office/officeart/2005/8/layout/chevron2"/>
    <dgm:cxn modelId="{12D75E20-90C6-4816-9CBB-FE9AB412436A}" type="presParOf" srcId="{91E3E56C-8BE9-4C4F-909D-4FED685CA596}" destId="{E14BD3C4-949D-467A-B626-588161D5F7EE}" srcOrd="4" destOrd="0" presId="urn:microsoft.com/office/officeart/2005/8/layout/chevron2"/>
    <dgm:cxn modelId="{342101AD-9868-4F5C-979B-E86AA5A18BA6}" type="presParOf" srcId="{E14BD3C4-949D-467A-B626-588161D5F7EE}" destId="{E5BF8A43-C4C1-4A08-8A81-74353D63D4EF}" srcOrd="0" destOrd="0" presId="urn:microsoft.com/office/officeart/2005/8/layout/chevron2"/>
    <dgm:cxn modelId="{7E253688-1386-4A58-82D4-1C362FB10DA8}" type="presParOf" srcId="{E14BD3C4-949D-467A-B626-588161D5F7EE}" destId="{DAFDEFA9-4190-4CF2-A3D7-D6BE5CCA43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14476-CD39-4468-9263-81E83CFC673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B2232E-258E-4F87-ABC3-7A611FD17385}">
      <dgm:prSet phldrT="[Text]"/>
      <dgm:spPr/>
      <dgm:t>
        <a:bodyPr/>
        <a:lstStyle/>
        <a:p>
          <a:r>
            <a:rPr lang="en-GB" dirty="0"/>
            <a:t>System</a:t>
          </a:r>
        </a:p>
      </dgm:t>
    </dgm:pt>
    <dgm:pt modelId="{8B090785-6A44-4DA4-8B8E-CB57E8A3AB1F}" type="parTrans" cxnId="{79A72EC3-68AB-492F-BE88-3C2B1E2D793C}">
      <dgm:prSet/>
      <dgm:spPr/>
      <dgm:t>
        <a:bodyPr/>
        <a:lstStyle/>
        <a:p>
          <a:endParaRPr lang="en-GB"/>
        </a:p>
      </dgm:t>
    </dgm:pt>
    <dgm:pt modelId="{96F5F1A1-7E36-448D-8084-5B1860E0634B}" type="sibTrans" cxnId="{79A72EC3-68AB-492F-BE88-3C2B1E2D793C}">
      <dgm:prSet/>
      <dgm:spPr/>
      <dgm:t>
        <a:bodyPr/>
        <a:lstStyle/>
        <a:p>
          <a:endParaRPr lang="en-GB"/>
        </a:p>
      </dgm:t>
    </dgm:pt>
    <dgm:pt modelId="{3DCEAE8B-3C41-4CF4-9AC5-4A0F0AE88F6A}">
      <dgm:prSet phldrT="[Text]"/>
      <dgm:spPr/>
      <dgm:t>
        <a:bodyPr/>
        <a:lstStyle/>
        <a:p>
          <a:r>
            <a:rPr lang="en-GB" dirty="0"/>
            <a:t>Place</a:t>
          </a:r>
        </a:p>
      </dgm:t>
    </dgm:pt>
    <dgm:pt modelId="{537A6CFB-96A3-44C5-979F-99E3686F0EF6}" type="parTrans" cxnId="{85AC11B2-2092-4160-9D6C-D77F7E0964CC}">
      <dgm:prSet/>
      <dgm:spPr/>
      <dgm:t>
        <a:bodyPr/>
        <a:lstStyle/>
        <a:p>
          <a:endParaRPr lang="en-GB"/>
        </a:p>
      </dgm:t>
    </dgm:pt>
    <dgm:pt modelId="{9B6B0C37-EEAA-4D8E-AB46-75CB67AC2370}" type="sibTrans" cxnId="{85AC11B2-2092-4160-9D6C-D77F7E0964CC}">
      <dgm:prSet/>
      <dgm:spPr/>
      <dgm:t>
        <a:bodyPr/>
        <a:lstStyle/>
        <a:p>
          <a:endParaRPr lang="en-GB"/>
        </a:p>
      </dgm:t>
    </dgm:pt>
    <dgm:pt modelId="{09DFF997-BC5C-4EA2-834E-2EDFABB07464}">
      <dgm:prSet phldrT="[Text]"/>
      <dgm:spPr/>
      <dgm:t>
        <a:bodyPr/>
        <a:lstStyle/>
        <a:p>
          <a:r>
            <a:rPr lang="en-GB" dirty="0"/>
            <a:t>Locality</a:t>
          </a:r>
        </a:p>
      </dgm:t>
    </dgm:pt>
    <dgm:pt modelId="{655A9945-3694-4E6A-A3B7-B346DA585D9D}" type="parTrans" cxnId="{7F1CA140-9D80-45D9-90D9-26DC45A60402}">
      <dgm:prSet/>
      <dgm:spPr/>
      <dgm:t>
        <a:bodyPr/>
        <a:lstStyle/>
        <a:p>
          <a:endParaRPr lang="en-GB"/>
        </a:p>
      </dgm:t>
    </dgm:pt>
    <dgm:pt modelId="{DC23A0C1-1AB6-40AB-B315-C7415FEF0720}" type="sibTrans" cxnId="{7F1CA140-9D80-45D9-90D9-26DC45A60402}">
      <dgm:prSet/>
      <dgm:spPr/>
      <dgm:t>
        <a:bodyPr/>
        <a:lstStyle/>
        <a:p>
          <a:endParaRPr lang="en-GB"/>
        </a:p>
      </dgm:t>
    </dgm:pt>
    <dgm:pt modelId="{062437BA-DE61-48B2-9271-A7A0B99CFD49}" type="pres">
      <dgm:prSet presAssocID="{58C14476-CD39-4468-9263-81E83CFC673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E11F90-A027-44D7-ACE9-F1773893CF87}" type="pres">
      <dgm:prSet presAssocID="{58C14476-CD39-4468-9263-81E83CFC6738}" presName="comp1" presStyleCnt="0"/>
      <dgm:spPr/>
    </dgm:pt>
    <dgm:pt modelId="{855DAE30-C6B5-48D6-A2F3-7EC1D563FE38}" type="pres">
      <dgm:prSet presAssocID="{58C14476-CD39-4468-9263-81E83CFC6738}" presName="circle1" presStyleLbl="node1" presStyleIdx="0" presStyleCnt="3"/>
      <dgm:spPr/>
      <dgm:t>
        <a:bodyPr/>
        <a:lstStyle/>
        <a:p>
          <a:endParaRPr lang="en-GB"/>
        </a:p>
      </dgm:t>
    </dgm:pt>
    <dgm:pt modelId="{F94A76BD-9F18-45D1-B8B2-1C79D9417E4B}" type="pres">
      <dgm:prSet presAssocID="{58C14476-CD39-4468-9263-81E83CFC6738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B91166-6E64-4A0A-AE11-706EE97D0596}" type="pres">
      <dgm:prSet presAssocID="{58C14476-CD39-4468-9263-81E83CFC6738}" presName="comp2" presStyleCnt="0"/>
      <dgm:spPr/>
    </dgm:pt>
    <dgm:pt modelId="{ACE17FB4-A5E5-4434-BFE4-FF3E57188D94}" type="pres">
      <dgm:prSet presAssocID="{58C14476-CD39-4468-9263-81E83CFC6738}" presName="circle2" presStyleLbl="node1" presStyleIdx="1" presStyleCnt="3"/>
      <dgm:spPr/>
      <dgm:t>
        <a:bodyPr/>
        <a:lstStyle/>
        <a:p>
          <a:endParaRPr lang="en-GB"/>
        </a:p>
      </dgm:t>
    </dgm:pt>
    <dgm:pt modelId="{26331439-316D-4C20-9172-FFE414692250}" type="pres">
      <dgm:prSet presAssocID="{58C14476-CD39-4468-9263-81E83CFC6738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4524B4-D291-4C79-BED8-20224BA99F1B}" type="pres">
      <dgm:prSet presAssocID="{58C14476-CD39-4468-9263-81E83CFC6738}" presName="comp3" presStyleCnt="0"/>
      <dgm:spPr/>
    </dgm:pt>
    <dgm:pt modelId="{7987F721-AE6E-4419-B7C2-C73F3F1CFD3A}" type="pres">
      <dgm:prSet presAssocID="{58C14476-CD39-4468-9263-81E83CFC6738}" presName="circle3" presStyleLbl="node1" presStyleIdx="2" presStyleCnt="3"/>
      <dgm:spPr/>
      <dgm:t>
        <a:bodyPr/>
        <a:lstStyle/>
        <a:p>
          <a:endParaRPr lang="en-GB"/>
        </a:p>
      </dgm:t>
    </dgm:pt>
    <dgm:pt modelId="{788D0A4E-86CE-4BA8-89F1-7F42552716F8}" type="pres">
      <dgm:prSet presAssocID="{58C14476-CD39-4468-9263-81E83CFC6738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1CA140-9D80-45D9-90D9-26DC45A60402}" srcId="{58C14476-CD39-4468-9263-81E83CFC6738}" destId="{09DFF997-BC5C-4EA2-834E-2EDFABB07464}" srcOrd="2" destOrd="0" parTransId="{655A9945-3694-4E6A-A3B7-B346DA585D9D}" sibTransId="{DC23A0C1-1AB6-40AB-B315-C7415FEF0720}"/>
    <dgm:cxn modelId="{99955845-0924-4E64-8E39-B84B25AD06D4}" type="presOf" srcId="{09DFF997-BC5C-4EA2-834E-2EDFABB07464}" destId="{788D0A4E-86CE-4BA8-89F1-7F42552716F8}" srcOrd="1" destOrd="0" presId="urn:microsoft.com/office/officeart/2005/8/layout/venn2"/>
    <dgm:cxn modelId="{79A72EC3-68AB-492F-BE88-3C2B1E2D793C}" srcId="{58C14476-CD39-4468-9263-81E83CFC6738}" destId="{AEB2232E-258E-4F87-ABC3-7A611FD17385}" srcOrd="0" destOrd="0" parTransId="{8B090785-6A44-4DA4-8B8E-CB57E8A3AB1F}" sibTransId="{96F5F1A1-7E36-448D-8084-5B1860E0634B}"/>
    <dgm:cxn modelId="{85AC11B2-2092-4160-9D6C-D77F7E0964CC}" srcId="{58C14476-CD39-4468-9263-81E83CFC6738}" destId="{3DCEAE8B-3C41-4CF4-9AC5-4A0F0AE88F6A}" srcOrd="1" destOrd="0" parTransId="{537A6CFB-96A3-44C5-979F-99E3686F0EF6}" sibTransId="{9B6B0C37-EEAA-4D8E-AB46-75CB67AC2370}"/>
    <dgm:cxn modelId="{4AFC427E-0E34-4AC5-874F-3A96DB17C06D}" type="presOf" srcId="{58C14476-CD39-4468-9263-81E83CFC6738}" destId="{062437BA-DE61-48B2-9271-A7A0B99CFD49}" srcOrd="0" destOrd="0" presId="urn:microsoft.com/office/officeart/2005/8/layout/venn2"/>
    <dgm:cxn modelId="{6F3D5604-25A3-4C33-9591-8BB0293E5672}" type="presOf" srcId="{AEB2232E-258E-4F87-ABC3-7A611FD17385}" destId="{855DAE30-C6B5-48D6-A2F3-7EC1D563FE38}" srcOrd="0" destOrd="0" presId="urn:microsoft.com/office/officeart/2005/8/layout/venn2"/>
    <dgm:cxn modelId="{FE74699E-2393-43F3-A636-7C356FA5706F}" type="presOf" srcId="{AEB2232E-258E-4F87-ABC3-7A611FD17385}" destId="{F94A76BD-9F18-45D1-B8B2-1C79D9417E4B}" srcOrd="1" destOrd="0" presId="urn:microsoft.com/office/officeart/2005/8/layout/venn2"/>
    <dgm:cxn modelId="{1BB39FAF-7C88-480C-9554-C4F7D8EA5AA1}" type="presOf" srcId="{3DCEAE8B-3C41-4CF4-9AC5-4A0F0AE88F6A}" destId="{ACE17FB4-A5E5-4434-BFE4-FF3E57188D94}" srcOrd="0" destOrd="0" presId="urn:microsoft.com/office/officeart/2005/8/layout/venn2"/>
    <dgm:cxn modelId="{D666AB2E-618B-425A-AD73-12ED9983969C}" type="presOf" srcId="{3DCEAE8B-3C41-4CF4-9AC5-4A0F0AE88F6A}" destId="{26331439-316D-4C20-9172-FFE414692250}" srcOrd="1" destOrd="0" presId="urn:microsoft.com/office/officeart/2005/8/layout/venn2"/>
    <dgm:cxn modelId="{2A065785-7DF0-47EF-988D-D4B1F988C180}" type="presOf" srcId="{09DFF997-BC5C-4EA2-834E-2EDFABB07464}" destId="{7987F721-AE6E-4419-B7C2-C73F3F1CFD3A}" srcOrd="0" destOrd="0" presId="urn:microsoft.com/office/officeart/2005/8/layout/venn2"/>
    <dgm:cxn modelId="{95FAD1F3-8655-468F-AA2F-9BBCBFE4041B}" type="presParOf" srcId="{062437BA-DE61-48B2-9271-A7A0B99CFD49}" destId="{04E11F90-A027-44D7-ACE9-F1773893CF87}" srcOrd="0" destOrd="0" presId="urn:microsoft.com/office/officeart/2005/8/layout/venn2"/>
    <dgm:cxn modelId="{6EA436FB-AEE7-4152-81E0-13C0DEB95B96}" type="presParOf" srcId="{04E11F90-A027-44D7-ACE9-F1773893CF87}" destId="{855DAE30-C6B5-48D6-A2F3-7EC1D563FE38}" srcOrd="0" destOrd="0" presId="urn:microsoft.com/office/officeart/2005/8/layout/venn2"/>
    <dgm:cxn modelId="{08178709-46A0-4C8B-B8E7-ECCC65218BE2}" type="presParOf" srcId="{04E11F90-A027-44D7-ACE9-F1773893CF87}" destId="{F94A76BD-9F18-45D1-B8B2-1C79D9417E4B}" srcOrd="1" destOrd="0" presId="urn:microsoft.com/office/officeart/2005/8/layout/venn2"/>
    <dgm:cxn modelId="{24607C82-A8D1-4565-8031-3424E86E8D13}" type="presParOf" srcId="{062437BA-DE61-48B2-9271-A7A0B99CFD49}" destId="{6FB91166-6E64-4A0A-AE11-706EE97D0596}" srcOrd="1" destOrd="0" presId="urn:microsoft.com/office/officeart/2005/8/layout/venn2"/>
    <dgm:cxn modelId="{902F18A2-0251-4A14-A3A7-2E0A98F6D822}" type="presParOf" srcId="{6FB91166-6E64-4A0A-AE11-706EE97D0596}" destId="{ACE17FB4-A5E5-4434-BFE4-FF3E57188D94}" srcOrd="0" destOrd="0" presId="urn:microsoft.com/office/officeart/2005/8/layout/venn2"/>
    <dgm:cxn modelId="{57365F08-6EF6-419E-8B6D-0A1D8458E967}" type="presParOf" srcId="{6FB91166-6E64-4A0A-AE11-706EE97D0596}" destId="{26331439-316D-4C20-9172-FFE414692250}" srcOrd="1" destOrd="0" presId="urn:microsoft.com/office/officeart/2005/8/layout/venn2"/>
    <dgm:cxn modelId="{D9C79F0A-2288-4A6A-99BF-0343768CAE93}" type="presParOf" srcId="{062437BA-DE61-48B2-9271-A7A0B99CFD49}" destId="{1B4524B4-D291-4C79-BED8-20224BA99F1B}" srcOrd="2" destOrd="0" presId="urn:microsoft.com/office/officeart/2005/8/layout/venn2"/>
    <dgm:cxn modelId="{EFBF6A40-E5EC-472E-998F-919E203E484B}" type="presParOf" srcId="{1B4524B4-D291-4C79-BED8-20224BA99F1B}" destId="{7987F721-AE6E-4419-B7C2-C73F3F1CFD3A}" srcOrd="0" destOrd="0" presId="urn:microsoft.com/office/officeart/2005/8/layout/venn2"/>
    <dgm:cxn modelId="{64B78096-AC4D-454C-BB18-43B66D04EDC2}" type="presParOf" srcId="{1B4524B4-D291-4C79-BED8-20224BA99F1B}" destId="{788D0A4E-86CE-4BA8-89F1-7F42552716F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9A538-E4E2-4D69-98D8-EBA4169496EF}">
      <dsp:nvSpPr>
        <dsp:cNvPr id="0" name=""/>
        <dsp:cNvSpPr/>
      </dsp:nvSpPr>
      <dsp:spPr>
        <a:xfrm rot="5400000">
          <a:off x="4601271" y="-1019272"/>
          <a:ext cx="2936157" cy="57123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500" kern="1200" dirty="0"/>
            <a:t>ensure the pay and conditions of all NHS staff are fully protected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500" kern="1200" dirty="0"/>
            <a:t>protect the partnership model of general practice and GPs’ independent contractor status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500" kern="1200" dirty="0"/>
            <a:t>only be pursued with demonstrable engagement with frontline clinicians and the public, and must allow local stakeholders to meaningfully and constructively challenge plans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500" kern="1200" dirty="0"/>
            <a:t>be given proper funding and time to develop, with patient care and the integration of services prioritised ahead of financial imperatives and savings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500" kern="1200" dirty="0"/>
            <a:t>be operated by NHS and publicly accountable bodies, free from competition and privatisation</a:t>
          </a:r>
        </a:p>
      </dsp:txBody>
      <dsp:txXfrm rot="-5400000">
        <a:off x="3213186" y="512144"/>
        <a:ext cx="5568998" cy="2649495"/>
      </dsp:txXfrm>
    </dsp:sp>
    <dsp:sp modelId="{2CF30533-D6B9-4F46-82E8-367EE1D2EB57}">
      <dsp:nvSpPr>
        <dsp:cNvPr id="0" name=""/>
        <dsp:cNvSpPr/>
      </dsp:nvSpPr>
      <dsp:spPr>
        <a:xfrm>
          <a:off x="0" y="1793"/>
          <a:ext cx="3213185" cy="3670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If any model of integration is to be successful, it must: </a:t>
          </a:r>
        </a:p>
      </dsp:txBody>
      <dsp:txXfrm>
        <a:off x="156855" y="158648"/>
        <a:ext cx="2899475" cy="3356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9" cy="49720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D85A49AA-F82B-7F43-97F9-2E361A3A5817}" type="datetimeFigureOut">
              <a:rPr lang="en-US" smtClean="0"/>
              <a:t>12/8/2019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720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1"/>
            <a:ext cx="2949099" cy="49720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92909F81-D0BF-BA44-BB47-A409B24A2A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203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4B03147-221E-DF4C-8FB5-DFBB07EB4721}" type="datetimeFigureOut">
              <a:rPr lang="en-US" smtClean="0"/>
              <a:t>12/8/2019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720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7B44F72-B667-724A-817B-C8D52BA16B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06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23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09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33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818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316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04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46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49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58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19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838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03B2-8922-4122-A061-76E9D578A28F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378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03B2-8922-4122-A061-76E9D578A28F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993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03B2-8922-4122-A061-76E9D578A28F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841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11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94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53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03B2-8922-4122-A061-76E9D578A28F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940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03B2-8922-4122-A061-76E9D578A28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81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4F72-B667-724A-817B-C8D52BA16B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5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6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12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26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9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98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5861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88044" y="256365"/>
            <a:ext cx="5393632" cy="1245410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6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7235" y="1251100"/>
            <a:ext cx="8393704" cy="3087538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20"/>
            <a:ext cx="5393631" cy="48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377235" y="917893"/>
            <a:ext cx="8393704" cy="350811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49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20B5B47-3CF9-9543-849A-170F8D3A42D1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7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43665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872B90C-1F9A-2342-AE32-F7306AED6DDC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7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112293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F64BB13B-7A7E-DE4C-A2BD-1E91A116B696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9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269046F-C088-4549-BFC8-FFDEDAB9BF01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882000" cy="140546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5DE1E4C-A7D4-5A4A-A2E2-4D937AB3C1C8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03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5A7E-B29F-4EE4-AD99-9D0FAF15DAFE}" type="datetime1">
              <a:rPr lang="en-GB" smtClean="0"/>
              <a:pPr/>
              <a:t>08/12/2019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/>
          <a:lstStyle/>
          <a:p>
            <a:fld id="{0B48A10D-9672-48BC-8275-52FFCC8D0D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546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5" y="1205473"/>
            <a:ext cx="543662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FA73FBD-7BDC-5D4C-91BB-C53BD4B10D20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2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spcAft>
                <a:spcPts val="600"/>
              </a:spcAft>
              <a:defRPr sz="2000"/>
            </a:lvl1pPr>
            <a:lvl2pPr>
              <a:lnSpc>
                <a:spcPts val="1800"/>
              </a:lnSpc>
              <a:spcAft>
                <a:spcPts val="600"/>
              </a:spcAft>
              <a:defRPr sz="1800"/>
            </a:lvl2pPr>
            <a:lvl3pPr>
              <a:lnSpc>
                <a:spcPts val="1800"/>
              </a:lnSpc>
              <a:spcAft>
                <a:spcPts val="600"/>
              </a:spcAft>
              <a:defRPr sz="1800"/>
            </a:lvl3pPr>
            <a:lvl4pPr>
              <a:lnSpc>
                <a:spcPts val="1800"/>
              </a:lnSpc>
              <a:spcAft>
                <a:spcPts val="600"/>
              </a:spcAft>
              <a:defRPr sz="1800"/>
            </a:lvl4pPr>
            <a:lvl5pPr>
              <a:lnSpc>
                <a:spcPts val="18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3" y="1205473"/>
            <a:ext cx="1122913" cy="108000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4061F8B-B6B2-3A47-887C-1E7776ECF711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3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N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7999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003262BE-F2FD-5F47-8BCF-42170FCA248B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4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0" y="1205473"/>
            <a:ext cx="878947" cy="14054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9B358B89-FA03-894B-9B34-3AD1A40A9F87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4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45ED1E8-6960-3D47-90C4-16534FF1BC65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930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B5BA1073-7662-6F40-AE28-55ABC5DA8CD7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72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AFDC32B0-FC21-164D-B2AE-427EDF0A5E43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54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E7A7341-6E70-D44C-941B-80C4EBDDABB7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17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A26A3F8-7E36-7142-AB35-4ABC934D5DC4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2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20"/>
            <a:ext cx="5393632" cy="493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5393632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390586" cy="3062391"/>
          </a:xfrm>
        </p:spPr>
        <p:txBody>
          <a:bodyPr/>
          <a:lstStyle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034642" y="1256734"/>
            <a:ext cx="3390586" cy="3062391"/>
          </a:xfrm>
        </p:spPr>
        <p:txBody>
          <a:bodyPr/>
          <a:lstStyle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3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5393632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7047716" cy="3062391"/>
          </a:xfrm>
        </p:spPr>
        <p:txBody>
          <a:bodyPr numCol="2" spcCol="288000"/>
          <a:lstStyle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27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2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39981" y="1295399"/>
            <a:ext cx="4124607" cy="304887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56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33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82978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5393631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33913" y="1289050"/>
            <a:ext cx="4137025" cy="3049588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41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5393633" cy="9286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1256734"/>
            <a:ext cx="5232745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537"/>
            <a:ext cx="463550" cy="16605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2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8 December,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0" r:id="rId3"/>
    <p:sldLayoutId id="2147483673" r:id="rId4"/>
    <p:sldLayoutId id="2147483680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2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Font typeface="Arial"/>
        <a:buNone/>
        <a:defRPr sz="16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/>
        <a:buNone/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4pPr>
      <a:lvl5pPr marL="692150" indent="-230188" algn="l" defTabSz="4572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Lucida Grande"/>
        <a:buChar char="–"/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53" y="382030"/>
            <a:ext cx="1067981" cy="381831"/>
          </a:xfrm>
          <a:prstGeom prst="rect">
            <a:avLst/>
          </a:prstGeom>
        </p:spPr>
      </p:pic>
      <p:pic>
        <p:nvPicPr>
          <p:cNvPr id="12" name="Picture 11" descr="logoH.emf"/>
          <p:cNvPicPr>
            <a:picLocks noChangeAspect="1"/>
          </p:cNvPicPr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6FEBB99-03FC-C74A-B7BF-B5627E0A13F5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8693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  <p:sldLayoutId id="2147483682" r:id="rId6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rgbClr val="FFFFFF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Calibri"/>
        </a:defRPr>
      </a:lvl1pPr>
      <a:lvl2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380995"/>
            <a:ext cx="9144000" cy="76250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05" y="382030"/>
            <a:ext cx="1065877" cy="381831"/>
          </a:xfrm>
          <a:prstGeom prst="rect">
            <a:avLst/>
          </a:prstGeom>
        </p:spPr>
      </p:pic>
      <p:pic>
        <p:nvPicPr>
          <p:cNvPr id="13" name="Picture 12" descr="logoH.em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203FB0CC-8AF4-BA4B-B36A-B43D25A23C26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8507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tx1"/>
          </a:solidFill>
          <a:latin typeface="+mn-lt"/>
          <a:ea typeface="+mn-ea"/>
          <a:cs typeface="Calibri"/>
        </a:defRPr>
      </a:lvl1pPr>
      <a:lvl2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230188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0ABF9059-2BCA-7548-ABD1-121CD61CD08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28727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bg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Calibri"/>
        </a:defRPr>
      </a:lvl1pPr>
      <a:lvl2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a.org.uk/-/media/files/pdfs/collective%20voice/policy%20research/nhs%20structure%20and%20delivery/stp/bma-stp-ics-engagement-guide-oct-19-v2.pdf?la=en" TargetMode="External"/><Relationship Id="rId7" Type="http://schemas.openxmlformats.org/officeDocument/2006/relationships/hyperlink" Target="https://www.bma.org.uk/collective-voice/committees/general-practitioners-committee/gpc-england/gp-contract-agreement-england/primary-care-networks-pcn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ma.org.uk/-/media/files/pdfs/collective%20voice/committees/gpc/gpc%20england/pcn%20handbook.pdf?la=en" TargetMode="External"/><Relationship Id="rId5" Type="http://schemas.openxmlformats.org/officeDocument/2006/relationships/hyperlink" Target="https://www.google.com/url?sa=t&amp;rct=j&amp;q=&amp;esrc=s&amp;source=web&amp;cd=1&amp;cad=rja&amp;uact=8&amp;ved=2ahUKEwjTrOeH1c3kAhXOi1wKHRVkCGgQFjAAegQIAxAC&amp;url=https://www.bma.org.uk/-/media/files/pdfs/collective%20voice/policy%20research/nhs%20structure%20and%20delivery/nhs%20funding/how-to-influence-change-in-the-nhs-report.pdf&amp;usg=AOvVaw2GcaNkE5XDk3Y_2NRWEAiw" TargetMode="External"/><Relationship Id="rId4" Type="http://schemas.openxmlformats.org/officeDocument/2006/relationships/hyperlink" Target="https://www.bma.org.uk/-/media/files/pdfs/collective%20voice/policy%20research/nhs%20structure%20and%20delivery/integrated%20care%20systems%20briefing.pdf?la=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5639" y="3239279"/>
            <a:ext cx="5894835" cy="154247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GB" sz="3600" dirty="0"/>
          </a:p>
          <a:p>
            <a:pPr>
              <a:lnSpc>
                <a:spcPct val="100000"/>
              </a:lnSpc>
            </a:pPr>
            <a:r>
              <a:rPr lang="en-GB" sz="2800" dirty="0"/>
              <a:t>Tom Bramwell – tbramwell@bma.org.uk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379" y="1414650"/>
            <a:ext cx="8741242" cy="2314199"/>
          </a:xfrm>
        </p:spPr>
        <p:txBody>
          <a:bodyPr/>
          <a:lstStyle/>
          <a:p>
            <a:r>
              <a:rPr lang="en-GB" b="1" dirty="0"/>
              <a:t>Getting your voice heard: ICSs, STPs and Clinical Engagement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September,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4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1597" y="84572"/>
            <a:ext cx="3602492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ICSs: where and what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71837B-ACA1-42D8-A95E-50B944EDC78D}"/>
              </a:ext>
            </a:extLst>
          </p:cNvPr>
          <p:cNvSpPr txBox="1"/>
          <p:nvPr/>
        </p:nvSpPr>
        <p:spPr>
          <a:xfrm>
            <a:off x="221597" y="871284"/>
            <a:ext cx="360249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Currently 14 ICSs – covering approx. 21 million people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Vary in size, composition, and approach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Systems take on collective responsibility for: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managing resources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delivering NHS standards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improving population health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F0B955-82CE-4541-9217-A3E20F10D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153" y="647292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ICSs: structure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3929E133-4597-4200-BEFE-FA58E994B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506442"/>
              </p:ext>
            </p:extLst>
          </p:nvPr>
        </p:nvGraphicFramePr>
        <p:xfrm>
          <a:off x="185737" y="1003411"/>
          <a:ext cx="8363478" cy="343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681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03D32E-6137-4B81-9D0D-F9C5BD03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2" y="355881"/>
            <a:ext cx="4479878" cy="41825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1595" y="84572"/>
            <a:ext cx="6309833" cy="39285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ICSs/STPs: What the system (can) look 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7B2CC1-CC71-48C2-812D-02C9A8A1521F}"/>
              </a:ext>
            </a:extLst>
          </p:cNvPr>
          <p:cNvSpPr txBox="1"/>
          <p:nvPr/>
        </p:nvSpPr>
        <p:spPr>
          <a:xfrm>
            <a:off x="5447355" y="1046767"/>
            <a:ext cx="29738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West Yorkshire and Harrogate ICS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 ‘places’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 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9 CCGs (for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 Acute Trusts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Community and MH Trusts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 Community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333 GP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601 Community pharmacies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10 Hospices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640+ Care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3350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3EF4CBA-3494-477A-B1C9-3936A9A9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5" y="281001"/>
            <a:ext cx="5010564" cy="42254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1595" y="84572"/>
            <a:ext cx="6309833" cy="39285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ICSs/STPs: What primary care (can) look 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7B2CC1-CC71-48C2-812D-02C9A8A1521F}"/>
              </a:ext>
            </a:extLst>
          </p:cNvPr>
          <p:cNvSpPr txBox="1"/>
          <p:nvPr/>
        </p:nvSpPr>
        <p:spPr>
          <a:xfrm>
            <a:off x="5680608" y="1205713"/>
            <a:ext cx="2973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West Yorkshire and Harrogate ICS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55 PCNs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55 Clinical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317 GP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498 Pharmacies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285 Dental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5767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1595" y="84572"/>
            <a:ext cx="6389597" cy="39285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ICSs/STPs : What they (can) look 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7B2CC1-CC71-48C2-812D-02C9A8A1521F}"/>
              </a:ext>
            </a:extLst>
          </p:cNvPr>
          <p:cNvSpPr txBox="1"/>
          <p:nvPr/>
        </p:nvSpPr>
        <p:spPr>
          <a:xfrm>
            <a:off x="5782153" y="925145"/>
            <a:ext cx="29738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South West London STP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7 ‘places’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 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 CCGs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 Acute and community Trusts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MH Trusts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39 PCNs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39 Clinical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 GP Federations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138 GP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DB7E7C-B7E9-4A16-A746-5F696B41C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44" y="577542"/>
            <a:ext cx="5172075" cy="39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Why ICSs matter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3559" y="984934"/>
            <a:ext cx="8836881" cy="349108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b="1" dirty="0"/>
              <a:t>Service reconfiguration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A number of systems are pursuing changes to the way services are structured, including the possibility of trust mergers, hospital reclassifications, and concentrating specialities - such as stroke care - in single sites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b="1" dirty="0"/>
              <a:t>Changing care pathways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Systems are frequently looking to revise care pathways – particularly in areas such as MSK (musculoskeletal) and stroke care - and often look to local clinicians to lead these processes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b="1" dirty="0"/>
              <a:t>Finances and funding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ICSs and STPs are now expected to take on greater responsibility for the collective financial performance of their system, including long-term planning and the management of shared ‘system control totals’ </a:t>
            </a:r>
          </a:p>
          <a:p>
            <a:pPr>
              <a:spcAft>
                <a:spcPts val="0"/>
              </a:spcAft>
            </a:pPr>
            <a:r>
              <a:rPr lang="en-GB" sz="1600" b="1" dirty="0"/>
              <a:t>Workforce planning</a:t>
            </a:r>
            <a:endParaRPr lang="en-GB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Systems are gradually taking a lead on workforce planning and management, including training and recruitment – not just of doctors, but also other clinical and non-clinical staff and MAPs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6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Why ICSs matter cont’d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7" y="936382"/>
            <a:ext cx="8836881" cy="349108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b="1" dirty="0"/>
              <a:t>Passporting and ways of working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Doctors will more frequently work as part of wider, multi-disciplinary teams and in different settings, and under different employment models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b="1" dirty="0"/>
              <a:t>Leadership and training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Some systems are looking to train local doctors to support these changes in new leadership roles, across branches of practice, with various leadership academies and programmes emerging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1600" b="1" dirty="0"/>
              <a:t>Public and population health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ICSs and STPs are focusing on long-term population health and prevention, partly as a way of reducing demand on services, involving significant co-operation with local authorities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600" b="1" dirty="0"/>
              <a:t>Data, technology, and innovation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The use of data and technology is increasingly important for systems, many of which are looking to pool data sources – including creating shared care records, predicting poor health, and making IT systems interoperable</a:t>
            </a:r>
          </a:p>
        </p:txBody>
      </p:sp>
    </p:spTree>
    <p:extLst>
      <p:ext uri="{BB962C8B-B14F-4D97-AF65-F5344CB8AC3E}">
        <p14:creationId xmlns:p14="http://schemas.microsoft.com/office/powerpoint/2010/main" val="355540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Where PCNs fit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7" y="1179143"/>
            <a:ext cx="8836881" cy="3491088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PCNs are seen as a building block of ICSs</a:t>
            </a: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basis of primary care provision</a:t>
            </a: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basis of the ‘neighbourhood’ level </a:t>
            </a: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70–90% of work within an ICS expected to occur at the place and neighbourhood levels</a:t>
            </a: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interface between health and care services, as well as Local Authorities, is expected to take place at this level</a:t>
            </a: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 where there will be the most ‘integration in action’, with MDTs etc</a:t>
            </a: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 that PCNs are able to meaningfully engage with the STP/ICS at all levels</a:t>
            </a: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7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Where PCNs fit: governance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7" y="1041579"/>
            <a:ext cx="8836881" cy="34910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1800" dirty="0"/>
              <a:t>ICSs/STPs are required to have:</a:t>
            </a:r>
          </a:p>
          <a:p>
            <a:pPr marL="758825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partnership board drawn from commissioners, providers, PCNs (primary care networks), local authorities, and third sector organisations within the ICS</a:t>
            </a:r>
          </a:p>
          <a:p>
            <a:pPr marL="758825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named accountable clinical directors for each PCN within the ICS, to facilitate proper engagement with GPs</a:t>
            </a:r>
          </a:p>
          <a:p>
            <a:pPr marL="758825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named lead, at director level, for PCN development who is tasked with proactively engaging with PCN CDs</a:t>
            </a:r>
          </a:p>
          <a:p>
            <a:pPr lvl="1"/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Likewise, the PCN CD role includes:</a:t>
            </a:r>
          </a:p>
          <a:p>
            <a:pPr marL="758825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 the PCN at CCG, ICS and STP-level clinical meetings</a:t>
            </a:r>
          </a:p>
          <a:p>
            <a:pPr marL="758825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contributing to strategy development and the wider work of the ICS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1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Where PCNs fit: support from ICSs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7" y="968750"/>
            <a:ext cx="8836881" cy="3491088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ICSs are also expected to provide a range of support to PCNs, specifically for:</a:t>
            </a:r>
          </a:p>
          <a:p>
            <a:pPr marL="519113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PCN set-up support</a:t>
            </a:r>
          </a:p>
          <a:p>
            <a:pPr marL="519113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 development and change</a:t>
            </a:r>
          </a:p>
          <a:p>
            <a:pPr marL="519113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development support</a:t>
            </a:r>
          </a:p>
          <a:p>
            <a:pPr marL="519113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collaborative working in multi-disciplinary teams</a:t>
            </a:r>
          </a:p>
          <a:p>
            <a:pPr marL="519113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health management</a:t>
            </a:r>
          </a:p>
          <a:p>
            <a:pPr marL="519113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prescribing and community development</a:t>
            </a:r>
          </a:p>
          <a:p>
            <a:pPr lvl="1">
              <a:lnSpc>
                <a:spcPct val="200000"/>
              </a:lnSpc>
              <a:spcAft>
                <a:spcPts val="1200"/>
              </a:spcAft>
              <a:buSzPct val="100000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ICSs are also expected to provide dedicated support for CDs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 from PCNs and CDs indicate that this support is not reaching them uniformly </a:t>
            </a: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7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238640"/>
            <a:ext cx="7535863" cy="48037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Introduction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2478" y="1133481"/>
            <a:ext cx="8363478" cy="3648269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state of integration </a:t>
            </a:r>
          </a:p>
          <a:p>
            <a:pPr marL="285750" indent="-285750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Where PCNs fit</a:t>
            </a:r>
          </a:p>
          <a:p>
            <a:pPr marL="285750" indent="-285750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331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‘Getting your voice heard’</a:t>
            </a:r>
          </a:p>
          <a:p>
            <a:pPr marL="285750" indent="-285750">
              <a:lnSpc>
                <a:spcPct val="2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331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the BMA is doing 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  <a:buSzPct val="150000"/>
            </a:pP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99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73" y="1138734"/>
            <a:ext cx="8022828" cy="329677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This November we published new guidance for BMA members to support them in engaging with their local health and care systems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Provides advice, tips, and practical tools to help grassroots members and frontline doctors to contact their STP/ICS leaders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This includes a breakdown of contacts for each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As well a range of suggested questions about what is in a system’s plan – depending on a doctor’s interests and branch of practice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Encouraged members and regional structures to contact their STPs/ICSs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>
                <a:solidFill>
                  <a:srgbClr val="13316E"/>
                </a:solidFill>
              </a:rPr>
              <a:pPr/>
              <a:t>8 December, 2019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20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C40E339-CDE6-4186-8637-3076630DC6B7}"/>
              </a:ext>
            </a:extLst>
          </p:cNvPr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Getting your voice heard: our guidance</a:t>
            </a:r>
          </a:p>
        </p:txBody>
      </p:sp>
    </p:spTree>
    <p:extLst>
      <p:ext uri="{BB962C8B-B14F-4D97-AF65-F5344CB8AC3E}">
        <p14:creationId xmlns:p14="http://schemas.microsoft.com/office/powerpoint/2010/main" val="137573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73" y="792496"/>
            <a:ext cx="8022828" cy="3296777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Write to / contact ICS/STP leaders directly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Invite senior managers to explain local integration plans as it affects you at LMC meetings and events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Raise with local BMA staff, Regional Councils 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Attend public consultation meetings and respond to consultations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Raise key issues and developments with national staff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PCNs carry weight – which in combination with LMCs can bring people to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>
                <a:solidFill>
                  <a:srgbClr val="13316E"/>
                </a:solidFill>
              </a:rPr>
              <a:pPr/>
              <a:t>8 December, 2019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21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C40E339-CDE6-4186-8637-3076630DC6B7}"/>
              </a:ext>
            </a:extLst>
          </p:cNvPr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Getting your voice heard: tips and advice</a:t>
            </a:r>
          </a:p>
        </p:txBody>
      </p:sp>
    </p:spTree>
    <p:extLst>
      <p:ext uri="{BB962C8B-B14F-4D97-AF65-F5344CB8AC3E}">
        <p14:creationId xmlns:p14="http://schemas.microsoft.com/office/powerpoint/2010/main" val="2730009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73" y="1069018"/>
            <a:ext cx="8022828" cy="329677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How will PCN (Primary Care Network) Clinical Directors be involved in the system’s work?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What steps will the STP/ICS be taking to protect health budgets, including in the event of any pooling of health and care budgets?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What assessment has the STP/ICS made of the condition and quality of NHS estates across the system? Has it produced a Strategic Estates Plan?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What specific plans are in place for GP recruitment and retention?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How are frontline clinicians being involved in the system’s work?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Does the STP/ICS have, or plan to launch, a clinical senate or other forum for clinicians to collaborate and communicate?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>
                <a:solidFill>
                  <a:srgbClr val="13316E"/>
                </a:solidFill>
              </a:rPr>
              <a:pPr/>
              <a:t>8 December, 2019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22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C40E339-CDE6-4186-8637-3076630DC6B7}"/>
              </a:ext>
            </a:extLst>
          </p:cNvPr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How to engage: suggested questions</a:t>
            </a:r>
          </a:p>
        </p:txBody>
      </p:sp>
    </p:spTree>
    <p:extLst>
      <p:ext uri="{BB962C8B-B14F-4D97-AF65-F5344CB8AC3E}">
        <p14:creationId xmlns:p14="http://schemas.microsoft.com/office/powerpoint/2010/main" val="1035653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Where to engage: many moving parts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EA43342E-2FFD-41E9-9AF1-FC1815B62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348103"/>
              </p:ext>
            </p:extLst>
          </p:nvPr>
        </p:nvGraphicFramePr>
        <p:xfrm>
          <a:off x="388044" y="1047402"/>
          <a:ext cx="4452851" cy="326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868B32-03AC-466C-846C-6AA343C51985}"/>
              </a:ext>
            </a:extLst>
          </p:cNvPr>
          <p:cNvSpPr txBox="1"/>
          <p:nvPr/>
        </p:nvSpPr>
        <p:spPr>
          <a:xfrm>
            <a:off x="4364182" y="855634"/>
            <a:ext cx="41850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Huge amount of activity within and ICS or STP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Many different ‘moving parts’ and levers that can be pulled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just a question of representation and influence at the top, but throughout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Activity at Place and Locality more easily directed and can shape wider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Leadership/training opportunities throughout</a:t>
            </a:r>
          </a:p>
        </p:txBody>
      </p:sp>
    </p:spTree>
    <p:extLst>
      <p:ext uri="{BB962C8B-B14F-4D97-AF65-F5344CB8AC3E}">
        <p14:creationId xmlns:p14="http://schemas.microsoft.com/office/powerpoint/2010/main" val="3764009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Where to engage: many moving parts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868B32-03AC-466C-846C-6AA343C51985}"/>
              </a:ext>
            </a:extLst>
          </p:cNvPr>
          <p:cNvSpPr txBox="1"/>
          <p:nvPr/>
        </p:nvSpPr>
        <p:spPr>
          <a:xfrm>
            <a:off x="185737" y="1085146"/>
            <a:ext cx="821011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Also means PCNs need to co-operate in their lobbying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Large STPs will have a substantial number PCNs and CDs – there won’t necessarily be space for all at the top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Need to co-ordinate messaging and priorities between CDs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Also should look at other points / places for CDs to sit – i.e. at place level, within care pathways, work streams etc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But, obviously CDs need the time and resource to do this – onus should not only be on them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STPs and ICSs should proactively and actively seek the input of CDs, PCNs, and LMCs</a:t>
            </a:r>
          </a:p>
        </p:txBody>
      </p:sp>
    </p:spTree>
    <p:extLst>
      <p:ext uri="{BB962C8B-B14F-4D97-AF65-F5344CB8AC3E}">
        <p14:creationId xmlns:p14="http://schemas.microsoft.com/office/powerpoint/2010/main" val="700198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03D32E-6137-4B81-9D0D-F9C5BD03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2" y="378185"/>
            <a:ext cx="4455987" cy="41602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1595" y="84572"/>
            <a:ext cx="6309833" cy="39285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Where to engage: many moving parts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7B2CC1-CC71-48C2-812D-02C9A8A1521F}"/>
              </a:ext>
            </a:extLst>
          </p:cNvPr>
          <p:cNvSpPr txBox="1"/>
          <p:nvPr/>
        </p:nvSpPr>
        <p:spPr>
          <a:xfrm>
            <a:off x="5575412" y="578365"/>
            <a:ext cx="297380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West Yorkshire and Harrogate ICS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 ‘places’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 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9 CCGs (for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 Acute Trusts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Community and MH Trusts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Community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333 GP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601 Community pharmacies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10 Hospices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640+ Care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34440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87" y="1214306"/>
            <a:ext cx="8022828" cy="329677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PCN community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PCN conference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Learning and development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Career coaching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Legal services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Insurance services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HR and employment law advice (members only)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>
                <a:solidFill>
                  <a:srgbClr val="13316E"/>
                </a:solidFill>
              </a:rPr>
              <a:pPr/>
              <a:t>8 December, 2019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26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C40E339-CDE6-4186-8637-3076630DC6B7}"/>
              </a:ext>
            </a:extLst>
          </p:cNvPr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BMA support offer</a:t>
            </a:r>
          </a:p>
        </p:txBody>
      </p:sp>
    </p:spTree>
    <p:extLst>
      <p:ext uri="{BB962C8B-B14F-4D97-AF65-F5344CB8AC3E}">
        <p14:creationId xmlns:p14="http://schemas.microsoft.com/office/powerpoint/2010/main" val="3136739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73" y="1040554"/>
            <a:ext cx="8022828" cy="329677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hlinkClick r:id="rId3"/>
              </a:rPr>
              <a:t>Getting your voice heard: a guide to influencing and engaging with changes to your local health system</a:t>
            </a:r>
            <a:endParaRPr lang="en-GB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hlinkClick r:id="rId4"/>
              </a:rPr>
              <a:t>BMA briefing: Integrated Care Systems</a:t>
            </a:r>
            <a:endParaRPr lang="en-GB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u="sng" dirty="0">
                <a:hlinkClick r:id="rId5"/>
              </a:rPr>
              <a:t>How to influence change in the NHS</a:t>
            </a:r>
            <a:endParaRPr lang="en-GB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hlinkClick r:id="rId6"/>
              </a:rPr>
              <a:t>The Primary Care Network Handbook </a:t>
            </a:r>
            <a:endParaRPr lang="en-GB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hlinkClick r:id="rId7"/>
              </a:rPr>
              <a:t>BMA PCN Webpages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>
                <a:solidFill>
                  <a:srgbClr val="13316E"/>
                </a:solidFill>
              </a:rPr>
              <a:pPr/>
              <a:t>8 December, 2019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27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C40E339-CDE6-4186-8637-3076630DC6B7}"/>
              </a:ext>
            </a:extLst>
          </p:cNvPr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BMA work</a:t>
            </a:r>
          </a:p>
        </p:txBody>
      </p:sp>
    </p:spTree>
    <p:extLst>
      <p:ext uri="{BB962C8B-B14F-4D97-AF65-F5344CB8AC3E}">
        <p14:creationId xmlns:p14="http://schemas.microsoft.com/office/powerpoint/2010/main" val="4003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BMA View – at a glance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044" y="1026841"/>
            <a:ext cx="8205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31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BMA supports the aim of integrating health and social care, and the creation of long-term local plans for the NHS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331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31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However, we have had concerns about how that integration has been pursued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331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31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Notably around resources, governance, clinical engagement, variation &amp; risk to patients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rgbClr val="1331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331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were critical of STPs at launch and oppose the ICP contract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331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331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31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ICSs present both </a:t>
            </a:r>
            <a:r>
              <a:rPr lang="en-GB" dirty="0">
                <a:solidFill>
                  <a:srgbClr val="1331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 and challenges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31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so its vital that we monitor them and hold them to account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1D79E82-3274-421C-9033-86C8802BA85A}"/>
              </a:ext>
            </a:extLst>
          </p:cNvPr>
          <p:cNvSpPr txBox="1">
            <a:spLocks/>
          </p:cNvSpPr>
          <p:nvPr/>
        </p:nvSpPr>
        <p:spPr>
          <a:xfrm>
            <a:off x="185737" y="325120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BMA View</a:t>
            </a:r>
          </a:p>
        </p:txBody>
      </p:sp>
    </p:spTree>
    <p:extLst>
      <p:ext uri="{BB962C8B-B14F-4D97-AF65-F5344CB8AC3E}">
        <p14:creationId xmlns:p14="http://schemas.microsoft.com/office/powerpoint/2010/main" val="410580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6102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BMA principles for integration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="" xmlns:a16="http://schemas.microsoft.com/office/drawing/2014/main" id="{A561396C-6655-43FE-9AA7-A3CEDA374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353796"/>
              </p:ext>
            </p:extLst>
          </p:nvPr>
        </p:nvGraphicFramePr>
        <p:xfrm>
          <a:off x="80920" y="873940"/>
          <a:ext cx="8925515" cy="367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38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5120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The state of integration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8044" y="1256592"/>
            <a:ext cx="8363478" cy="364826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STPs have gradually evolved, focusing on organising services as well as planning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This has led to the introduction of more advanced models – namely the ICS (integrated care system) and the ICP (Independent Care Provider) Contract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331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Plan: every STP to become an ICS by 2021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PCNs are seen as a core element of ICSs and the wider agenda</a:t>
            </a:r>
          </a:p>
          <a:p>
            <a:pPr marL="571500" indent="-571500" algn="ctr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n-GB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6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5120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The state of integration: Long Term Plan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7" y="1064307"/>
            <a:ext cx="8363478" cy="3648269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Long Term Plan for the NHS has set out NHSE’s vision for the future 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This revolves around integration and the development of ICSs 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Includes the development of Primary Care Networks (PCNs) 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Backed up, in part, with additional funding: by 2023/24, funding for primary and community care will be at least £4.5 billion higher than in 2019/20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Also establishes wider, longer term goals around prevention, public health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331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STP and ICS has also been tasked with to producing a new five year plan by November 2019 – now expected December at the earliest</a:t>
            </a:r>
            <a:endParaRPr lang="en-GB" sz="1600" dirty="0">
              <a:solidFill>
                <a:srgbClr val="1331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1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2773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The state of integration: Commissioning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0445" y="1133481"/>
            <a:ext cx="8363478" cy="3648269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LTP set out a goal to ‘streamline’ commissioning –reducing the number of CCGs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Broad expectation for there to be a one CCG for each STP/ICS 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Accelerated by NHSE, through financial pressure and changes to guidance</a:t>
            </a:r>
          </a:p>
          <a:p>
            <a:pPr marL="571500" indent="-571500">
              <a:lnSpc>
                <a:spcPct val="100000"/>
              </a:lnSpc>
              <a:spcAft>
                <a:spcPts val="24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Presents a number of possible challenges, including:</a:t>
            </a:r>
          </a:p>
          <a:p>
            <a:pPr marL="1263650" lvl="4" indent="-5715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Continuity of funding and support for practices</a:t>
            </a:r>
          </a:p>
          <a:p>
            <a:pPr marL="1263650" lvl="4" indent="-5715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influence for GPs, PCNs, LMCs and others?</a:t>
            </a:r>
          </a:p>
          <a:p>
            <a:pPr marL="1263650" lvl="4" indent="-5715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5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96390954-5C82-41B1-8EC1-C29B1EDD9D16}"/>
              </a:ext>
            </a:extLst>
          </p:cNvPr>
          <p:cNvCxnSpPr/>
          <p:nvPr/>
        </p:nvCxnSpPr>
        <p:spPr>
          <a:xfrm>
            <a:off x="841051" y="2464042"/>
            <a:ext cx="2008554" cy="93426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7" y="325120"/>
            <a:ext cx="7535863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The state of integration: STPs to ICSs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3834883-8001-488E-8F58-709268C5BDAE}"/>
              </a:ext>
            </a:extLst>
          </p:cNvPr>
          <p:cNvSpPr/>
          <p:nvPr/>
        </p:nvSpPr>
        <p:spPr>
          <a:xfrm>
            <a:off x="2989292" y="3090985"/>
            <a:ext cx="2789277" cy="119575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ICP Contract?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11C4E22-5D43-41AC-ABB0-E881290BE304}"/>
              </a:ext>
            </a:extLst>
          </p:cNvPr>
          <p:cNvSpPr/>
          <p:nvPr/>
        </p:nvSpPr>
        <p:spPr>
          <a:xfrm>
            <a:off x="5631881" y="1446334"/>
            <a:ext cx="2789277" cy="10832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ICS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DD6AFD4-7DEB-46F0-943A-A9C8C1FBDBD3}"/>
              </a:ext>
            </a:extLst>
          </p:cNvPr>
          <p:cNvSpPr/>
          <p:nvPr/>
        </p:nvSpPr>
        <p:spPr>
          <a:xfrm>
            <a:off x="318235" y="1446334"/>
            <a:ext cx="2789277" cy="109675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STP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9B2EB396-4963-417E-B71E-19D2F9A9C0FE}"/>
              </a:ext>
            </a:extLst>
          </p:cNvPr>
          <p:cNvSpPr/>
          <p:nvPr/>
        </p:nvSpPr>
        <p:spPr>
          <a:xfrm rot="5400000">
            <a:off x="5446966" y="3615577"/>
            <a:ext cx="223259" cy="14657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D381AB70-48BE-410F-92B7-E7A25266F389}"/>
              </a:ext>
            </a:extLst>
          </p:cNvPr>
          <p:cNvSpPr/>
          <p:nvPr/>
        </p:nvSpPr>
        <p:spPr>
          <a:xfrm>
            <a:off x="3209267" y="1717266"/>
            <a:ext cx="2349328" cy="55489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50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8 December,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2211EAE-CDB2-4910-ACD8-D3F47B8988A1}"/>
              </a:ext>
            </a:extLst>
          </p:cNvPr>
          <p:cNvSpPr txBox="1">
            <a:spLocks/>
          </p:cNvSpPr>
          <p:nvPr/>
        </p:nvSpPr>
        <p:spPr>
          <a:xfrm>
            <a:off x="149721" y="242609"/>
            <a:ext cx="3728167" cy="46639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 spc="-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sz="2400" dirty="0"/>
              <a:t>ICSs v the ICP Contract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65F90F-3028-41E8-9324-45C800C01DDF}"/>
              </a:ext>
            </a:extLst>
          </p:cNvPr>
          <p:cNvSpPr txBox="1"/>
          <p:nvPr/>
        </p:nvSpPr>
        <p:spPr>
          <a:xfrm>
            <a:off x="209280" y="1452715"/>
            <a:ext cx="3609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There are fundamental differences between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But the ICSs and the ICP Contract have often been conflated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D0A4A13-1C16-49C5-AF3F-030DC489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84" y="98203"/>
            <a:ext cx="5003103" cy="44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A1A65B90-49EB-4DA4-B4B3-25B348937873}" vid="{0FA43C3E-9EC7-46A0-93C7-24A9D82DB4E2}"/>
    </a:ext>
  </a:extLst>
</a:theme>
</file>

<file path=ppt/theme/theme2.xml><?xml version="1.0" encoding="utf-8"?>
<a:theme xmlns:a="http://schemas.openxmlformats.org/drawingml/2006/main" name="BMA Theme Blu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A1A65B90-49EB-4DA4-B4B3-25B348937873}" vid="{430E7E75-9188-4F24-8A55-33E7D0B25146}"/>
    </a:ext>
  </a:extLst>
</a:theme>
</file>

<file path=ppt/theme/theme3.xml><?xml version="1.0" encoding="utf-8"?>
<a:theme xmlns:a="http://schemas.openxmlformats.org/drawingml/2006/main" name="BMA Theme Whit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A1A65B90-49EB-4DA4-B4B3-25B348937873}" vid="{1F597D66-435B-4382-B82B-29BCCBCC9C64}"/>
    </a:ext>
  </a:extLst>
</a:theme>
</file>

<file path=ppt/theme/theme4.xml><?xml version="1.0" encoding="utf-8"?>
<a:theme xmlns:a="http://schemas.openxmlformats.org/drawingml/2006/main" name="BMA Theme Divider Slid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A1A65B90-49EB-4DA4-B4B3-25B348937873}" vid="{E4954076-EE9E-4772-A6DC-F81186FC9B6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4966AB795244A9350609ABE4F9B2F" ma:contentTypeVersion="10" ma:contentTypeDescription="Create a new document." ma:contentTypeScope="" ma:versionID="b0221618d242b8d7ac4c8814808fc803">
  <xsd:schema xmlns:xsd="http://www.w3.org/2001/XMLSchema" xmlns:xs="http://www.w3.org/2001/XMLSchema" xmlns:p="http://schemas.microsoft.com/office/2006/metadata/properties" xmlns:ns2="daddb3a1-04af-451e-a4d6-4b49356dc3de" xmlns:ns3="75849e05-f0d2-4313-af25-172e9fff2c54" targetNamespace="http://schemas.microsoft.com/office/2006/metadata/properties" ma:root="true" ma:fieldsID="80b7312d398dca3e76642599fd69cae2" ns2:_="" ns3:_="">
    <xsd:import namespace="daddb3a1-04af-451e-a4d6-4b49356dc3de"/>
    <xsd:import namespace="75849e05-f0d2-4313-af25-172e9fff2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db3a1-04af-451e-a4d6-4b49356dc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49e05-f0d2-4313-af25-172e9fff2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220618-0693-4364-8F47-C5E0C9CA14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E9907C-8676-453B-9ADA-691A74660C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db3a1-04af-451e-a4d6-4b49356dc3de"/>
    <ds:schemaRef ds:uri="75849e05-f0d2-4313-af25-172e9fff2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005449-F83C-42FA-AFF2-72ACAAB4E1FF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75849e05-f0d2-4313-af25-172e9fff2c54"/>
    <ds:schemaRef ds:uri="daddb3a1-04af-451e-a4d6-4b49356dc3d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1941</Words>
  <Application>Microsoft Office PowerPoint</Application>
  <PresentationFormat>On-screen Show (16:9)</PresentationFormat>
  <Paragraphs>295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BMA Theme Blue Titles</vt:lpstr>
      <vt:lpstr>BMA Theme White Titles</vt:lpstr>
      <vt:lpstr>BMA Theme Divider Slide</vt:lpstr>
      <vt:lpstr>Getting your voice heard: ICSs, STPs and Clinical Engagement</vt:lpstr>
      <vt:lpstr>PowerPoint Presentation</vt:lpstr>
      <vt:lpstr>BMA View – 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your voice heard: ICSs, STPs and Clinical Engagement</dc:title>
  <dc:creator>Tom Bramwell</dc:creator>
  <cp:lastModifiedBy>Tim</cp:lastModifiedBy>
  <cp:revision>1</cp:revision>
  <dcterms:created xsi:type="dcterms:W3CDTF">2019-11-27T14:44:49Z</dcterms:created>
  <dcterms:modified xsi:type="dcterms:W3CDTF">2019-12-08T10:09:52Z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0x01010057C4966AB795244A9350609ABE4F9B2F</vt:lpwstr>
  </property>
</Properties>
</file>