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9"/>
  </p:notesMasterIdLst>
  <p:handoutMasterIdLst>
    <p:handoutMasterId r:id="rId20"/>
  </p:handoutMasterIdLst>
  <p:sldIdLst>
    <p:sldId id="265" r:id="rId5"/>
    <p:sldId id="264" r:id="rId6"/>
    <p:sldId id="266" r:id="rId7"/>
    <p:sldId id="267" r:id="rId8"/>
    <p:sldId id="268" r:id="rId9"/>
    <p:sldId id="269" r:id="rId10"/>
    <p:sldId id="270" r:id="rId11"/>
    <p:sldId id="271" r:id="rId12"/>
    <p:sldId id="272" r:id="rId13"/>
    <p:sldId id="273" r:id="rId14"/>
    <p:sldId id="274" r:id="rId15"/>
    <p:sldId id="275" r:id="rId16"/>
    <p:sldId id="276" r:id="rId17"/>
    <p:sldId id="27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20522" autoAdjust="0"/>
    <p:restoredTop sz="94674" autoAdjust="0"/>
  </p:normalViewPr>
  <p:slideViewPr>
    <p:cSldViewPr snapToGrid="0" snapToObjects="1">
      <p:cViewPr varScale="1">
        <p:scale>
          <a:sx n="72" d="100"/>
          <a:sy n="72" d="100"/>
        </p:scale>
        <p:origin x="1122"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snapToGrid="0" snapToObjects="1">
      <p:cViewPr>
        <p:scale>
          <a:sx n="61" d="100"/>
          <a:sy n="61" d="100"/>
        </p:scale>
        <p:origin x="-2724" y="-3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90A331-7ADD-4391-8CA5-606C9BFD26F5}" type="datetimeFigureOut">
              <a:rPr lang="en-GB" smtClean="0"/>
              <a:t>08/12/2019</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AE16CE-1862-465F-9912-D0001C1A0F9A}" type="slidenum">
              <a:rPr lang="en-GB" smtClean="0"/>
              <a:t>‹#›</a:t>
            </a:fld>
            <a:endParaRPr lang="en-GB"/>
          </a:p>
        </p:txBody>
      </p:sp>
    </p:spTree>
    <p:extLst>
      <p:ext uri="{BB962C8B-B14F-4D97-AF65-F5344CB8AC3E}">
        <p14:creationId xmlns:p14="http://schemas.microsoft.com/office/powerpoint/2010/main" val="85506748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2AE991-F138-4FD8-982E-957F3CA6A0F6}" type="datetimeFigureOut">
              <a:rPr lang="en-GB" smtClean="0"/>
              <a:t>08/12/2019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90AB7D-FC04-41BF-88F7-E47891A06283}" type="slidenum">
              <a:rPr lang="en-GB" smtClean="0"/>
              <a:t>‹#›</a:t>
            </a:fld>
            <a:endParaRPr lang="en-GB"/>
          </a:p>
        </p:txBody>
      </p:sp>
    </p:spTree>
    <p:extLst>
      <p:ext uri="{BB962C8B-B14F-4D97-AF65-F5344CB8AC3E}">
        <p14:creationId xmlns:p14="http://schemas.microsoft.com/office/powerpoint/2010/main" val="118901105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My role</a:t>
            </a:r>
          </a:p>
          <a:p>
            <a:endParaRPr lang="en-GB" dirty="0"/>
          </a:p>
          <a:p>
            <a:r>
              <a:rPr lang="en-GB" dirty="0"/>
              <a:t>GP 30 </a:t>
            </a:r>
            <a:r>
              <a:rPr lang="en-GB" dirty="0" err="1"/>
              <a:t>yrs</a:t>
            </a:r>
            <a:endParaRPr lang="en-GB" dirty="0"/>
          </a:p>
          <a:p>
            <a:endParaRPr lang="en-GB" dirty="0"/>
          </a:p>
          <a:p>
            <a:r>
              <a:rPr lang="en-GB" dirty="0"/>
              <a:t>Involved in prof reg many yeas</a:t>
            </a:r>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a:t>
            </a:fld>
            <a:endParaRPr lang="en-GB"/>
          </a:p>
        </p:txBody>
      </p:sp>
    </p:spTree>
    <p:extLst>
      <p:ext uri="{BB962C8B-B14F-4D97-AF65-F5344CB8AC3E}">
        <p14:creationId xmlns:p14="http://schemas.microsoft.com/office/powerpoint/2010/main" val="42249884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Minor surgery, C+C, two samples in same pot</a:t>
            </a:r>
          </a:p>
          <a:p>
            <a:r>
              <a:rPr lang="en-GB" dirty="0" err="1"/>
              <a:t>Doen</a:t>
            </a:r>
            <a:r>
              <a:rPr lang="en-GB" dirty="0"/>
              <a:t> by ANP, no specific training, no supervision</a:t>
            </a:r>
          </a:p>
          <a:p>
            <a:r>
              <a:rPr lang="en-GB" dirty="0"/>
              <a:t>She to NMC, he to NHS E and GMC</a:t>
            </a:r>
          </a:p>
          <a:p>
            <a:endParaRPr lang="en-GB" dirty="0"/>
          </a:p>
          <a:p>
            <a:r>
              <a:rPr lang="en-GB" dirty="0"/>
              <a:t>CQC spot check</a:t>
            </a:r>
          </a:p>
          <a:p>
            <a:r>
              <a:rPr lang="en-GB" dirty="0"/>
              <a:t>ANP employed through agency 2 days before</a:t>
            </a:r>
          </a:p>
          <a:p>
            <a:r>
              <a:rPr lang="en-GB" dirty="0"/>
              <a:t>To cover holiday</a:t>
            </a:r>
          </a:p>
          <a:p>
            <a:r>
              <a:rPr lang="en-GB" dirty="0"/>
              <a:t>No GP in practice, ANP to see all</a:t>
            </a:r>
          </a:p>
          <a:p>
            <a:r>
              <a:rPr lang="en-GB" dirty="0"/>
              <a:t>No </a:t>
            </a:r>
            <a:r>
              <a:rPr lang="en-GB" dirty="0" err="1"/>
              <a:t>oaeds</a:t>
            </a:r>
            <a:r>
              <a:rPr lang="en-GB" dirty="0"/>
              <a:t>, </a:t>
            </a:r>
            <a:r>
              <a:rPr lang="en-GB" dirty="0" err="1"/>
              <a:t>obs</a:t>
            </a:r>
            <a:r>
              <a:rPr lang="en-GB" dirty="0"/>
              <a:t>, not a </a:t>
            </a:r>
            <a:r>
              <a:rPr lang="en-GB" dirty="0" err="1"/>
              <a:t>precriber</a:t>
            </a:r>
            <a:endParaRPr lang="en-GB" dirty="0"/>
          </a:p>
          <a:p>
            <a:r>
              <a:rPr lang="en-GB" dirty="0"/>
              <a:t>No GP cover</a:t>
            </a:r>
          </a:p>
          <a:p>
            <a:r>
              <a:rPr lang="en-GB" dirty="0"/>
              <a:t>Working outside her competency</a:t>
            </a:r>
          </a:p>
          <a:p>
            <a:r>
              <a:rPr lang="en-GB" dirty="0"/>
              <a:t>She to NMC, he to NHS E and GMC</a:t>
            </a:r>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10</a:t>
            </a:fld>
            <a:endParaRPr lang="en-GB"/>
          </a:p>
        </p:txBody>
      </p:sp>
    </p:spTree>
    <p:extLst>
      <p:ext uri="{BB962C8B-B14F-4D97-AF65-F5344CB8AC3E}">
        <p14:creationId xmlns:p14="http://schemas.microsoft.com/office/powerpoint/2010/main" val="27266832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Triage</a:t>
            </a:r>
          </a:p>
          <a:p>
            <a:r>
              <a:rPr lang="en-GB" dirty="0"/>
              <a:t>Wish to decrease referrals</a:t>
            </a:r>
          </a:p>
          <a:p>
            <a:r>
              <a:rPr lang="en-GB" dirty="0"/>
              <a:t>Returned if insufficient info or not on correct form</a:t>
            </a:r>
          </a:p>
          <a:p>
            <a:r>
              <a:rPr lang="en-GB" dirty="0"/>
              <a:t>But what if delay in urgent referral?, who responsible.</a:t>
            </a:r>
          </a:p>
          <a:p>
            <a:endParaRPr lang="en-GB" dirty="0"/>
          </a:p>
          <a:p>
            <a:r>
              <a:rPr lang="en-GB" dirty="0"/>
              <a:t>Eating Disorder</a:t>
            </a:r>
          </a:p>
          <a:p>
            <a:r>
              <a:rPr lang="en-GB" dirty="0"/>
              <a:t>Unsafe system</a:t>
            </a:r>
          </a:p>
          <a:p>
            <a:r>
              <a:rPr lang="en-GB" dirty="0"/>
              <a:t>No coordination with other secondary care</a:t>
            </a:r>
          </a:p>
          <a:p>
            <a:endParaRPr lang="en-GB" dirty="0"/>
          </a:p>
          <a:p>
            <a:r>
              <a:rPr lang="en-GB" dirty="0"/>
              <a:t>Just had GMC referral to us of another issue in London</a:t>
            </a:r>
          </a:p>
          <a:p>
            <a:r>
              <a:rPr lang="en-GB" dirty="0"/>
              <a:t>eating disorder clinic, </a:t>
            </a:r>
            <a:r>
              <a:rPr lang="en-GB" dirty="0" err="1"/>
              <a:t>deat</a:t>
            </a:r>
            <a:r>
              <a:rPr lang="en-GB" dirty="0"/>
              <a:t> of 176yr old female</a:t>
            </a:r>
          </a:p>
          <a:p>
            <a:r>
              <a:rPr lang="en-GB" dirty="0"/>
              <a:t>MDT run service, </a:t>
            </a:r>
            <a:r>
              <a:rPr lang="en-GB" dirty="0" err="1"/>
              <a:t>dr</a:t>
            </a:r>
            <a:r>
              <a:rPr lang="en-GB" dirty="0"/>
              <a:t> there for 2 hrs. Final decision by GMC no case to answer</a:t>
            </a:r>
          </a:p>
          <a:p>
            <a:r>
              <a:rPr lang="en-GB" dirty="0"/>
              <a:t>But who was in charge???</a:t>
            </a:r>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11</a:t>
            </a:fld>
            <a:endParaRPr lang="en-GB"/>
          </a:p>
        </p:txBody>
      </p:sp>
    </p:spTree>
    <p:extLst>
      <p:ext uri="{BB962C8B-B14F-4D97-AF65-F5344CB8AC3E}">
        <p14:creationId xmlns:p14="http://schemas.microsoft.com/office/powerpoint/2010/main" val="37500273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Potentially with you</a:t>
            </a:r>
          </a:p>
          <a:p>
            <a:endParaRPr lang="en-GB" dirty="0"/>
          </a:p>
          <a:p>
            <a:r>
              <a:rPr lang="en-GB" dirty="0"/>
              <a:t>Prob best to assume that</a:t>
            </a:r>
          </a:p>
          <a:p>
            <a:endParaRPr lang="en-GB" dirty="0"/>
          </a:p>
          <a:p>
            <a:r>
              <a:rPr lang="en-GB" dirty="0"/>
              <a:t>How do I ensure safety</a:t>
            </a:r>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12</a:t>
            </a:fld>
            <a:endParaRPr lang="en-GB"/>
          </a:p>
        </p:txBody>
      </p:sp>
    </p:spTree>
    <p:extLst>
      <p:ext uri="{BB962C8B-B14F-4D97-AF65-F5344CB8AC3E}">
        <p14:creationId xmlns:p14="http://schemas.microsoft.com/office/powerpoint/2010/main" val="416535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Currently loose definition</a:t>
            </a:r>
          </a:p>
          <a:p>
            <a:r>
              <a:rPr lang="en-GB" dirty="0"/>
              <a:t>Accountability across practices?</a:t>
            </a:r>
          </a:p>
          <a:p>
            <a:endParaRPr lang="en-GB" dirty="0"/>
          </a:p>
          <a:p>
            <a:r>
              <a:rPr lang="en-GB" dirty="0"/>
              <a:t>But has network develops – ensure appropriate governance structure</a:t>
            </a:r>
          </a:p>
          <a:p>
            <a:endParaRPr lang="en-GB" dirty="0"/>
          </a:p>
          <a:p>
            <a:r>
              <a:rPr lang="en-GB" dirty="0"/>
              <a:t>Ensure in scope, appropriate </a:t>
            </a:r>
            <a:r>
              <a:rPr lang="en-GB" dirty="0" err="1"/>
              <a:t>sytems</a:t>
            </a:r>
            <a:r>
              <a:rPr lang="en-GB" dirty="0"/>
              <a:t> for delivery etc</a:t>
            </a:r>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13</a:t>
            </a:fld>
            <a:endParaRPr lang="en-GB"/>
          </a:p>
        </p:txBody>
      </p:sp>
    </p:spTree>
    <p:extLst>
      <p:ext uri="{BB962C8B-B14F-4D97-AF65-F5344CB8AC3E}">
        <p14:creationId xmlns:p14="http://schemas.microsoft.com/office/powerpoint/2010/main" val="2385781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14</a:t>
            </a:fld>
            <a:endParaRPr lang="en-GB"/>
          </a:p>
        </p:txBody>
      </p:sp>
    </p:spTree>
    <p:extLst>
      <p:ext uri="{BB962C8B-B14F-4D97-AF65-F5344CB8AC3E}">
        <p14:creationId xmlns:p14="http://schemas.microsoft.com/office/powerpoint/2010/main" val="1685928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If not coming to end of career then would be involved</a:t>
            </a:r>
          </a:p>
          <a:p>
            <a:endParaRPr lang="en-GB" dirty="0"/>
          </a:p>
          <a:p>
            <a:r>
              <a:rPr lang="en-GB" dirty="0"/>
              <a:t>BUT</a:t>
            </a:r>
          </a:p>
          <a:p>
            <a:endParaRPr lang="en-GB" dirty="0"/>
          </a:p>
          <a:p>
            <a:r>
              <a:rPr lang="en-GB" dirty="0"/>
              <a:t>Will be increasing roles and therefore accountability</a:t>
            </a:r>
          </a:p>
          <a:p>
            <a:endParaRPr lang="en-GB" dirty="0"/>
          </a:p>
          <a:p>
            <a:r>
              <a:rPr lang="en-GB" dirty="0"/>
              <a:t>Avoid bear traps</a:t>
            </a:r>
          </a:p>
          <a:p>
            <a:endParaRPr lang="en-GB" dirty="0"/>
          </a:p>
          <a:p>
            <a:endParaRPr lang="en-GB"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2</a:t>
            </a:fld>
            <a:endParaRPr lang="en-GB"/>
          </a:p>
        </p:txBody>
      </p:sp>
    </p:spTree>
    <p:extLst>
      <p:ext uri="{BB962C8B-B14F-4D97-AF65-F5344CB8AC3E}">
        <p14:creationId xmlns:p14="http://schemas.microsoft.com/office/powerpoint/2010/main" val="4084129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Google may million hits</a:t>
            </a:r>
          </a:p>
          <a:p>
            <a:endParaRPr lang="en-GB" dirty="0"/>
          </a:p>
          <a:p>
            <a:r>
              <a:rPr lang="en-GB" dirty="0"/>
              <a:t>All say this</a:t>
            </a:r>
          </a:p>
          <a:p>
            <a:endParaRPr lang="en-GB" dirty="0"/>
          </a:p>
          <a:p>
            <a:r>
              <a:rPr lang="en-GB" dirty="0"/>
              <a:t>“so what”</a:t>
            </a:r>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3</a:t>
            </a:fld>
            <a:endParaRPr lang="en-GB"/>
          </a:p>
        </p:txBody>
      </p:sp>
    </p:spTree>
    <p:extLst>
      <p:ext uri="{BB962C8B-B14F-4D97-AF65-F5344CB8AC3E}">
        <p14:creationId xmlns:p14="http://schemas.microsoft.com/office/powerpoint/2010/main" val="26504048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Good governance protects the patient, you and commissioner</a:t>
            </a:r>
          </a:p>
          <a:p>
            <a:endParaRPr lang="en-GB" dirty="0"/>
          </a:p>
          <a:p>
            <a:r>
              <a:rPr lang="en-GB" dirty="0"/>
              <a:t>May not seem relevant yet but as develop……….</a:t>
            </a:r>
          </a:p>
          <a:p>
            <a:endParaRPr lang="en-GB" dirty="0"/>
          </a:p>
          <a:p>
            <a:r>
              <a:rPr lang="en-GB" dirty="0"/>
              <a:t>Two questions to ask</a:t>
            </a:r>
          </a:p>
          <a:p>
            <a:r>
              <a:rPr lang="en-GB" dirty="0"/>
              <a:t>	buck stop, daily mail</a:t>
            </a:r>
          </a:p>
          <a:p>
            <a:endParaRPr lang="en-GB" dirty="0"/>
          </a:p>
          <a:p>
            <a:r>
              <a:rPr lang="en-GB" dirty="0"/>
              <a:t>Complaints still occur if care is exemplary</a:t>
            </a:r>
          </a:p>
          <a:p>
            <a:endParaRPr lang="en-GB" dirty="0"/>
          </a:p>
          <a:p>
            <a:r>
              <a:rPr lang="en-GB" dirty="0"/>
              <a:t>Happening within changing environment</a:t>
            </a:r>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4</a:t>
            </a:fld>
            <a:endParaRPr lang="en-GB"/>
          </a:p>
        </p:txBody>
      </p:sp>
    </p:spTree>
    <p:extLst>
      <p:ext uri="{BB962C8B-B14F-4D97-AF65-F5344CB8AC3E}">
        <p14:creationId xmlns:p14="http://schemas.microsoft.com/office/powerpoint/2010/main" val="2349141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More uniform</a:t>
            </a:r>
          </a:p>
          <a:p>
            <a:endParaRPr lang="en-GB" dirty="0"/>
          </a:p>
          <a:p>
            <a:r>
              <a:rPr lang="en-GB" dirty="0"/>
              <a:t>defensive</a:t>
            </a:r>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5</a:t>
            </a:fld>
            <a:endParaRPr lang="en-GB"/>
          </a:p>
        </p:txBody>
      </p:sp>
    </p:spTree>
    <p:extLst>
      <p:ext uri="{BB962C8B-B14F-4D97-AF65-F5344CB8AC3E}">
        <p14:creationId xmlns:p14="http://schemas.microsoft.com/office/powerpoint/2010/main" val="3027568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GMC – fit to practice</a:t>
            </a:r>
          </a:p>
          <a:p>
            <a:endParaRPr lang="en-GB" dirty="0"/>
          </a:p>
          <a:p>
            <a:r>
              <a:rPr lang="en-GB" dirty="0"/>
              <a:t>NHS E Fit for purpose</a:t>
            </a:r>
          </a:p>
          <a:p>
            <a:endParaRPr lang="en-GB" dirty="0"/>
          </a:p>
          <a:p>
            <a:r>
              <a:rPr lang="en-GB" dirty="0"/>
              <a:t>CQC systems fir for regulated activity</a:t>
            </a:r>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6</a:t>
            </a:fld>
            <a:endParaRPr lang="en-GB"/>
          </a:p>
        </p:txBody>
      </p:sp>
    </p:spTree>
    <p:extLst>
      <p:ext uri="{BB962C8B-B14F-4D97-AF65-F5344CB8AC3E}">
        <p14:creationId xmlns:p14="http://schemas.microsoft.com/office/powerpoint/2010/main" val="740449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Vertical integration – who is responsible</a:t>
            </a:r>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7</a:t>
            </a:fld>
            <a:endParaRPr lang="en-GB"/>
          </a:p>
        </p:txBody>
      </p:sp>
    </p:spTree>
    <p:extLst>
      <p:ext uri="{BB962C8B-B14F-4D97-AF65-F5344CB8AC3E}">
        <p14:creationId xmlns:p14="http://schemas.microsoft.com/office/powerpoint/2010/main" val="4265061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8</a:t>
            </a:fld>
            <a:endParaRPr lang="en-GB"/>
          </a:p>
        </p:txBody>
      </p:sp>
    </p:spTree>
    <p:extLst>
      <p:ext uri="{BB962C8B-B14F-4D97-AF65-F5344CB8AC3E}">
        <p14:creationId xmlns:p14="http://schemas.microsoft.com/office/powerpoint/2010/main" val="26595177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How do we show we are competent</a:t>
            </a:r>
          </a:p>
          <a:p>
            <a:endParaRPr lang="en-GB" dirty="0"/>
          </a:p>
          <a:p>
            <a:r>
              <a:rPr lang="en-GB" dirty="0"/>
              <a:t>What do patients expect</a:t>
            </a:r>
          </a:p>
          <a:p>
            <a:endParaRPr lang="en-GB" dirty="0"/>
          </a:p>
          <a:p>
            <a:r>
              <a:rPr lang="en-GB" dirty="0"/>
              <a:t>Dermatology, dermatoscope</a:t>
            </a:r>
          </a:p>
          <a:p>
            <a:endParaRPr lang="en-GB" dirty="0"/>
          </a:p>
          <a:p>
            <a:r>
              <a:rPr lang="en-GB" dirty="0"/>
              <a:t>Cardiology clinic</a:t>
            </a:r>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9</a:t>
            </a:fld>
            <a:endParaRPr lang="en-GB"/>
          </a:p>
        </p:txBody>
      </p:sp>
    </p:spTree>
    <p:extLst>
      <p:ext uri="{BB962C8B-B14F-4D97-AF65-F5344CB8AC3E}">
        <p14:creationId xmlns:p14="http://schemas.microsoft.com/office/powerpoint/2010/main" val="2363949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449539" y="3660487"/>
            <a:ext cx="7886700" cy="689541"/>
          </a:xfrm>
          <a:prstGeom prst="rect">
            <a:avLst/>
          </a:prstGeom>
        </p:spPr>
        <p:txBody>
          <a:bodyPr/>
          <a:lstStyle>
            <a:lvl1pPr>
              <a:defRPr sz="3600" baseline="0">
                <a:solidFill>
                  <a:srgbClr val="005EB8"/>
                </a:solidFill>
                <a:latin typeface="Arial" panose="020B0604020202020204" pitchFamily="34" charset="0"/>
                <a:cs typeface="Arial" panose="020B0604020202020204" pitchFamily="34" charset="0"/>
              </a:defRPr>
            </a:lvl1pPr>
          </a:lstStyle>
          <a:p>
            <a:r>
              <a:rPr lang="en-US" dirty="0"/>
              <a:t>Presentation title</a:t>
            </a:r>
          </a:p>
        </p:txBody>
      </p:sp>
      <p:sp>
        <p:nvSpPr>
          <p:cNvPr id="11" name="Subtitle 2"/>
          <p:cNvSpPr>
            <a:spLocks noGrp="1"/>
          </p:cNvSpPr>
          <p:nvPr>
            <p:ph type="subTitle" idx="1" hasCustomPrompt="1"/>
          </p:nvPr>
        </p:nvSpPr>
        <p:spPr>
          <a:xfrm>
            <a:off x="449539" y="4364955"/>
            <a:ext cx="6858000" cy="473244"/>
          </a:xfrm>
          <a:prstGeom prst="rect">
            <a:avLst/>
          </a:prstGeom>
        </p:spPr>
        <p:txBody>
          <a:bodyPr/>
          <a:lstStyle>
            <a:lvl1pPr marL="0" indent="0" algn="l">
              <a:buNone/>
              <a:defRPr sz="1800" b="0" i="0" baseline="0">
                <a:solidFill>
                  <a:srgbClr val="005EB8"/>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Date</a:t>
            </a:r>
          </a:p>
        </p:txBody>
      </p:sp>
      <p:pic>
        <p:nvPicPr>
          <p:cNvPr id="9" name="Picture 8" descr="A picture containing clipart&#10;&#10;Description generated with very high confidence">
            <a:extLst>
              <a:ext uri="{FF2B5EF4-FFF2-40B4-BE49-F238E27FC236}">
                <a16:creationId xmlns="" xmlns:a16="http://schemas.microsoft.com/office/drawing/2014/main" id="{97959884-1B4F-43C5-92F7-E44DF373C9BF}"/>
              </a:ext>
            </a:extLst>
          </p:cNvPr>
          <p:cNvPicPr>
            <a:picLocks noChangeAspect="1"/>
          </p:cNvPicPr>
          <p:nvPr userDrawn="1"/>
        </p:nvPicPr>
        <p:blipFill>
          <a:blip r:embed="rId2"/>
          <a:stretch>
            <a:fillRect/>
          </a:stretch>
        </p:blipFill>
        <p:spPr>
          <a:xfrm>
            <a:off x="7696159" y="293024"/>
            <a:ext cx="1080655" cy="436418"/>
          </a:xfrm>
          <a:prstGeom prst="rect">
            <a:avLst/>
          </a:prstGeom>
        </p:spPr>
      </p:pic>
      <p:pic>
        <p:nvPicPr>
          <p:cNvPr id="5" name="Content Placeholder 16">
            <a:extLst>
              <a:ext uri="{FF2B5EF4-FFF2-40B4-BE49-F238E27FC236}">
                <a16:creationId xmlns="" xmlns:a16="http://schemas.microsoft.com/office/drawing/2014/main" id="{5FDDE1C8-218E-4901-92BB-E0ADB27DCE4B}"/>
              </a:ext>
            </a:extLst>
          </p:cNvPr>
          <p:cNvPicPr>
            <a:picLocks noChangeAspect="1"/>
          </p:cNvPicPr>
          <p:nvPr userDrawn="1"/>
        </p:nvPicPr>
        <p:blipFill>
          <a:blip r:embed="rId3"/>
          <a:stretch>
            <a:fillRect/>
          </a:stretch>
        </p:blipFill>
        <p:spPr>
          <a:xfrm>
            <a:off x="0" y="6345236"/>
            <a:ext cx="9144000" cy="309465"/>
          </a:xfrm>
          <a:prstGeom prst="rect">
            <a:avLst/>
          </a:prstGeom>
        </p:spPr>
      </p:pic>
      <p:sp>
        <p:nvSpPr>
          <p:cNvPr id="6" name="Text Box 4">
            <a:extLst>
              <a:ext uri="{FF2B5EF4-FFF2-40B4-BE49-F238E27FC236}">
                <a16:creationId xmlns="" xmlns:a16="http://schemas.microsoft.com/office/drawing/2014/main" id="{733EB1D2-9EB5-4BBA-9043-DD9322866AB7}"/>
              </a:ext>
            </a:extLst>
          </p:cNvPr>
          <p:cNvSpPr txBox="1"/>
          <p:nvPr userDrawn="1"/>
        </p:nvSpPr>
        <p:spPr>
          <a:xfrm>
            <a:off x="2575560" y="5792942"/>
            <a:ext cx="3992880" cy="40640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465180" y="1649628"/>
            <a:ext cx="7737674"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itle 10"/>
          <p:cNvSpPr>
            <a:spLocks noGrp="1"/>
          </p:cNvSpPr>
          <p:nvPr>
            <p:ph type="title"/>
          </p:nvPr>
        </p:nvSpPr>
        <p:spPr>
          <a:xfrm>
            <a:off x="461190" y="854464"/>
            <a:ext cx="6567055"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US" sz="2800" dirty="0">
              <a:solidFill>
                <a:srgbClr val="005EB8"/>
              </a:solidFill>
              <a:latin typeface="Arial" charset="0"/>
              <a:ea typeface="Arial" charset="0"/>
              <a:cs typeface="Arial" charset="0"/>
            </a:endParaRPr>
          </a:p>
        </p:txBody>
      </p:sp>
      <p:sp>
        <p:nvSpPr>
          <p:cNvPr id="8" name="TextBox 7"/>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9" name="Footer Placeholder 2"/>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pic>
        <p:nvPicPr>
          <p:cNvPr id="12" name="Picture 11" descr="A picture containing clipart&#10;&#10;Description generated with very high confidence">
            <a:extLst>
              <a:ext uri="{FF2B5EF4-FFF2-40B4-BE49-F238E27FC236}">
                <a16:creationId xmlns="" xmlns:a16="http://schemas.microsoft.com/office/drawing/2014/main" id="{7ADC841C-5A22-4563-A975-9750BB6F94B4}"/>
              </a:ext>
            </a:extLst>
          </p:cNvPr>
          <p:cNvPicPr>
            <a:picLocks noChangeAspect="1"/>
          </p:cNvPicPr>
          <p:nvPr userDrawn="1"/>
        </p:nvPicPr>
        <p:blipFill>
          <a:blip r:embed="rId2"/>
          <a:stretch>
            <a:fillRect/>
          </a:stretch>
        </p:blipFill>
        <p:spPr>
          <a:xfrm>
            <a:off x="7696159" y="293024"/>
            <a:ext cx="1080655" cy="436418"/>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 |</a:t>
            </a:r>
          </a:p>
        </p:txBody>
      </p:sp>
      <p:sp>
        <p:nvSpPr>
          <p:cNvPr id="10" name="Footer Placeholder 2"/>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spTree>
    <p:extLst>
      <p:ext uri="{BB962C8B-B14F-4D97-AF65-F5344CB8AC3E}">
        <p14:creationId xmlns:p14="http://schemas.microsoft.com/office/powerpoint/2010/main" val="266261087"/>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732EF51-A59B-49D8-B145-C6D2C372DEBA}"/>
              </a:ext>
            </a:extLst>
          </p:cNvPr>
          <p:cNvSpPr>
            <a:spLocks noGrp="1"/>
          </p:cNvSpPr>
          <p:nvPr>
            <p:ph type="title"/>
          </p:nvPr>
        </p:nvSpPr>
        <p:spPr>
          <a:xfrm>
            <a:off x="449539" y="2769577"/>
            <a:ext cx="7886700" cy="1580451"/>
          </a:xfrm>
        </p:spPr>
        <p:txBody>
          <a:bodyPr/>
          <a:lstStyle/>
          <a:p>
            <a:r>
              <a:rPr lang="en-GB" dirty="0"/>
              <a:t>Dr Francis Campbell</a:t>
            </a:r>
            <a:br>
              <a:rPr lang="en-GB" dirty="0"/>
            </a:br>
            <a:r>
              <a:rPr lang="en-GB" sz="2400" dirty="0"/>
              <a:t>Associate Medical Director</a:t>
            </a:r>
            <a:br>
              <a:rPr lang="en-GB" sz="2400" dirty="0"/>
            </a:br>
            <a:r>
              <a:rPr lang="en-GB" sz="2400" dirty="0"/>
              <a:t>Professional Regulations</a:t>
            </a:r>
            <a:br>
              <a:rPr lang="en-GB" sz="2400" dirty="0"/>
            </a:br>
            <a:r>
              <a:rPr lang="en-GB" sz="2400" dirty="0"/>
              <a:t>NHS England</a:t>
            </a:r>
            <a:r>
              <a:rPr lang="en-GB" dirty="0"/>
              <a:t/>
            </a:r>
            <a:br>
              <a:rPr lang="en-GB" dirty="0"/>
            </a:br>
            <a:endParaRPr lang="en-GB" dirty="0"/>
          </a:p>
        </p:txBody>
      </p:sp>
      <p:sp>
        <p:nvSpPr>
          <p:cNvPr id="3" name="Subtitle 2">
            <a:extLst>
              <a:ext uri="{FF2B5EF4-FFF2-40B4-BE49-F238E27FC236}">
                <a16:creationId xmlns="" xmlns:a16="http://schemas.microsoft.com/office/drawing/2014/main" id="{31608A49-3EB9-493C-B378-62279B28580E}"/>
              </a:ext>
            </a:extLst>
          </p:cNvPr>
          <p:cNvSpPr>
            <a:spLocks noGrp="1"/>
          </p:cNvSpPr>
          <p:nvPr>
            <p:ph type="subTitle" idx="1"/>
          </p:nvPr>
        </p:nvSpPr>
        <p:spPr>
          <a:xfrm>
            <a:off x="449539" y="4408915"/>
            <a:ext cx="6858000" cy="473244"/>
          </a:xfrm>
        </p:spPr>
        <p:txBody>
          <a:bodyPr/>
          <a:lstStyle/>
          <a:p>
            <a:r>
              <a:rPr lang="en-GB" dirty="0"/>
              <a:t>November 2019</a:t>
            </a:r>
          </a:p>
        </p:txBody>
      </p:sp>
    </p:spTree>
    <p:extLst>
      <p:ext uri="{BB962C8B-B14F-4D97-AF65-F5344CB8AC3E}">
        <p14:creationId xmlns:p14="http://schemas.microsoft.com/office/powerpoint/2010/main" val="52934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96812" y="1886564"/>
            <a:ext cx="8150375" cy="4044610"/>
          </a:xfrm>
        </p:spPr>
        <p:txBody>
          <a:bodyPr/>
          <a:lstStyle/>
          <a:p>
            <a:pPr>
              <a:buClr>
                <a:srgbClr val="005EB8"/>
              </a:buClr>
            </a:pPr>
            <a:r>
              <a:rPr lang="en-GB" b="1" dirty="0"/>
              <a:t>ANP</a:t>
            </a:r>
          </a:p>
          <a:p>
            <a:pPr lvl="1">
              <a:buClr>
                <a:srgbClr val="005EB8"/>
              </a:buClr>
            </a:pPr>
            <a:r>
              <a:rPr lang="en-GB" dirty="0"/>
              <a:t>Induction and Oversight</a:t>
            </a:r>
          </a:p>
          <a:p>
            <a:pPr lvl="1">
              <a:buClr>
                <a:srgbClr val="005EB8"/>
              </a:buClr>
            </a:pPr>
            <a:r>
              <a:rPr lang="en-GB" dirty="0"/>
              <a:t>Training</a:t>
            </a:r>
          </a:p>
          <a:p>
            <a:pPr lvl="1">
              <a:buClr>
                <a:srgbClr val="005EB8"/>
              </a:buClr>
            </a:pPr>
            <a:r>
              <a:rPr lang="en-GB" dirty="0"/>
              <a:t>Scope of Practice (Job Description)</a:t>
            </a:r>
          </a:p>
          <a:p>
            <a:pPr lvl="1">
              <a:buClr>
                <a:srgbClr val="005EB8"/>
              </a:buClr>
            </a:pPr>
            <a:r>
              <a:rPr lang="en-GB" dirty="0"/>
              <a:t>Team Work</a:t>
            </a:r>
          </a:p>
          <a:p>
            <a:pPr marL="457200" lvl="1" indent="0">
              <a:buClr>
                <a:srgbClr val="005EB8"/>
              </a:buClr>
              <a:buNone/>
            </a:pPr>
            <a:endParaRPr lang="en-GB" dirty="0"/>
          </a:p>
          <a:p>
            <a:pPr>
              <a:buClr>
                <a:srgbClr val="005EB8"/>
              </a:buClr>
            </a:pPr>
            <a:r>
              <a:rPr lang="en-GB" b="1" dirty="0"/>
              <a:t>Safe Working environment</a:t>
            </a:r>
          </a:p>
          <a:p>
            <a:pPr lvl="1">
              <a:buClr>
                <a:srgbClr val="005EB8"/>
              </a:buClr>
            </a:pPr>
            <a:r>
              <a:rPr lang="en-GB" dirty="0"/>
              <a:t>Not put in position to work outside of scope</a:t>
            </a:r>
          </a:p>
          <a:p>
            <a:pPr marL="0" indent="0">
              <a:buClr>
                <a:srgbClr val="005EB8"/>
              </a:buClr>
              <a:buNone/>
            </a:pPr>
            <a:endParaRPr lang="en-GB" dirty="0"/>
          </a:p>
        </p:txBody>
      </p:sp>
      <p:sp>
        <p:nvSpPr>
          <p:cNvPr id="3" name="Title 2"/>
          <p:cNvSpPr>
            <a:spLocks noGrp="1"/>
          </p:cNvSpPr>
          <p:nvPr>
            <p:ph type="title"/>
          </p:nvPr>
        </p:nvSpPr>
        <p:spPr>
          <a:xfrm>
            <a:off x="461189" y="926826"/>
            <a:ext cx="7847542" cy="611649"/>
          </a:xfrm>
        </p:spPr>
        <p:txBody>
          <a:bodyPr/>
          <a:lstStyle/>
          <a:p>
            <a:r>
              <a:rPr lang="en-GB" dirty="0"/>
              <a:t>Scope of Practice</a:t>
            </a:r>
          </a:p>
        </p:txBody>
      </p:sp>
      <p:sp>
        <p:nvSpPr>
          <p:cNvPr id="4" name="Footer Placeholder 3"/>
          <p:cNvSpPr>
            <a:spLocks noGrp="1"/>
          </p:cNvSpPr>
          <p:nvPr>
            <p:ph type="ftr" sz="quarter" idx="3"/>
          </p:nvPr>
        </p:nvSpPr>
        <p:spPr/>
        <p:txBody>
          <a:bodyPr/>
          <a:lstStyle/>
          <a:p>
            <a:r>
              <a:rPr lang="en-US" dirty="0"/>
              <a:t>PNC</a:t>
            </a:r>
          </a:p>
        </p:txBody>
      </p:sp>
    </p:spTree>
    <p:extLst>
      <p:ext uri="{BB962C8B-B14F-4D97-AF65-F5344CB8AC3E}">
        <p14:creationId xmlns:p14="http://schemas.microsoft.com/office/powerpoint/2010/main" val="446278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96812" y="1886564"/>
            <a:ext cx="8150375" cy="4044610"/>
          </a:xfrm>
        </p:spPr>
        <p:txBody>
          <a:bodyPr/>
          <a:lstStyle/>
          <a:p>
            <a:pPr>
              <a:buClr>
                <a:srgbClr val="005EB8"/>
              </a:buClr>
            </a:pPr>
            <a:r>
              <a:rPr lang="en-GB" b="1" dirty="0"/>
              <a:t>NICE, GMC, CQC</a:t>
            </a:r>
          </a:p>
          <a:p>
            <a:pPr>
              <a:buClr>
                <a:srgbClr val="005EB8"/>
              </a:buClr>
            </a:pPr>
            <a:r>
              <a:rPr lang="en-GB" b="1" dirty="0"/>
              <a:t>Referral Triage</a:t>
            </a:r>
          </a:p>
          <a:p>
            <a:pPr lvl="1">
              <a:buClr>
                <a:srgbClr val="005EB8"/>
              </a:buClr>
            </a:pPr>
            <a:r>
              <a:rPr lang="en-GB" dirty="0"/>
              <a:t>Reduce “unnecessary” referrals</a:t>
            </a:r>
          </a:p>
          <a:p>
            <a:pPr lvl="1">
              <a:buClr>
                <a:srgbClr val="005EB8"/>
              </a:buClr>
            </a:pPr>
            <a:r>
              <a:rPr lang="en-GB" dirty="0"/>
              <a:t>Insufficient Information to make decision</a:t>
            </a:r>
          </a:p>
          <a:p>
            <a:pPr marL="457200" lvl="1" indent="0">
              <a:buClr>
                <a:srgbClr val="005EB8"/>
              </a:buClr>
              <a:buNone/>
            </a:pPr>
            <a:endParaRPr lang="en-GB" dirty="0"/>
          </a:p>
          <a:p>
            <a:pPr>
              <a:buClr>
                <a:srgbClr val="005EB8"/>
              </a:buClr>
            </a:pPr>
            <a:r>
              <a:rPr lang="en-GB" b="1" dirty="0"/>
              <a:t>Eating Disorder</a:t>
            </a:r>
          </a:p>
          <a:p>
            <a:pPr lvl="1">
              <a:buClr>
                <a:srgbClr val="005EB8"/>
              </a:buClr>
            </a:pPr>
            <a:r>
              <a:rPr lang="en-GB" dirty="0"/>
              <a:t>Clientele – High Morbidity and Mortality</a:t>
            </a:r>
          </a:p>
          <a:p>
            <a:pPr lvl="1">
              <a:buClr>
                <a:srgbClr val="005EB8"/>
              </a:buClr>
            </a:pPr>
            <a:r>
              <a:rPr lang="en-GB" dirty="0"/>
              <a:t>Clinic unable to take bloods</a:t>
            </a:r>
          </a:p>
          <a:p>
            <a:pPr lvl="1">
              <a:buClr>
                <a:srgbClr val="005EB8"/>
              </a:buClr>
            </a:pPr>
            <a:r>
              <a:rPr lang="en-GB" dirty="0"/>
              <a:t>“Stand alone GP”</a:t>
            </a:r>
          </a:p>
          <a:p>
            <a:pPr lvl="1">
              <a:buClr>
                <a:srgbClr val="005EB8"/>
              </a:buClr>
            </a:pPr>
            <a:r>
              <a:rPr lang="en-GB" dirty="0"/>
              <a:t>Monitor Bloods and action</a:t>
            </a:r>
          </a:p>
          <a:p>
            <a:pPr lvl="1">
              <a:buClr>
                <a:srgbClr val="005EB8"/>
              </a:buClr>
            </a:pPr>
            <a:r>
              <a:rPr lang="en-GB" dirty="0"/>
              <a:t>No links to Secondary Care</a:t>
            </a:r>
          </a:p>
          <a:p>
            <a:pPr marL="0" indent="0">
              <a:buClr>
                <a:srgbClr val="005EB8"/>
              </a:buClr>
              <a:buNone/>
            </a:pPr>
            <a:endParaRPr lang="en-GB" dirty="0"/>
          </a:p>
        </p:txBody>
      </p:sp>
      <p:sp>
        <p:nvSpPr>
          <p:cNvPr id="3" name="Title 2"/>
          <p:cNvSpPr>
            <a:spLocks noGrp="1"/>
          </p:cNvSpPr>
          <p:nvPr>
            <p:ph type="title"/>
          </p:nvPr>
        </p:nvSpPr>
        <p:spPr>
          <a:xfrm>
            <a:off x="461189" y="926826"/>
            <a:ext cx="7847542" cy="611649"/>
          </a:xfrm>
        </p:spPr>
        <p:txBody>
          <a:bodyPr/>
          <a:lstStyle/>
          <a:p>
            <a:r>
              <a:rPr lang="en-GB" dirty="0"/>
              <a:t>Commissioning Risk</a:t>
            </a:r>
          </a:p>
        </p:txBody>
      </p:sp>
      <p:sp>
        <p:nvSpPr>
          <p:cNvPr id="4" name="Footer Placeholder 3"/>
          <p:cNvSpPr>
            <a:spLocks noGrp="1"/>
          </p:cNvSpPr>
          <p:nvPr>
            <p:ph type="ftr" sz="quarter" idx="3"/>
          </p:nvPr>
        </p:nvSpPr>
        <p:spPr/>
        <p:txBody>
          <a:bodyPr/>
          <a:lstStyle/>
          <a:p>
            <a:r>
              <a:rPr lang="en-US" dirty="0"/>
              <a:t>PNC</a:t>
            </a:r>
          </a:p>
        </p:txBody>
      </p:sp>
    </p:spTree>
    <p:extLst>
      <p:ext uri="{BB962C8B-B14F-4D97-AF65-F5344CB8AC3E}">
        <p14:creationId xmlns:p14="http://schemas.microsoft.com/office/powerpoint/2010/main" val="834428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48229" y="2817351"/>
            <a:ext cx="7847542" cy="611649"/>
          </a:xfrm>
        </p:spPr>
        <p:txBody>
          <a:bodyPr/>
          <a:lstStyle/>
          <a:p>
            <a:pPr algn="ctr"/>
            <a:r>
              <a:rPr lang="en-GB" dirty="0"/>
              <a:t>Where does the buck stop?</a:t>
            </a:r>
          </a:p>
        </p:txBody>
      </p:sp>
      <p:sp>
        <p:nvSpPr>
          <p:cNvPr id="4" name="Footer Placeholder 3"/>
          <p:cNvSpPr>
            <a:spLocks noGrp="1"/>
          </p:cNvSpPr>
          <p:nvPr>
            <p:ph type="ftr" sz="quarter" idx="3"/>
          </p:nvPr>
        </p:nvSpPr>
        <p:spPr/>
        <p:txBody>
          <a:bodyPr/>
          <a:lstStyle/>
          <a:p>
            <a:r>
              <a:rPr lang="en-US" dirty="0"/>
              <a:t>PNC</a:t>
            </a:r>
          </a:p>
        </p:txBody>
      </p:sp>
    </p:spTree>
    <p:extLst>
      <p:ext uri="{BB962C8B-B14F-4D97-AF65-F5344CB8AC3E}">
        <p14:creationId xmlns:p14="http://schemas.microsoft.com/office/powerpoint/2010/main" val="2434291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96812" y="1886564"/>
            <a:ext cx="8150375" cy="4044610"/>
          </a:xfrm>
        </p:spPr>
        <p:txBody>
          <a:bodyPr/>
          <a:lstStyle/>
          <a:p>
            <a:pPr>
              <a:buClr>
                <a:srgbClr val="005EB8"/>
              </a:buClr>
            </a:pPr>
            <a:r>
              <a:rPr lang="en-GB" b="1" dirty="0" err="1"/>
              <a:t>Def’n</a:t>
            </a:r>
            <a:endParaRPr lang="en-GB" b="1" dirty="0"/>
          </a:p>
          <a:p>
            <a:pPr lvl="1">
              <a:buClr>
                <a:srgbClr val="005EB8"/>
              </a:buClr>
            </a:pPr>
            <a:r>
              <a:rPr lang="en-GB" dirty="0"/>
              <a:t>Governance Structure</a:t>
            </a:r>
          </a:p>
          <a:p>
            <a:pPr marL="0" indent="0">
              <a:buClr>
                <a:srgbClr val="005EB8"/>
              </a:buClr>
              <a:buNone/>
            </a:pPr>
            <a:endParaRPr lang="en-GB" b="1" dirty="0"/>
          </a:p>
          <a:p>
            <a:pPr>
              <a:buClr>
                <a:srgbClr val="005EB8"/>
              </a:buClr>
            </a:pPr>
            <a:r>
              <a:rPr lang="en-GB" b="1" dirty="0"/>
              <a:t>Role/responsibility – now</a:t>
            </a:r>
          </a:p>
          <a:p>
            <a:pPr marL="0" indent="0">
              <a:buClr>
                <a:srgbClr val="005EB8"/>
              </a:buClr>
              <a:buNone/>
            </a:pPr>
            <a:endParaRPr lang="en-GB" b="1" dirty="0"/>
          </a:p>
          <a:p>
            <a:pPr>
              <a:buClr>
                <a:srgbClr val="005EB8"/>
              </a:buClr>
            </a:pPr>
            <a:r>
              <a:rPr lang="en-GB" b="1" dirty="0"/>
              <a:t>Role/responsibility – future developments</a:t>
            </a:r>
          </a:p>
          <a:p>
            <a:pPr lvl="1">
              <a:buClr>
                <a:srgbClr val="005EB8"/>
              </a:buClr>
            </a:pPr>
            <a:r>
              <a:rPr lang="en-GB" dirty="0"/>
              <a:t>Via commissioning</a:t>
            </a:r>
          </a:p>
          <a:p>
            <a:pPr lvl="1">
              <a:buClr>
                <a:srgbClr val="005EB8"/>
              </a:buClr>
            </a:pPr>
            <a:r>
              <a:rPr lang="en-GB" dirty="0"/>
              <a:t>Via practice delivery</a:t>
            </a:r>
          </a:p>
          <a:p>
            <a:pPr marL="0" indent="0">
              <a:buClr>
                <a:srgbClr val="005EB8"/>
              </a:buClr>
              <a:buNone/>
            </a:pPr>
            <a:endParaRPr lang="en-GB" dirty="0"/>
          </a:p>
        </p:txBody>
      </p:sp>
      <p:sp>
        <p:nvSpPr>
          <p:cNvPr id="3" name="Title 2"/>
          <p:cNvSpPr>
            <a:spLocks noGrp="1"/>
          </p:cNvSpPr>
          <p:nvPr>
            <p:ph type="title"/>
          </p:nvPr>
        </p:nvSpPr>
        <p:spPr>
          <a:xfrm>
            <a:off x="461189" y="926826"/>
            <a:ext cx="7847542" cy="611649"/>
          </a:xfrm>
        </p:spPr>
        <p:txBody>
          <a:bodyPr/>
          <a:lstStyle/>
          <a:p>
            <a:r>
              <a:rPr lang="en-GB" dirty="0"/>
              <a:t>PCN Medical/Clinical Director</a:t>
            </a:r>
          </a:p>
        </p:txBody>
      </p:sp>
      <p:sp>
        <p:nvSpPr>
          <p:cNvPr id="4" name="Footer Placeholder 3"/>
          <p:cNvSpPr>
            <a:spLocks noGrp="1"/>
          </p:cNvSpPr>
          <p:nvPr>
            <p:ph type="ftr" sz="quarter" idx="3"/>
          </p:nvPr>
        </p:nvSpPr>
        <p:spPr/>
        <p:txBody>
          <a:bodyPr/>
          <a:lstStyle/>
          <a:p>
            <a:r>
              <a:rPr lang="en-US" dirty="0"/>
              <a:t>PNC</a:t>
            </a:r>
          </a:p>
        </p:txBody>
      </p:sp>
    </p:spTree>
    <p:extLst>
      <p:ext uri="{BB962C8B-B14F-4D97-AF65-F5344CB8AC3E}">
        <p14:creationId xmlns:p14="http://schemas.microsoft.com/office/powerpoint/2010/main" val="38181523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96812" y="1886564"/>
            <a:ext cx="8150375" cy="4044610"/>
          </a:xfrm>
        </p:spPr>
        <p:txBody>
          <a:bodyPr/>
          <a:lstStyle/>
          <a:p>
            <a:pPr>
              <a:buClr>
                <a:srgbClr val="005EB8"/>
              </a:buClr>
            </a:pPr>
            <a:r>
              <a:rPr lang="en-GB" b="1" dirty="0"/>
              <a:t>Safety</a:t>
            </a:r>
          </a:p>
          <a:p>
            <a:pPr lvl="1">
              <a:buClr>
                <a:srgbClr val="005EB8"/>
              </a:buClr>
            </a:pPr>
            <a:r>
              <a:rPr lang="en-GB" dirty="0"/>
              <a:t>Patient</a:t>
            </a:r>
          </a:p>
          <a:p>
            <a:pPr lvl="1">
              <a:buClr>
                <a:srgbClr val="005EB8"/>
              </a:buClr>
            </a:pPr>
            <a:r>
              <a:rPr lang="en-GB" dirty="0"/>
              <a:t>You</a:t>
            </a:r>
          </a:p>
          <a:p>
            <a:pPr lvl="1">
              <a:buClr>
                <a:srgbClr val="005EB8"/>
              </a:buClr>
            </a:pPr>
            <a:r>
              <a:rPr lang="en-GB" dirty="0"/>
              <a:t>Commissioner</a:t>
            </a:r>
          </a:p>
          <a:p>
            <a:pPr>
              <a:buClr>
                <a:srgbClr val="005EB8"/>
              </a:buClr>
            </a:pPr>
            <a:endParaRPr lang="en-GB" b="1" dirty="0"/>
          </a:p>
          <a:p>
            <a:pPr>
              <a:buClr>
                <a:srgbClr val="005EB8"/>
              </a:buClr>
            </a:pPr>
            <a:r>
              <a:rPr lang="en-GB" b="1" dirty="0"/>
              <a:t>Indemnity</a:t>
            </a:r>
          </a:p>
          <a:p>
            <a:pPr lvl="1">
              <a:buClr>
                <a:srgbClr val="005EB8"/>
              </a:buClr>
            </a:pPr>
            <a:r>
              <a:rPr lang="en-GB" dirty="0"/>
              <a:t>National Scheme</a:t>
            </a:r>
          </a:p>
          <a:p>
            <a:pPr lvl="2">
              <a:buClr>
                <a:srgbClr val="005EB8"/>
              </a:buClr>
            </a:pPr>
            <a:r>
              <a:rPr lang="en-GB" dirty="0"/>
              <a:t>Dr Nikki Kanani, Medical Director for Primary Care</a:t>
            </a:r>
          </a:p>
          <a:p>
            <a:pPr lvl="2">
              <a:buClr>
                <a:srgbClr val="005EB8"/>
              </a:buClr>
            </a:pPr>
            <a:r>
              <a:rPr lang="en-GB" dirty="0"/>
              <a:t>https://resolution.nhs.uk/scheme-documents/scheme-scope/</a:t>
            </a:r>
          </a:p>
          <a:p>
            <a:pPr lvl="1">
              <a:buClr>
                <a:srgbClr val="005EB8"/>
              </a:buClr>
            </a:pPr>
            <a:r>
              <a:rPr lang="en-GB" dirty="0"/>
              <a:t>MDO</a:t>
            </a:r>
          </a:p>
          <a:p>
            <a:pPr marL="0" indent="0">
              <a:buClr>
                <a:srgbClr val="005EB8"/>
              </a:buClr>
              <a:buNone/>
            </a:pPr>
            <a:endParaRPr lang="en-GB" dirty="0"/>
          </a:p>
        </p:txBody>
      </p:sp>
      <p:sp>
        <p:nvSpPr>
          <p:cNvPr id="3" name="Title 2"/>
          <p:cNvSpPr>
            <a:spLocks noGrp="1"/>
          </p:cNvSpPr>
          <p:nvPr>
            <p:ph type="title"/>
          </p:nvPr>
        </p:nvSpPr>
        <p:spPr>
          <a:xfrm>
            <a:off x="461189" y="926826"/>
            <a:ext cx="7847542" cy="611649"/>
          </a:xfrm>
        </p:spPr>
        <p:txBody>
          <a:bodyPr/>
          <a:lstStyle/>
          <a:p>
            <a:r>
              <a:rPr lang="en-GB" dirty="0"/>
              <a:t>PCN Medical Director</a:t>
            </a:r>
          </a:p>
        </p:txBody>
      </p:sp>
      <p:sp>
        <p:nvSpPr>
          <p:cNvPr id="4" name="Footer Placeholder 3"/>
          <p:cNvSpPr>
            <a:spLocks noGrp="1"/>
          </p:cNvSpPr>
          <p:nvPr>
            <p:ph type="ftr" sz="quarter" idx="3"/>
          </p:nvPr>
        </p:nvSpPr>
        <p:spPr/>
        <p:txBody>
          <a:bodyPr/>
          <a:lstStyle/>
          <a:p>
            <a:r>
              <a:rPr lang="en-US" dirty="0"/>
              <a:t>PNC</a:t>
            </a:r>
          </a:p>
        </p:txBody>
      </p:sp>
    </p:spTree>
    <p:extLst>
      <p:ext uri="{BB962C8B-B14F-4D97-AF65-F5344CB8AC3E}">
        <p14:creationId xmlns:p14="http://schemas.microsoft.com/office/powerpoint/2010/main" val="2123374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61189" y="1745087"/>
            <a:ext cx="8150375" cy="2244128"/>
          </a:xfrm>
        </p:spPr>
        <p:txBody>
          <a:bodyPr/>
          <a:lstStyle/>
          <a:p>
            <a:pPr>
              <a:buClr>
                <a:srgbClr val="005EB8"/>
              </a:buClr>
            </a:pPr>
            <a:r>
              <a:rPr lang="en-GB" b="1" dirty="0"/>
              <a:t>Exciting Times</a:t>
            </a:r>
          </a:p>
          <a:p>
            <a:pPr lvl="1">
              <a:buClr>
                <a:srgbClr val="005EB8"/>
              </a:buClr>
            </a:pPr>
            <a:r>
              <a:rPr lang="en-GB" dirty="0"/>
              <a:t>More Control</a:t>
            </a:r>
          </a:p>
          <a:p>
            <a:pPr lvl="1">
              <a:buClr>
                <a:srgbClr val="005EB8"/>
              </a:buClr>
            </a:pPr>
            <a:r>
              <a:rPr lang="en-GB" dirty="0"/>
              <a:t>Develop services</a:t>
            </a:r>
          </a:p>
          <a:p>
            <a:pPr lvl="1">
              <a:buClr>
                <a:srgbClr val="005EB8"/>
              </a:buClr>
            </a:pPr>
            <a:r>
              <a:rPr lang="en-GB" dirty="0"/>
              <a:t>Secure sustainable practices </a:t>
            </a:r>
          </a:p>
          <a:p>
            <a:pPr lvl="1">
              <a:buClr>
                <a:srgbClr val="005EB8"/>
              </a:buClr>
            </a:pPr>
            <a:r>
              <a:rPr lang="en-GB" dirty="0"/>
              <a:t>Increase (or maintain) Profit</a:t>
            </a:r>
          </a:p>
          <a:p>
            <a:pPr marL="457200" lvl="1" indent="0">
              <a:buClr>
                <a:srgbClr val="005EB8"/>
              </a:buClr>
              <a:buNone/>
            </a:pPr>
            <a:endParaRPr lang="en-GB" dirty="0"/>
          </a:p>
          <a:p>
            <a:pPr>
              <a:buClr>
                <a:srgbClr val="005EB8"/>
              </a:buClr>
            </a:pPr>
            <a:r>
              <a:rPr lang="en-GB" b="1" dirty="0"/>
              <a:t>Accountability</a:t>
            </a:r>
          </a:p>
          <a:p>
            <a:pPr lvl="1">
              <a:buClr>
                <a:srgbClr val="005EB8"/>
              </a:buClr>
            </a:pPr>
            <a:r>
              <a:rPr lang="en-GB" dirty="0"/>
              <a:t>Likely to increase</a:t>
            </a:r>
          </a:p>
          <a:p>
            <a:pPr lvl="1">
              <a:buClr>
                <a:srgbClr val="005EB8"/>
              </a:buClr>
            </a:pPr>
            <a:r>
              <a:rPr lang="en-GB" dirty="0"/>
              <a:t>Where does buck stop</a:t>
            </a:r>
          </a:p>
          <a:p>
            <a:pPr lvl="2">
              <a:buClr>
                <a:srgbClr val="005EB8"/>
              </a:buClr>
            </a:pPr>
            <a:r>
              <a:rPr lang="en-GB" dirty="0"/>
              <a:t>?PCN Clinical Director</a:t>
            </a:r>
          </a:p>
          <a:p>
            <a:pPr lvl="1">
              <a:buClr>
                <a:srgbClr val="005EB8"/>
              </a:buClr>
            </a:pPr>
            <a:endParaRPr lang="en-GB" dirty="0"/>
          </a:p>
          <a:p>
            <a:pPr lvl="1">
              <a:buClr>
                <a:srgbClr val="005EB8"/>
              </a:buClr>
            </a:pPr>
            <a:endParaRPr lang="en-GB" dirty="0"/>
          </a:p>
          <a:p>
            <a:pPr>
              <a:buClr>
                <a:srgbClr val="005EB8"/>
              </a:buClr>
            </a:pPr>
            <a:endParaRPr lang="en-GB" dirty="0"/>
          </a:p>
        </p:txBody>
      </p:sp>
      <p:sp>
        <p:nvSpPr>
          <p:cNvPr id="3" name="Title 2"/>
          <p:cNvSpPr>
            <a:spLocks noGrp="1"/>
          </p:cNvSpPr>
          <p:nvPr>
            <p:ph type="title"/>
          </p:nvPr>
        </p:nvSpPr>
        <p:spPr>
          <a:xfrm>
            <a:off x="461189" y="926826"/>
            <a:ext cx="6567055" cy="611649"/>
          </a:xfrm>
        </p:spPr>
        <p:txBody>
          <a:bodyPr/>
          <a:lstStyle/>
          <a:p>
            <a:r>
              <a:rPr lang="en-US" dirty="0"/>
              <a:t>PCN and Clinical Governance</a:t>
            </a:r>
            <a:endParaRPr lang="en-GB" dirty="0"/>
          </a:p>
        </p:txBody>
      </p:sp>
      <p:sp>
        <p:nvSpPr>
          <p:cNvPr id="4" name="Footer Placeholder 3"/>
          <p:cNvSpPr>
            <a:spLocks noGrp="1"/>
          </p:cNvSpPr>
          <p:nvPr>
            <p:ph type="ftr" sz="quarter" idx="3"/>
          </p:nvPr>
        </p:nvSpPr>
        <p:spPr/>
        <p:txBody>
          <a:bodyPr/>
          <a:lstStyle/>
          <a:p>
            <a:r>
              <a:rPr lang="en-US" dirty="0"/>
              <a:t>PNC</a:t>
            </a:r>
          </a:p>
        </p:txBody>
      </p:sp>
    </p:spTree>
    <p:extLst>
      <p:ext uri="{BB962C8B-B14F-4D97-AF65-F5344CB8AC3E}">
        <p14:creationId xmlns:p14="http://schemas.microsoft.com/office/powerpoint/2010/main" val="1362901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61189" y="1745087"/>
            <a:ext cx="8150375" cy="2244128"/>
          </a:xfrm>
        </p:spPr>
        <p:txBody>
          <a:bodyPr/>
          <a:lstStyle/>
          <a:p>
            <a:pPr>
              <a:buClr>
                <a:srgbClr val="005EB8"/>
              </a:buClr>
            </a:pPr>
            <a:r>
              <a:rPr lang="en-GB" b="1" dirty="0"/>
              <a:t>What is it?</a:t>
            </a:r>
          </a:p>
          <a:p>
            <a:pPr>
              <a:buClr>
                <a:srgbClr val="005EB8"/>
              </a:buClr>
            </a:pPr>
            <a:endParaRPr lang="en-GB" b="1" dirty="0"/>
          </a:p>
          <a:p>
            <a:pPr marL="0" indent="0">
              <a:buClr>
                <a:srgbClr val="005EB8"/>
              </a:buClr>
              <a:buNone/>
            </a:pPr>
            <a:r>
              <a:rPr lang="en-GB" sz="1600" dirty="0"/>
              <a:t>“A framework through which NHS organisations are accountable for continuously improving the quality of their services and safeguarding high standards of care by creating an environment in which excellence in clinical care will flourish”</a:t>
            </a:r>
          </a:p>
          <a:p>
            <a:pPr>
              <a:buClr>
                <a:srgbClr val="005EB8"/>
              </a:buClr>
            </a:pPr>
            <a:endParaRPr lang="en-GB" dirty="0"/>
          </a:p>
        </p:txBody>
      </p:sp>
      <p:sp>
        <p:nvSpPr>
          <p:cNvPr id="3" name="Title 2"/>
          <p:cNvSpPr>
            <a:spLocks noGrp="1"/>
          </p:cNvSpPr>
          <p:nvPr>
            <p:ph type="title"/>
          </p:nvPr>
        </p:nvSpPr>
        <p:spPr>
          <a:xfrm>
            <a:off x="461189" y="926826"/>
            <a:ext cx="6567055" cy="611649"/>
          </a:xfrm>
        </p:spPr>
        <p:txBody>
          <a:bodyPr/>
          <a:lstStyle/>
          <a:p>
            <a:r>
              <a:rPr lang="en-US" dirty="0"/>
              <a:t>Clinical Governance</a:t>
            </a:r>
            <a:endParaRPr lang="en-GB" dirty="0"/>
          </a:p>
        </p:txBody>
      </p:sp>
      <p:sp>
        <p:nvSpPr>
          <p:cNvPr id="4" name="Footer Placeholder 3"/>
          <p:cNvSpPr>
            <a:spLocks noGrp="1"/>
          </p:cNvSpPr>
          <p:nvPr>
            <p:ph type="ftr" sz="quarter" idx="3"/>
          </p:nvPr>
        </p:nvSpPr>
        <p:spPr/>
        <p:txBody>
          <a:bodyPr/>
          <a:lstStyle/>
          <a:p>
            <a:r>
              <a:rPr lang="en-US" dirty="0"/>
              <a:t>PNC</a:t>
            </a:r>
          </a:p>
        </p:txBody>
      </p:sp>
    </p:spTree>
    <p:extLst>
      <p:ext uri="{BB962C8B-B14F-4D97-AF65-F5344CB8AC3E}">
        <p14:creationId xmlns:p14="http://schemas.microsoft.com/office/powerpoint/2010/main" val="2676794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96812" y="1886564"/>
            <a:ext cx="8150375" cy="2957997"/>
          </a:xfrm>
        </p:spPr>
        <p:txBody>
          <a:bodyPr/>
          <a:lstStyle/>
          <a:p>
            <a:pPr>
              <a:buClr>
                <a:srgbClr val="005EB8"/>
              </a:buClr>
            </a:pPr>
            <a:r>
              <a:rPr lang="en-GB" b="1" dirty="0"/>
              <a:t>Safety</a:t>
            </a:r>
          </a:p>
          <a:p>
            <a:pPr lvl="1">
              <a:buClr>
                <a:srgbClr val="005EB8"/>
              </a:buClr>
            </a:pPr>
            <a:r>
              <a:rPr lang="en-GB" dirty="0"/>
              <a:t>Patient</a:t>
            </a:r>
          </a:p>
          <a:p>
            <a:pPr lvl="1">
              <a:buClr>
                <a:srgbClr val="005EB8"/>
              </a:buClr>
            </a:pPr>
            <a:r>
              <a:rPr lang="en-GB" dirty="0"/>
              <a:t>You</a:t>
            </a:r>
          </a:p>
          <a:p>
            <a:pPr lvl="1">
              <a:buClr>
                <a:srgbClr val="005EB8"/>
              </a:buClr>
            </a:pPr>
            <a:r>
              <a:rPr lang="en-GB" dirty="0"/>
              <a:t>Commissioner</a:t>
            </a:r>
          </a:p>
          <a:p>
            <a:pPr lvl="1">
              <a:buClr>
                <a:srgbClr val="005EB8"/>
              </a:buClr>
            </a:pPr>
            <a:endParaRPr lang="en-GB" dirty="0"/>
          </a:p>
          <a:p>
            <a:pPr>
              <a:buClr>
                <a:srgbClr val="005EB8"/>
              </a:buClr>
            </a:pPr>
            <a:r>
              <a:rPr lang="en-GB" b="1" dirty="0"/>
              <a:t>Where does the buck stop?</a:t>
            </a:r>
          </a:p>
          <a:p>
            <a:pPr lvl="1">
              <a:buClr>
                <a:srgbClr val="005EB8"/>
              </a:buClr>
            </a:pPr>
            <a:r>
              <a:rPr lang="en-GB" dirty="0"/>
              <a:t>If Me, how do I protect myself</a:t>
            </a:r>
          </a:p>
          <a:p>
            <a:pPr>
              <a:buClr>
                <a:srgbClr val="005EB8"/>
              </a:buClr>
            </a:pPr>
            <a:endParaRPr lang="en-GB" dirty="0"/>
          </a:p>
          <a:p>
            <a:pPr>
              <a:buClr>
                <a:srgbClr val="005EB8"/>
              </a:buClr>
            </a:pPr>
            <a:r>
              <a:rPr lang="en-GB" b="1" dirty="0"/>
              <a:t>The Daily Mail Test</a:t>
            </a:r>
          </a:p>
          <a:p>
            <a:pPr>
              <a:buClr>
                <a:srgbClr val="005EB8"/>
              </a:buClr>
            </a:pPr>
            <a:endParaRPr lang="en-GB" dirty="0"/>
          </a:p>
        </p:txBody>
      </p:sp>
      <p:sp>
        <p:nvSpPr>
          <p:cNvPr id="3" name="Title 2"/>
          <p:cNvSpPr>
            <a:spLocks noGrp="1"/>
          </p:cNvSpPr>
          <p:nvPr>
            <p:ph type="title"/>
          </p:nvPr>
        </p:nvSpPr>
        <p:spPr>
          <a:xfrm>
            <a:off x="461189" y="926826"/>
            <a:ext cx="7847542" cy="611649"/>
          </a:xfrm>
        </p:spPr>
        <p:txBody>
          <a:bodyPr/>
          <a:lstStyle/>
          <a:p>
            <a:r>
              <a:rPr lang="en-GB" dirty="0"/>
              <a:t>Clinical Governance - Does it Matter?</a:t>
            </a:r>
            <a:br>
              <a:rPr lang="en-GB" dirty="0"/>
            </a:br>
            <a:endParaRPr lang="en-GB" dirty="0"/>
          </a:p>
        </p:txBody>
      </p:sp>
      <p:sp>
        <p:nvSpPr>
          <p:cNvPr id="4" name="Footer Placeholder 3"/>
          <p:cNvSpPr>
            <a:spLocks noGrp="1"/>
          </p:cNvSpPr>
          <p:nvPr>
            <p:ph type="ftr" sz="quarter" idx="3"/>
          </p:nvPr>
        </p:nvSpPr>
        <p:spPr/>
        <p:txBody>
          <a:bodyPr/>
          <a:lstStyle/>
          <a:p>
            <a:r>
              <a:rPr lang="en-US" dirty="0"/>
              <a:t>PNC</a:t>
            </a:r>
          </a:p>
        </p:txBody>
      </p:sp>
    </p:spTree>
    <p:extLst>
      <p:ext uri="{BB962C8B-B14F-4D97-AF65-F5344CB8AC3E}">
        <p14:creationId xmlns:p14="http://schemas.microsoft.com/office/powerpoint/2010/main" val="991826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96812" y="1886564"/>
            <a:ext cx="8150375" cy="2957997"/>
          </a:xfrm>
        </p:spPr>
        <p:txBody>
          <a:bodyPr/>
          <a:lstStyle/>
          <a:p>
            <a:pPr>
              <a:buClr>
                <a:srgbClr val="005EB8"/>
              </a:buClr>
            </a:pPr>
            <a:r>
              <a:rPr lang="en-GB" b="1" dirty="0"/>
              <a:t>GMC “Good Medical Practice”</a:t>
            </a:r>
          </a:p>
          <a:p>
            <a:pPr marL="0" indent="0">
              <a:buClr>
                <a:srgbClr val="005EB8"/>
              </a:buClr>
              <a:buNone/>
            </a:pPr>
            <a:r>
              <a:rPr lang="en-GB" b="1" dirty="0"/>
              <a:t>	</a:t>
            </a:r>
          </a:p>
          <a:p>
            <a:pPr>
              <a:buClr>
                <a:srgbClr val="005EB8"/>
              </a:buClr>
            </a:pPr>
            <a:r>
              <a:rPr lang="en-GB" b="1" dirty="0"/>
              <a:t>NICE Guidance</a:t>
            </a:r>
          </a:p>
          <a:p>
            <a:pPr marL="0" indent="0">
              <a:buClr>
                <a:srgbClr val="005EB8"/>
              </a:buClr>
              <a:buNone/>
            </a:pPr>
            <a:endParaRPr lang="en-GB" b="1" dirty="0"/>
          </a:p>
          <a:p>
            <a:pPr>
              <a:buClr>
                <a:srgbClr val="005EB8"/>
              </a:buClr>
            </a:pPr>
            <a:r>
              <a:rPr lang="en-GB" b="1" dirty="0"/>
              <a:t>Litigation and Complaints</a:t>
            </a:r>
          </a:p>
          <a:p>
            <a:pPr marL="0" indent="0">
              <a:buClr>
                <a:srgbClr val="005EB8"/>
              </a:buClr>
              <a:buNone/>
            </a:pPr>
            <a:endParaRPr lang="en-GB" b="1" dirty="0"/>
          </a:p>
          <a:p>
            <a:pPr>
              <a:buClr>
                <a:srgbClr val="005EB8"/>
              </a:buClr>
            </a:pPr>
            <a:r>
              <a:rPr lang="en-GB" b="1" dirty="0"/>
              <a:t>“</a:t>
            </a:r>
            <a:r>
              <a:rPr lang="en-GB" b="1" dirty="0" err="1"/>
              <a:t>Bolam</a:t>
            </a:r>
            <a:r>
              <a:rPr lang="en-GB" b="1" dirty="0"/>
              <a:t>” Vs “Montgomery”</a:t>
            </a:r>
          </a:p>
          <a:p>
            <a:pPr lvl="1">
              <a:buClr>
                <a:srgbClr val="005EB8"/>
              </a:buClr>
            </a:pPr>
            <a:r>
              <a:rPr lang="en-GB" dirty="0"/>
              <a:t>Medical paternalism Vs Patient centred</a:t>
            </a:r>
          </a:p>
          <a:p>
            <a:pPr lvl="1">
              <a:buClr>
                <a:srgbClr val="005EB8"/>
              </a:buClr>
            </a:pPr>
            <a:r>
              <a:rPr lang="en-GB" dirty="0"/>
              <a:t>Reasonable Doctor Vs Reasonable Patient</a:t>
            </a:r>
          </a:p>
          <a:p>
            <a:pPr lvl="1">
              <a:buClr>
                <a:srgbClr val="005EB8"/>
              </a:buClr>
            </a:pPr>
            <a:endParaRPr lang="en-GB" dirty="0"/>
          </a:p>
          <a:p>
            <a:pPr>
              <a:buClr>
                <a:srgbClr val="005EB8"/>
              </a:buClr>
            </a:pPr>
            <a:r>
              <a:rPr lang="en-GB" b="1" dirty="0"/>
              <a:t>Rise of STPs</a:t>
            </a:r>
          </a:p>
          <a:p>
            <a:pPr>
              <a:buClr>
                <a:srgbClr val="005EB8"/>
              </a:buClr>
            </a:pPr>
            <a:endParaRPr lang="en-GB" b="1" dirty="0"/>
          </a:p>
          <a:p>
            <a:pPr>
              <a:buClr>
                <a:srgbClr val="005EB8"/>
              </a:buClr>
            </a:pPr>
            <a:r>
              <a:rPr lang="en-GB" b="1" dirty="0"/>
              <a:t>Primary Care Pressure</a:t>
            </a:r>
          </a:p>
          <a:p>
            <a:pPr>
              <a:buClr>
                <a:srgbClr val="005EB8"/>
              </a:buClr>
            </a:pPr>
            <a:endParaRPr lang="en-GB" dirty="0"/>
          </a:p>
        </p:txBody>
      </p:sp>
      <p:sp>
        <p:nvSpPr>
          <p:cNvPr id="3" name="Title 2"/>
          <p:cNvSpPr>
            <a:spLocks noGrp="1"/>
          </p:cNvSpPr>
          <p:nvPr>
            <p:ph type="title"/>
          </p:nvPr>
        </p:nvSpPr>
        <p:spPr>
          <a:xfrm>
            <a:off x="461189" y="926826"/>
            <a:ext cx="7847542" cy="611649"/>
          </a:xfrm>
        </p:spPr>
        <p:txBody>
          <a:bodyPr/>
          <a:lstStyle/>
          <a:p>
            <a:r>
              <a:rPr lang="en-GB" dirty="0"/>
              <a:t>Changing Environment - Culture </a:t>
            </a:r>
          </a:p>
        </p:txBody>
      </p:sp>
      <p:sp>
        <p:nvSpPr>
          <p:cNvPr id="4" name="Footer Placeholder 3"/>
          <p:cNvSpPr>
            <a:spLocks noGrp="1"/>
          </p:cNvSpPr>
          <p:nvPr>
            <p:ph type="ftr" sz="quarter" idx="3"/>
          </p:nvPr>
        </p:nvSpPr>
        <p:spPr/>
        <p:txBody>
          <a:bodyPr/>
          <a:lstStyle/>
          <a:p>
            <a:r>
              <a:rPr lang="en-US" dirty="0"/>
              <a:t>PNC</a:t>
            </a:r>
          </a:p>
        </p:txBody>
      </p:sp>
    </p:spTree>
    <p:extLst>
      <p:ext uri="{BB962C8B-B14F-4D97-AF65-F5344CB8AC3E}">
        <p14:creationId xmlns:p14="http://schemas.microsoft.com/office/powerpoint/2010/main" val="1960902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96812" y="1886564"/>
            <a:ext cx="8150375" cy="4044610"/>
          </a:xfrm>
        </p:spPr>
        <p:txBody>
          <a:bodyPr/>
          <a:lstStyle/>
          <a:p>
            <a:pPr>
              <a:buClr>
                <a:srgbClr val="005EB8"/>
              </a:buClr>
            </a:pPr>
            <a:r>
              <a:rPr lang="en-GB" b="1" dirty="0"/>
              <a:t>GMC</a:t>
            </a:r>
          </a:p>
          <a:p>
            <a:pPr marL="0" indent="0">
              <a:buClr>
                <a:srgbClr val="005EB8"/>
              </a:buClr>
              <a:buNone/>
            </a:pPr>
            <a:endParaRPr lang="en-GB" b="1" dirty="0"/>
          </a:p>
          <a:p>
            <a:pPr>
              <a:buClr>
                <a:srgbClr val="005EB8"/>
              </a:buClr>
            </a:pPr>
            <a:r>
              <a:rPr lang="en-GB" b="1" dirty="0"/>
              <a:t>NHS E</a:t>
            </a:r>
          </a:p>
          <a:p>
            <a:pPr marL="0" indent="0">
              <a:buClr>
                <a:srgbClr val="005EB8"/>
              </a:buClr>
              <a:buNone/>
            </a:pPr>
            <a:endParaRPr lang="en-GB" b="1" dirty="0"/>
          </a:p>
          <a:p>
            <a:pPr>
              <a:buClr>
                <a:srgbClr val="005EB8"/>
              </a:buClr>
            </a:pPr>
            <a:r>
              <a:rPr lang="en-GB" b="1" dirty="0"/>
              <a:t>CQC</a:t>
            </a:r>
          </a:p>
          <a:p>
            <a:pPr marL="0" indent="0">
              <a:buClr>
                <a:srgbClr val="005EB8"/>
              </a:buClr>
              <a:buNone/>
            </a:pPr>
            <a:endParaRPr lang="en-GB" b="1" dirty="0"/>
          </a:p>
          <a:p>
            <a:pPr>
              <a:buClr>
                <a:srgbClr val="005EB8"/>
              </a:buClr>
            </a:pPr>
            <a:r>
              <a:rPr lang="en-GB" b="1" dirty="0"/>
              <a:t>Others</a:t>
            </a:r>
          </a:p>
          <a:p>
            <a:pPr lvl="1">
              <a:buClr>
                <a:srgbClr val="005EB8"/>
              </a:buClr>
            </a:pPr>
            <a:r>
              <a:rPr lang="en-GB" dirty="0"/>
              <a:t>Police</a:t>
            </a:r>
          </a:p>
          <a:p>
            <a:pPr lvl="1">
              <a:buClr>
                <a:srgbClr val="005EB8"/>
              </a:buClr>
            </a:pPr>
            <a:r>
              <a:rPr lang="en-GB" dirty="0"/>
              <a:t>Safeguarding</a:t>
            </a:r>
          </a:p>
          <a:p>
            <a:pPr lvl="1">
              <a:buClr>
                <a:srgbClr val="005EB8"/>
              </a:buClr>
            </a:pPr>
            <a:r>
              <a:rPr lang="en-GB" dirty="0"/>
              <a:t>Lawyers</a:t>
            </a:r>
          </a:p>
          <a:p>
            <a:pPr lvl="1">
              <a:buClr>
                <a:srgbClr val="005EB8"/>
              </a:buClr>
            </a:pPr>
            <a:r>
              <a:rPr lang="en-GB" dirty="0"/>
              <a:t>Ombudsman</a:t>
            </a:r>
          </a:p>
          <a:p>
            <a:pPr lvl="1">
              <a:buClr>
                <a:srgbClr val="005EB8"/>
              </a:buClr>
            </a:pPr>
            <a:r>
              <a:rPr lang="en-GB" dirty="0"/>
              <a:t>Etc………..</a:t>
            </a:r>
          </a:p>
          <a:p>
            <a:pPr>
              <a:buClr>
                <a:srgbClr val="005EB8"/>
              </a:buClr>
            </a:pPr>
            <a:endParaRPr lang="en-GB" dirty="0"/>
          </a:p>
        </p:txBody>
      </p:sp>
      <p:sp>
        <p:nvSpPr>
          <p:cNvPr id="3" name="Title 2"/>
          <p:cNvSpPr>
            <a:spLocks noGrp="1"/>
          </p:cNvSpPr>
          <p:nvPr>
            <p:ph type="title"/>
          </p:nvPr>
        </p:nvSpPr>
        <p:spPr>
          <a:xfrm>
            <a:off x="461189" y="926826"/>
            <a:ext cx="7847542" cy="611649"/>
          </a:xfrm>
        </p:spPr>
        <p:txBody>
          <a:bodyPr/>
          <a:lstStyle/>
          <a:p>
            <a:r>
              <a:rPr lang="en-GB" dirty="0"/>
              <a:t>Changing Environment - Regulators</a:t>
            </a:r>
          </a:p>
        </p:txBody>
      </p:sp>
      <p:sp>
        <p:nvSpPr>
          <p:cNvPr id="4" name="Footer Placeholder 3"/>
          <p:cNvSpPr>
            <a:spLocks noGrp="1"/>
          </p:cNvSpPr>
          <p:nvPr>
            <p:ph type="ftr" sz="quarter" idx="3"/>
          </p:nvPr>
        </p:nvSpPr>
        <p:spPr/>
        <p:txBody>
          <a:bodyPr/>
          <a:lstStyle/>
          <a:p>
            <a:r>
              <a:rPr lang="en-US" dirty="0"/>
              <a:t>PNC</a:t>
            </a:r>
          </a:p>
        </p:txBody>
      </p:sp>
    </p:spTree>
    <p:extLst>
      <p:ext uri="{BB962C8B-B14F-4D97-AF65-F5344CB8AC3E}">
        <p14:creationId xmlns:p14="http://schemas.microsoft.com/office/powerpoint/2010/main" val="2352027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96812" y="1886564"/>
            <a:ext cx="8150375" cy="4044610"/>
          </a:xfrm>
        </p:spPr>
        <p:txBody>
          <a:bodyPr/>
          <a:lstStyle/>
          <a:p>
            <a:pPr>
              <a:buClr>
                <a:srgbClr val="005EB8"/>
              </a:buClr>
            </a:pPr>
            <a:r>
              <a:rPr lang="en-GB" b="1" dirty="0"/>
              <a:t>Traditional General Practice</a:t>
            </a:r>
          </a:p>
          <a:p>
            <a:pPr marL="0" indent="0">
              <a:buClr>
                <a:srgbClr val="005EB8"/>
              </a:buClr>
              <a:buNone/>
            </a:pPr>
            <a:endParaRPr lang="en-GB" b="1" dirty="0"/>
          </a:p>
          <a:p>
            <a:pPr>
              <a:buClr>
                <a:srgbClr val="005EB8"/>
              </a:buClr>
            </a:pPr>
            <a:r>
              <a:rPr lang="en-GB" b="1" dirty="0"/>
              <a:t>Federations</a:t>
            </a:r>
          </a:p>
          <a:p>
            <a:pPr marL="0" indent="0">
              <a:buClr>
                <a:srgbClr val="005EB8"/>
              </a:buClr>
              <a:buNone/>
            </a:pPr>
            <a:endParaRPr lang="en-GB" b="1" dirty="0"/>
          </a:p>
          <a:p>
            <a:pPr>
              <a:buClr>
                <a:srgbClr val="005EB8"/>
              </a:buClr>
            </a:pPr>
            <a:r>
              <a:rPr lang="en-GB" b="1" dirty="0"/>
              <a:t>Super Partnerships</a:t>
            </a:r>
          </a:p>
          <a:p>
            <a:pPr marL="0" indent="0">
              <a:buClr>
                <a:srgbClr val="005EB8"/>
              </a:buClr>
              <a:buNone/>
            </a:pPr>
            <a:endParaRPr lang="en-GB" b="1" dirty="0"/>
          </a:p>
          <a:p>
            <a:pPr>
              <a:buClr>
                <a:srgbClr val="005EB8"/>
              </a:buClr>
            </a:pPr>
            <a:r>
              <a:rPr lang="en-GB" b="1" dirty="0"/>
              <a:t>Vertical Integration</a:t>
            </a:r>
          </a:p>
          <a:p>
            <a:pPr marL="0" indent="0">
              <a:buClr>
                <a:srgbClr val="005EB8"/>
              </a:buClr>
              <a:buNone/>
            </a:pPr>
            <a:endParaRPr lang="en-GB" b="1" dirty="0"/>
          </a:p>
          <a:p>
            <a:pPr>
              <a:buClr>
                <a:srgbClr val="005EB8"/>
              </a:buClr>
            </a:pPr>
            <a:r>
              <a:rPr lang="en-GB" b="1" dirty="0"/>
              <a:t>Primary Care networks</a:t>
            </a:r>
          </a:p>
          <a:p>
            <a:pPr marL="0" indent="0">
              <a:buClr>
                <a:srgbClr val="005EB8"/>
              </a:buClr>
              <a:buNone/>
            </a:pPr>
            <a:endParaRPr lang="en-GB" dirty="0"/>
          </a:p>
        </p:txBody>
      </p:sp>
      <p:sp>
        <p:nvSpPr>
          <p:cNvPr id="3" name="Title 2"/>
          <p:cNvSpPr>
            <a:spLocks noGrp="1"/>
          </p:cNvSpPr>
          <p:nvPr>
            <p:ph type="title"/>
          </p:nvPr>
        </p:nvSpPr>
        <p:spPr>
          <a:xfrm>
            <a:off x="461189" y="926826"/>
            <a:ext cx="7847542" cy="611649"/>
          </a:xfrm>
        </p:spPr>
        <p:txBody>
          <a:bodyPr/>
          <a:lstStyle/>
          <a:p>
            <a:r>
              <a:rPr lang="en-GB" dirty="0"/>
              <a:t>Changing Environment–Care Models</a:t>
            </a:r>
          </a:p>
        </p:txBody>
      </p:sp>
      <p:sp>
        <p:nvSpPr>
          <p:cNvPr id="4" name="Footer Placeholder 3"/>
          <p:cNvSpPr>
            <a:spLocks noGrp="1"/>
          </p:cNvSpPr>
          <p:nvPr>
            <p:ph type="ftr" sz="quarter" idx="3"/>
          </p:nvPr>
        </p:nvSpPr>
        <p:spPr/>
        <p:txBody>
          <a:bodyPr/>
          <a:lstStyle/>
          <a:p>
            <a:r>
              <a:rPr lang="en-US" dirty="0"/>
              <a:t>PNC</a:t>
            </a:r>
          </a:p>
        </p:txBody>
      </p:sp>
    </p:spTree>
    <p:extLst>
      <p:ext uri="{BB962C8B-B14F-4D97-AF65-F5344CB8AC3E}">
        <p14:creationId xmlns:p14="http://schemas.microsoft.com/office/powerpoint/2010/main" val="2358475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E2C5B0EF-9550-45D1-A47E-3FDE803D2FCB}"/>
              </a:ext>
            </a:extLst>
          </p:cNvPr>
          <p:cNvSpPr>
            <a:spLocks noGrp="1"/>
          </p:cNvSpPr>
          <p:nvPr>
            <p:ph sz="quarter" idx="10"/>
          </p:nvPr>
        </p:nvSpPr>
        <p:spPr/>
        <p:txBody>
          <a:bodyPr/>
          <a:lstStyle/>
          <a:p>
            <a:endParaRPr lang="en-GB" b="1" dirty="0"/>
          </a:p>
          <a:p>
            <a:r>
              <a:rPr lang="en-GB" b="1" dirty="0"/>
              <a:t>Acting outside of competency</a:t>
            </a:r>
          </a:p>
          <a:p>
            <a:endParaRPr lang="en-GB" b="1" dirty="0"/>
          </a:p>
          <a:p>
            <a:r>
              <a:rPr lang="en-GB" b="1" dirty="0"/>
              <a:t>Role of Non Medical clinicians</a:t>
            </a:r>
          </a:p>
          <a:p>
            <a:pPr lvl="1"/>
            <a:r>
              <a:rPr lang="en-GB" dirty="0"/>
              <a:t>ANP, Pharmacists etc</a:t>
            </a:r>
          </a:p>
          <a:p>
            <a:endParaRPr lang="en-GB" dirty="0"/>
          </a:p>
          <a:p>
            <a:r>
              <a:rPr lang="en-GB" b="1" dirty="0"/>
              <a:t>Commissioning unsafe services</a:t>
            </a:r>
          </a:p>
        </p:txBody>
      </p:sp>
      <p:sp>
        <p:nvSpPr>
          <p:cNvPr id="3" name="Title 2"/>
          <p:cNvSpPr>
            <a:spLocks noGrp="1"/>
          </p:cNvSpPr>
          <p:nvPr>
            <p:ph type="title"/>
          </p:nvPr>
        </p:nvSpPr>
        <p:spPr/>
        <p:txBody>
          <a:bodyPr/>
          <a:lstStyle/>
          <a:p>
            <a:r>
              <a:rPr lang="en-GB" dirty="0"/>
              <a:t>Issues and Themes</a:t>
            </a:r>
          </a:p>
        </p:txBody>
      </p:sp>
      <p:sp>
        <p:nvSpPr>
          <p:cNvPr id="4" name="Footer Placeholder 3"/>
          <p:cNvSpPr>
            <a:spLocks noGrp="1"/>
          </p:cNvSpPr>
          <p:nvPr>
            <p:ph type="ftr" sz="quarter" idx="3"/>
          </p:nvPr>
        </p:nvSpPr>
        <p:spPr/>
        <p:txBody>
          <a:bodyPr/>
          <a:lstStyle/>
          <a:p>
            <a:r>
              <a:rPr lang="en-US" dirty="0"/>
              <a:t>PNC</a:t>
            </a:r>
          </a:p>
        </p:txBody>
      </p:sp>
    </p:spTree>
    <p:extLst>
      <p:ext uri="{BB962C8B-B14F-4D97-AF65-F5344CB8AC3E}">
        <p14:creationId xmlns:p14="http://schemas.microsoft.com/office/powerpoint/2010/main" val="346594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96812" y="1886564"/>
            <a:ext cx="8150375" cy="4044610"/>
          </a:xfrm>
        </p:spPr>
        <p:txBody>
          <a:bodyPr/>
          <a:lstStyle/>
          <a:p>
            <a:pPr>
              <a:buClr>
                <a:srgbClr val="005EB8"/>
              </a:buClr>
            </a:pPr>
            <a:r>
              <a:rPr lang="en-GB" b="1" dirty="0" err="1"/>
              <a:t>GPsI</a:t>
            </a:r>
            <a:r>
              <a:rPr lang="en-GB" b="1" dirty="0"/>
              <a:t> Vs </a:t>
            </a:r>
            <a:r>
              <a:rPr lang="en-GB" b="1" dirty="0" err="1"/>
              <a:t>Gp</a:t>
            </a:r>
            <a:r>
              <a:rPr lang="en-GB" b="1" dirty="0"/>
              <a:t> with an interest</a:t>
            </a:r>
          </a:p>
          <a:p>
            <a:pPr lvl="1">
              <a:buClr>
                <a:srgbClr val="005EB8"/>
              </a:buClr>
            </a:pPr>
            <a:r>
              <a:rPr lang="en-GB" dirty="0"/>
              <a:t>Increasing “specialism” with Practices</a:t>
            </a:r>
          </a:p>
          <a:p>
            <a:pPr lvl="1">
              <a:buClr>
                <a:srgbClr val="005EB8"/>
              </a:buClr>
            </a:pPr>
            <a:r>
              <a:rPr lang="en-GB" dirty="0"/>
              <a:t>What are you claiming to be</a:t>
            </a:r>
          </a:p>
          <a:p>
            <a:pPr lvl="1">
              <a:buClr>
                <a:srgbClr val="005EB8"/>
              </a:buClr>
            </a:pPr>
            <a:r>
              <a:rPr lang="en-GB" dirty="0"/>
              <a:t>Practice Vs Referrals</a:t>
            </a:r>
          </a:p>
          <a:p>
            <a:pPr marL="0" indent="0">
              <a:buClr>
                <a:srgbClr val="005EB8"/>
              </a:buClr>
              <a:buNone/>
            </a:pPr>
            <a:endParaRPr lang="en-GB" b="1" dirty="0"/>
          </a:p>
          <a:p>
            <a:pPr>
              <a:buClr>
                <a:srgbClr val="005EB8"/>
              </a:buClr>
            </a:pPr>
            <a:r>
              <a:rPr lang="en-GB" b="1" dirty="0"/>
              <a:t>Training</a:t>
            </a:r>
          </a:p>
          <a:p>
            <a:pPr lvl="1">
              <a:buClr>
                <a:srgbClr val="005EB8"/>
              </a:buClr>
            </a:pPr>
            <a:r>
              <a:rPr lang="en-GB" dirty="0"/>
              <a:t>Up to date and relevant</a:t>
            </a:r>
          </a:p>
          <a:p>
            <a:pPr lvl="1">
              <a:buClr>
                <a:srgbClr val="005EB8"/>
              </a:buClr>
            </a:pPr>
            <a:r>
              <a:rPr lang="en-GB" dirty="0"/>
              <a:t>NB NICE</a:t>
            </a:r>
          </a:p>
          <a:p>
            <a:pPr lvl="1">
              <a:buClr>
                <a:srgbClr val="005EB8"/>
              </a:buClr>
            </a:pPr>
            <a:endParaRPr lang="en-GB" b="1" dirty="0"/>
          </a:p>
          <a:p>
            <a:pPr>
              <a:buClr>
                <a:srgbClr val="005EB8"/>
              </a:buClr>
            </a:pPr>
            <a:r>
              <a:rPr lang="en-GB" b="1" dirty="0"/>
              <a:t>Infrastructure</a:t>
            </a:r>
          </a:p>
          <a:p>
            <a:pPr marL="0" indent="0">
              <a:buClr>
                <a:srgbClr val="005EB8"/>
              </a:buClr>
              <a:buNone/>
            </a:pPr>
            <a:endParaRPr lang="en-GB" b="1" dirty="0"/>
          </a:p>
          <a:p>
            <a:pPr>
              <a:buClr>
                <a:srgbClr val="005EB8"/>
              </a:buClr>
            </a:pPr>
            <a:r>
              <a:rPr lang="en-GB" b="1" dirty="0"/>
              <a:t>Links into clinical networks and MDT</a:t>
            </a:r>
          </a:p>
          <a:p>
            <a:pPr marL="0" indent="0">
              <a:buClr>
                <a:srgbClr val="005EB8"/>
              </a:buClr>
              <a:buNone/>
            </a:pPr>
            <a:endParaRPr lang="en-GB" dirty="0"/>
          </a:p>
        </p:txBody>
      </p:sp>
      <p:sp>
        <p:nvSpPr>
          <p:cNvPr id="3" name="Title 2"/>
          <p:cNvSpPr>
            <a:spLocks noGrp="1"/>
          </p:cNvSpPr>
          <p:nvPr>
            <p:ph type="title"/>
          </p:nvPr>
        </p:nvSpPr>
        <p:spPr>
          <a:xfrm>
            <a:off x="461189" y="926826"/>
            <a:ext cx="7847542" cy="611649"/>
          </a:xfrm>
        </p:spPr>
        <p:txBody>
          <a:bodyPr/>
          <a:lstStyle/>
          <a:p>
            <a:r>
              <a:rPr lang="en-GB" dirty="0"/>
              <a:t>Scope of Practice</a:t>
            </a:r>
          </a:p>
        </p:txBody>
      </p:sp>
      <p:sp>
        <p:nvSpPr>
          <p:cNvPr id="4" name="Footer Placeholder 3"/>
          <p:cNvSpPr>
            <a:spLocks noGrp="1"/>
          </p:cNvSpPr>
          <p:nvPr>
            <p:ph type="ftr" sz="quarter" idx="3"/>
          </p:nvPr>
        </p:nvSpPr>
        <p:spPr/>
        <p:txBody>
          <a:bodyPr/>
          <a:lstStyle/>
          <a:p>
            <a:r>
              <a:rPr lang="en-US" dirty="0"/>
              <a:t>PNC</a:t>
            </a:r>
          </a:p>
        </p:txBody>
      </p:sp>
    </p:spTree>
    <p:extLst>
      <p:ext uri="{BB962C8B-B14F-4D97-AF65-F5344CB8AC3E}">
        <p14:creationId xmlns:p14="http://schemas.microsoft.com/office/powerpoint/2010/main" val="3582067096"/>
      </p:ext>
    </p:extLst>
  </p:cSld>
  <p:clrMapOvr>
    <a:masterClrMapping/>
  </p:clrMapOvr>
</p:sld>
</file>

<file path=ppt/theme/theme1.xml><?xml version="1.0" encoding="utf-8"?>
<a:theme xmlns:a="http://schemas.openxmlformats.org/drawingml/2006/main" name="Office Theme">
  <a:themeElements>
    <a:clrScheme name="NHS Improvement">
      <a:dk1>
        <a:srgbClr val="000000"/>
      </a:dk1>
      <a:lt1>
        <a:srgbClr val="FFFFFF"/>
      </a:lt1>
      <a:dk2>
        <a:srgbClr val="003087"/>
      </a:dk2>
      <a:lt2>
        <a:srgbClr val="005EB8"/>
      </a:lt2>
      <a:accent1>
        <a:srgbClr val="005EB8"/>
      </a:accent1>
      <a:accent2>
        <a:srgbClr val="41B6E6"/>
      </a:accent2>
      <a:accent3>
        <a:srgbClr val="768692"/>
      </a:accent3>
      <a:accent4>
        <a:srgbClr val="00A499"/>
      </a:accent4>
      <a:accent5>
        <a:srgbClr val="006747"/>
      </a:accent5>
      <a:accent6>
        <a:srgbClr val="00A9CE"/>
      </a:accent6>
      <a:hlink>
        <a:srgbClr val="0072CE"/>
      </a:hlink>
      <a:folHlink>
        <a:srgbClr val="41B6E6"/>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KeywordTaxHTField xmlns="f90e7bc6-a3db-487f-b513-bfabef5bed32">
      <Terms xmlns="http://schemas.microsoft.com/office/infopath/2007/PartnerControls"/>
    </TaxKeywordTaxHTField>
    <template xmlns="5d66da30-c57e-467e-bd92-94ce3dcc2d9c">Presentation</template>
    <TaxCatchAll xmlns="cccaf3ac-2de9-44d4-aa31-54302fceb5f7"/>
    <SharedWithUsers xmlns="f90e7bc6-a3db-487f-b513-bfabef5bed32">
      <UserInfo>
        <DisplayName>Nicola Pollard</DisplayName>
        <AccountId>2842</AccountId>
        <AccountType/>
      </UserInfo>
      <UserInfo>
        <DisplayName>Shahin Alam</DisplayName>
        <AccountId>4938</AccountId>
        <AccountType/>
      </UserInfo>
      <UserInfo>
        <DisplayName>Lisa King</DisplayName>
        <AccountId>48</AccountId>
        <AccountType/>
      </UserInfo>
      <UserInfo>
        <DisplayName>Sade Cross</DisplayName>
        <AccountId>6199</AccountId>
        <AccountType/>
      </UserInfo>
      <UserInfo>
        <DisplayName>Roger Durack</DisplayName>
        <AccountId>2106</AccountId>
        <AccountType/>
      </UserInfo>
      <UserInfo>
        <DisplayName>Sarah Cooper</DisplayName>
        <AccountId>1135</AccountId>
        <AccountType/>
      </UserInfo>
    </SharedWithUsers>
    <Date xmlns="5d66da30-c57e-467e-bd92-94ce3dcc2d9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54A07F297CB714AA444711BE03C57E6" ma:contentTypeVersion="9" ma:contentTypeDescription="Create a new document." ma:contentTypeScope="" ma:versionID="8169ffbeba509925200f3a3d0b494290">
  <xsd:schema xmlns:xsd="http://www.w3.org/2001/XMLSchema" xmlns:xs="http://www.w3.org/2001/XMLSchema" xmlns:p="http://schemas.microsoft.com/office/2006/metadata/properties" xmlns:ns2="f90e7bc6-a3db-487f-b513-bfabef5bed32" xmlns:ns3="cccaf3ac-2de9-44d4-aa31-54302fceb5f7" xmlns:ns4="5d66da30-c57e-467e-bd92-94ce3dcc2d9c" targetNamespace="http://schemas.microsoft.com/office/2006/metadata/properties" ma:root="true" ma:fieldsID="96a69e71d600c1e148d8985e5128b887" ns2:_="" ns3:_="" ns4:_="">
    <xsd:import namespace="f90e7bc6-a3db-487f-b513-bfabef5bed32"/>
    <xsd:import namespace="cccaf3ac-2de9-44d4-aa31-54302fceb5f7"/>
    <xsd:import namespace="5d66da30-c57e-467e-bd92-94ce3dcc2d9c"/>
    <xsd:element name="properties">
      <xsd:complexType>
        <xsd:sequence>
          <xsd:element name="documentManagement">
            <xsd:complexType>
              <xsd:all>
                <xsd:element ref="ns2:TaxKeywordTaxHTField" minOccurs="0"/>
                <xsd:element ref="ns3:TaxCatchAll" minOccurs="0"/>
                <xsd:element ref="ns4:MediaServiceMetadata" minOccurs="0"/>
                <xsd:element ref="ns4:MediaServiceFastMetadata" minOccurs="0"/>
                <xsd:element ref="ns4:template" minOccurs="0"/>
                <xsd:element ref="ns2:SharedWithUsers" minOccurs="0"/>
                <xsd:element ref="ns2:SharedWithDetails" minOccurs="0"/>
                <xsd:element ref="ns4: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0e7bc6-a3db-487f-b513-bfabef5bed32" elementFormDefault="qualified">
    <xsd:import namespace="http://schemas.microsoft.com/office/2006/documentManagement/types"/>
    <xsd:import namespace="http://schemas.microsoft.com/office/infopath/2007/PartnerControls"/>
    <xsd:element name="TaxKeywordTaxHTField" ma:index="9" nillable="true" ma:taxonomy="true" ma:internalName="TaxKeywordTaxHTField" ma:taxonomyFieldName="TaxKeyword" ma:displayName="Enterprise Keywords" ma:fieldId="{23f27201-bee3-471e-b2e7-b64fd8b7ca38}" ma:taxonomyMulti="true" ma:sspId="443b0bdb-28a8-4814-9fb9-624c17c095fc" ma:termSetId="00000000-0000-0000-0000-000000000000" ma:anchorId="00000000-0000-0000-0000-000000000000" ma:open="true" ma:isKeyword="true">
      <xsd:complexType>
        <xsd:sequence>
          <xsd:element ref="pc:Terms" minOccurs="0" maxOccurs="1"/>
        </xsd:sequence>
      </xsd:complexType>
    </xsd:element>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ccaf3ac-2de9-44d4-aa31-54302fceb5f7"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9149f758-a6f2-4b74-bc3e-e8922073796b}" ma:internalName="TaxCatchAll" ma:showField="CatchAllData" ma:web="f90e7bc6-a3db-487f-b513-bfabef5bed3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d66da30-c57e-467e-bd92-94ce3dcc2d9c"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template" ma:index="13" nillable="true" ma:displayName="template" ma:format="Dropdown" ma:internalName="template">
      <xsd:simpleType>
        <xsd:restriction base="dms:Text">
          <xsd:maxLength value="255"/>
        </xsd:restriction>
      </xsd:simpleType>
    </xsd:element>
    <xsd:element name="Date" ma:index="16" nillable="true" ma:displayName="Date" ma:format="DateTime" ma:internalName="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D9FD49-C1C5-400A-B04D-90A236984D1F}">
  <ds:schemaRefs>
    <ds:schemaRef ds:uri="http://schemas.microsoft.com/office/2006/metadata/properties"/>
    <ds:schemaRef ds:uri="http://purl.org/dc/terms/"/>
    <ds:schemaRef ds:uri="http://purl.org/dc/elements/1.1/"/>
    <ds:schemaRef ds:uri="cccaf3ac-2de9-44d4-aa31-54302fceb5f7"/>
    <ds:schemaRef ds:uri="http://schemas.microsoft.com/office/2006/documentManagement/types"/>
    <ds:schemaRef ds:uri="http://purl.org/dc/dcmitype/"/>
    <ds:schemaRef ds:uri="f90e7bc6-a3db-487f-b513-bfabef5bed32"/>
    <ds:schemaRef ds:uri="http://www.w3.org/XML/1998/namespace"/>
    <ds:schemaRef ds:uri="http://schemas.openxmlformats.org/package/2006/metadata/core-properties"/>
    <ds:schemaRef ds:uri="http://schemas.microsoft.com/office/infopath/2007/PartnerControls"/>
    <ds:schemaRef ds:uri="5d66da30-c57e-467e-bd92-94ce3dcc2d9c"/>
  </ds:schemaRefs>
</ds:datastoreItem>
</file>

<file path=customXml/itemProps2.xml><?xml version="1.0" encoding="utf-8"?>
<ds:datastoreItem xmlns:ds="http://schemas.openxmlformats.org/officeDocument/2006/customXml" ds:itemID="{4F5F6AE1-20AA-4C25-A564-3A6BB29819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0e7bc6-a3db-487f-b513-bfabef5bed32"/>
    <ds:schemaRef ds:uri="cccaf3ac-2de9-44d4-aa31-54302fceb5f7"/>
    <ds:schemaRef ds:uri="5d66da30-c57e-467e-bd92-94ce3dcc2d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6333066-D95F-4DC9-8F45-8431A5C3C7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1806</TotalTime>
  <Words>683</Words>
  <Application>Microsoft Office PowerPoint</Application>
  <PresentationFormat>On-screen Show (4:3)</PresentationFormat>
  <Paragraphs>259</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Dr Francis Campbell Associate Medical Director Professional Regulations NHS England </vt:lpstr>
      <vt:lpstr>PCN and Clinical Governance</vt:lpstr>
      <vt:lpstr>Clinical Governance</vt:lpstr>
      <vt:lpstr>Clinical Governance - Does it Matter? </vt:lpstr>
      <vt:lpstr>Changing Environment - Culture </vt:lpstr>
      <vt:lpstr>Changing Environment - Regulators</vt:lpstr>
      <vt:lpstr>Changing Environment–Care Models</vt:lpstr>
      <vt:lpstr>Issues and Themes</vt:lpstr>
      <vt:lpstr>Scope of Practice</vt:lpstr>
      <vt:lpstr>Scope of Practice</vt:lpstr>
      <vt:lpstr>Commissioning Risk</vt:lpstr>
      <vt:lpstr>Where does the buck stop?</vt:lpstr>
      <vt:lpstr>PCN Medical/Clinical Director</vt:lpstr>
      <vt:lpstr>PCN Medical Director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Sanderson</dc:creator>
  <cp:lastModifiedBy>Tim</cp:lastModifiedBy>
  <cp:revision>65</cp:revision>
  <dcterms:created xsi:type="dcterms:W3CDTF">2017-05-03T08:06:17Z</dcterms:created>
  <dcterms:modified xsi:type="dcterms:W3CDTF">2019-12-08T10:10:42Z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0x010100A54A07F297CB714AA444711BE03C57E6</vt:lpwstr>
  </property>
  <property fmtid="{D5CDD505-2E9C-101B-9397-08002B2CF9AE}" pid="3" name="TaxKeyword">
    <vt:lpwstr/>
  </property>
  <property fmtid="{D5CDD505-2E9C-101B-9397-08002B2CF9AE}" pid="4" name="Subject0">
    <vt:lpwstr/>
  </property>
  <property fmtid="{D5CDD505-2E9C-101B-9397-08002B2CF9AE}" pid="5" name="Document type0">
    <vt:lpwstr/>
  </property>
  <property fmtid="{D5CDD505-2E9C-101B-9397-08002B2CF9AE}" pid="6" name="WTTeamSiteDocumentType">
    <vt:lpwstr/>
  </property>
  <property fmtid="{D5CDD505-2E9C-101B-9397-08002B2CF9AE}" pid="7" name="WTTeamSiteDocumentTypeTaxHTField0">
    <vt:lpwstr/>
  </property>
  <property fmtid="{D5CDD505-2E9C-101B-9397-08002B2CF9AE}" pid="8" name="cebceaf3e3574cdab9f9dab6bbd34ddb">
    <vt:lpwstr/>
  </property>
  <property fmtid="{D5CDD505-2E9C-101B-9397-08002B2CF9AE}" pid="9" name="n2fe4ed80ae84f2cbc880662fe0a8735">
    <vt:lpwstr/>
  </property>
  <property fmtid="{D5CDD505-2E9C-101B-9397-08002B2CF9AE}" pid="10" name="TaxCatchAll">
    <vt:lpwstr/>
  </property>
  <property fmtid="{D5CDD505-2E9C-101B-9397-08002B2CF9AE}" pid="11" name="TaxKeywordTaxHTField">
    <vt:lpwstr/>
  </property>
</Properties>
</file>