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4" r:id="rId2"/>
  </p:sldMasterIdLst>
  <p:notesMasterIdLst>
    <p:notesMasterId r:id="rId25"/>
  </p:notesMasterIdLst>
  <p:sldIdLst>
    <p:sldId id="258" r:id="rId3"/>
    <p:sldId id="259" r:id="rId4"/>
    <p:sldId id="296" r:id="rId5"/>
    <p:sldId id="308" r:id="rId6"/>
    <p:sldId id="331" r:id="rId7"/>
    <p:sldId id="332" r:id="rId8"/>
    <p:sldId id="336" r:id="rId9"/>
    <p:sldId id="334" r:id="rId10"/>
    <p:sldId id="335" r:id="rId11"/>
    <p:sldId id="303" r:id="rId12"/>
    <p:sldId id="271" r:id="rId13"/>
    <p:sldId id="337" r:id="rId14"/>
    <p:sldId id="338" r:id="rId15"/>
    <p:sldId id="349" r:id="rId16"/>
    <p:sldId id="341" r:id="rId17"/>
    <p:sldId id="339" r:id="rId18"/>
    <p:sldId id="342" r:id="rId19"/>
    <p:sldId id="348" r:id="rId20"/>
    <p:sldId id="346" r:id="rId21"/>
    <p:sldId id="333" r:id="rId22"/>
    <p:sldId id="351" r:id="rId23"/>
    <p:sldId id="347" r:id="rId24"/>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FF"/>
    <a:srgbClr val="ACD8F6"/>
    <a:srgbClr val="88B4F4"/>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94674" autoAdjust="0"/>
  </p:normalViewPr>
  <p:slideViewPr>
    <p:cSldViewPr>
      <p:cViewPr>
        <p:scale>
          <a:sx n="97" d="100"/>
          <a:sy n="97" d="100"/>
        </p:scale>
        <p:origin x="1704" y="5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26" cy="499430"/>
          </a:xfrm>
          <a:prstGeom prst="rect">
            <a:avLst/>
          </a:prstGeom>
        </p:spPr>
        <p:txBody>
          <a:bodyPr vert="horz" lIns="91915" tIns="45958" rIns="91915" bIns="45958" rtlCol="0"/>
          <a:lstStyle>
            <a:lvl1pPr algn="l">
              <a:defRPr sz="1200"/>
            </a:lvl1pPr>
          </a:lstStyle>
          <a:p>
            <a:endParaRPr lang="en-GB" dirty="0"/>
          </a:p>
        </p:txBody>
      </p:sp>
      <p:sp>
        <p:nvSpPr>
          <p:cNvPr id="3" name="Date Placeholder 2"/>
          <p:cNvSpPr>
            <a:spLocks noGrp="1"/>
          </p:cNvSpPr>
          <p:nvPr>
            <p:ph type="dt" idx="1"/>
          </p:nvPr>
        </p:nvSpPr>
        <p:spPr>
          <a:xfrm>
            <a:off x="3870366" y="0"/>
            <a:ext cx="2962226" cy="499430"/>
          </a:xfrm>
          <a:prstGeom prst="rect">
            <a:avLst/>
          </a:prstGeom>
        </p:spPr>
        <p:txBody>
          <a:bodyPr vert="horz" lIns="91915" tIns="45958" rIns="91915" bIns="45958" rtlCol="0"/>
          <a:lstStyle>
            <a:lvl1pPr algn="r">
              <a:defRPr sz="1200"/>
            </a:lvl1pPr>
          </a:lstStyle>
          <a:p>
            <a:fld id="{C569B60C-3936-4870-863B-D229ED684619}" type="datetimeFigureOut">
              <a:rPr lang="en-GB" smtClean="0"/>
              <a:t>30/05/2018</a:t>
            </a:fld>
            <a:endParaRPr lang="en-GB" dirty="0"/>
          </a:p>
        </p:txBody>
      </p:sp>
      <p:sp>
        <p:nvSpPr>
          <p:cNvPr id="4" name="Slide Image Placeholder 3"/>
          <p:cNvSpPr>
            <a:spLocks noGrp="1" noRot="1" noChangeAspect="1"/>
          </p:cNvSpPr>
          <p:nvPr>
            <p:ph type="sldImg" idx="2"/>
          </p:nvPr>
        </p:nvSpPr>
        <p:spPr>
          <a:xfrm>
            <a:off x="922338" y="747713"/>
            <a:ext cx="4989512" cy="3741737"/>
          </a:xfrm>
          <a:prstGeom prst="rect">
            <a:avLst/>
          </a:prstGeom>
          <a:noFill/>
          <a:ln w="12700">
            <a:solidFill>
              <a:prstClr val="black"/>
            </a:solidFill>
          </a:ln>
        </p:spPr>
        <p:txBody>
          <a:bodyPr vert="horz" lIns="91915" tIns="45958" rIns="91915" bIns="45958" rtlCol="0" anchor="ctr"/>
          <a:lstStyle/>
          <a:p>
            <a:endParaRPr lang="en-GB" dirty="0"/>
          </a:p>
        </p:txBody>
      </p:sp>
      <p:sp>
        <p:nvSpPr>
          <p:cNvPr id="5" name="Notes Placeholder 4"/>
          <p:cNvSpPr>
            <a:spLocks noGrp="1"/>
          </p:cNvSpPr>
          <p:nvPr>
            <p:ph type="body" sz="quarter" idx="3"/>
          </p:nvPr>
        </p:nvSpPr>
        <p:spPr>
          <a:xfrm>
            <a:off x="683100" y="4740596"/>
            <a:ext cx="5467989" cy="4490083"/>
          </a:xfrm>
          <a:prstGeom prst="rect">
            <a:avLst/>
          </a:prstGeom>
        </p:spPr>
        <p:txBody>
          <a:bodyPr vert="horz" lIns="91915" tIns="45958" rIns="91915" bIns="459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78000"/>
            <a:ext cx="2962226" cy="499430"/>
          </a:xfrm>
          <a:prstGeom prst="rect">
            <a:avLst/>
          </a:prstGeom>
        </p:spPr>
        <p:txBody>
          <a:bodyPr vert="horz" lIns="91915" tIns="45958" rIns="91915" bIns="4595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70366" y="9478000"/>
            <a:ext cx="2962226" cy="499430"/>
          </a:xfrm>
          <a:prstGeom prst="rect">
            <a:avLst/>
          </a:prstGeom>
        </p:spPr>
        <p:txBody>
          <a:bodyPr vert="horz" lIns="91915" tIns="45958" rIns="91915" bIns="45958" rtlCol="0" anchor="b"/>
          <a:lstStyle>
            <a:lvl1pPr algn="r">
              <a:defRPr sz="1200"/>
            </a:lvl1pPr>
          </a:lstStyle>
          <a:p>
            <a:fld id="{D1D77539-9B83-4968-AFF3-CDF3666AFBAA}" type="slidenum">
              <a:rPr lang="en-GB" smtClean="0"/>
              <a:t>‹#›</a:t>
            </a:fld>
            <a:endParaRPr lang="en-GB" dirty="0"/>
          </a:p>
        </p:txBody>
      </p:sp>
    </p:spTree>
    <p:extLst>
      <p:ext uri="{BB962C8B-B14F-4D97-AF65-F5344CB8AC3E}">
        <p14:creationId xmlns:p14="http://schemas.microsoft.com/office/powerpoint/2010/main" val="365084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D77539-9B83-4968-AFF3-CDF3666AFBAA}" type="slidenum">
              <a:rPr lang="en-GB" smtClean="0"/>
              <a:t>11</a:t>
            </a:fld>
            <a:endParaRPr lang="en-GB" dirty="0"/>
          </a:p>
        </p:txBody>
      </p:sp>
    </p:spTree>
    <p:extLst>
      <p:ext uri="{BB962C8B-B14F-4D97-AF65-F5344CB8AC3E}">
        <p14:creationId xmlns:p14="http://schemas.microsoft.com/office/powerpoint/2010/main" val="1173685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RWT Ribbon for ppt.jpg"/>
          <p:cNvPicPr>
            <a:picLocks noChangeAspect="1"/>
          </p:cNvPicPr>
          <p:nvPr userDrawn="1"/>
        </p:nvPicPr>
        <p:blipFill>
          <a:blip r:embed="rId2">
            <a:extLst>
              <a:ext uri="{28A0092B-C50C-407E-A947-70E740481C1C}">
                <a14:useLocalDpi xmlns:a14="http://schemas.microsoft.com/office/drawing/2010/main" val="0"/>
              </a:ext>
            </a:extLst>
          </a:blip>
          <a:srcRect l="12212" r="37242"/>
          <a:stretch>
            <a:fillRect/>
          </a:stretch>
        </p:blipFill>
        <p:spPr bwMode="auto">
          <a:xfrm>
            <a:off x="0" y="4194175"/>
            <a:ext cx="9144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bwMode="auto">
          <a:xfrm>
            <a:off x="327025" y="6211888"/>
            <a:ext cx="64008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1" fontAlgn="base" hangingPunct="1">
              <a:spcBef>
                <a:spcPct val="20000"/>
              </a:spcBef>
              <a:spcAft>
                <a:spcPct val="0"/>
              </a:spcAft>
              <a:buClr>
                <a:srgbClr val="1665BA"/>
              </a:buClr>
              <a:buNone/>
              <a:defRPr sz="2000" b="0" i="0">
                <a:solidFill>
                  <a:schemeClr val="tx1"/>
                </a:solidFill>
                <a:latin typeface="Arial"/>
                <a:ea typeface="+mn-ea"/>
                <a:cs typeface="Arial"/>
              </a:defRPr>
            </a:lvl1pPr>
            <a:lvl2pPr marL="457200" indent="0" algn="ctr" rtl="0" eaLnBrk="1" fontAlgn="base" hangingPunct="1">
              <a:spcBef>
                <a:spcPct val="20000"/>
              </a:spcBef>
              <a:spcAft>
                <a:spcPct val="0"/>
              </a:spcAft>
              <a:buClr>
                <a:srgbClr val="1665BA"/>
              </a:buClr>
              <a:buNone/>
              <a:defRPr sz="2000" b="0" i="0">
                <a:solidFill>
                  <a:schemeClr val="tx1"/>
                </a:solidFill>
                <a:latin typeface="Arial"/>
                <a:ea typeface="+mn-ea"/>
                <a:cs typeface="Arial"/>
              </a:defRPr>
            </a:lvl2pPr>
            <a:lvl3pPr marL="914400" indent="0" algn="ctr" rtl="0" eaLnBrk="1" fontAlgn="base" hangingPunct="1">
              <a:spcBef>
                <a:spcPct val="20000"/>
              </a:spcBef>
              <a:spcAft>
                <a:spcPct val="0"/>
              </a:spcAft>
              <a:buClr>
                <a:srgbClr val="1665BA"/>
              </a:buClr>
              <a:buNone/>
              <a:defRPr sz="1800" b="0" i="0">
                <a:solidFill>
                  <a:schemeClr val="tx1"/>
                </a:solidFill>
                <a:latin typeface="Arial"/>
                <a:ea typeface="+mn-ea"/>
                <a:cs typeface="Arial"/>
              </a:defRPr>
            </a:lvl3pPr>
            <a:lvl4pPr marL="1371600" indent="0" algn="ctr" rtl="0" eaLnBrk="1" fontAlgn="base" hangingPunct="1">
              <a:spcBef>
                <a:spcPct val="20000"/>
              </a:spcBef>
              <a:spcAft>
                <a:spcPct val="0"/>
              </a:spcAft>
              <a:buClr>
                <a:srgbClr val="1665BA"/>
              </a:buClr>
              <a:buNone/>
              <a:defRPr sz="1400" b="0" i="0">
                <a:solidFill>
                  <a:schemeClr val="tx1"/>
                </a:solidFill>
                <a:latin typeface="Arial"/>
                <a:ea typeface="+mn-ea"/>
                <a:cs typeface="Arial"/>
              </a:defRPr>
            </a:lvl4pPr>
            <a:lvl5pPr marL="1828800" indent="0" algn="ctr" rtl="0" eaLnBrk="1" fontAlgn="base" hangingPunct="1">
              <a:spcBef>
                <a:spcPct val="20000"/>
              </a:spcBef>
              <a:spcAft>
                <a:spcPct val="0"/>
              </a:spcAft>
              <a:buClr>
                <a:srgbClr val="1665BA"/>
              </a:buClr>
              <a:buNone/>
              <a:defRPr sz="1400" b="0" i="0">
                <a:solidFill>
                  <a:schemeClr val="tx1"/>
                </a:solidFill>
                <a:latin typeface="Arial"/>
                <a:ea typeface="+mn-ea"/>
                <a:cs typeface="Arial"/>
              </a:defRPr>
            </a:lvl5pPr>
            <a:lvl6pPr marL="2286000" indent="0" algn="ctr" rtl="0" eaLnBrk="1" fontAlgn="base" hangingPunct="1">
              <a:spcBef>
                <a:spcPct val="20000"/>
              </a:spcBef>
              <a:spcAft>
                <a:spcPct val="0"/>
              </a:spcAft>
              <a:buClr>
                <a:srgbClr val="1665BA"/>
              </a:buClr>
              <a:buNone/>
              <a:defRPr>
                <a:solidFill>
                  <a:schemeClr val="tx1"/>
                </a:solidFill>
                <a:latin typeface="+mn-lt"/>
                <a:ea typeface="+mn-ea"/>
              </a:defRPr>
            </a:lvl6pPr>
            <a:lvl7pPr marL="2743200" indent="0" algn="ctr" rtl="0" eaLnBrk="1" fontAlgn="base" hangingPunct="1">
              <a:spcBef>
                <a:spcPct val="20000"/>
              </a:spcBef>
              <a:spcAft>
                <a:spcPct val="0"/>
              </a:spcAft>
              <a:buClr>
                <a:srgbClr val="1665BA"/>
              </a:buClr>
              <a:buNone/>
              <a:defRPr>
                <a:solidFill>
                  <a:schemeClr val="tx1"/>
                </a:solidFill>
                <a:latin typeface="+mn-lt"/>
                <a:ea typeface="+mn-ea"/>
              </a:defRPr>
            </a:lvl7pPr>
            <a:lvl8pPr marL="3200400" indent="0" algn="ctr" rtl="0" eaLnBrk="1" fontAlgn="base" hangingPunct="1">
              <a:spcBef>
                <a:spcPct val="20000"/>
              </a:spcBef>
              <a:spcAft>
                <a:spcPct val="0"/>
              </a:spcAft>
              <a:buClr>
                <a:srgbClr val="1665BA"/>
              </a:buClr>
              <a:buNone/>
              <a:defRPr>
                <a:solidFill>
                  <a:schemeClr val="tx1"/>
                </a:solidFill>
                <a:latin typeface="+mn-lt"/>
                <a:ea typeface="+mn-ea"/>
              </a:defRPr>
            </a:lvl8pPr>
            <a:lvl9pPr marL="3657600" indent="0" algn="ctr" rtl="0" eaLnBrk="1" fontAlgn="base" hangingPunct="1">
              <a:spcBef>
                <a:spcPct val="20000"/>
              </a:spcBef>
              <a:spcAft>
                <a:spcPct val="0"/>
              </a:spcAft>
              <a:buClr>
                <a:srgbClr val="1665BA"/>
              </a:buClr>
              <a:buNone/>
              <a:defRPr>
                <a:solidFill>
                  <a:schemeClr val="tx1"/>
                </a:solidFill>
                <a:latin typeface="+mn-lt"/>
                <a:ea typeface="+mn-ea"/>
              </a:defRPr>
            </a:lvl9pPr>
          </a:lstStyle>
          <a:p>
            <a:pPr>
              <a:defRPr/>
            </a:pPr>
            <a:r>
              <a:rPr lang="en-GB" sz="1300" dirty="0">
                <a:solidFill>
                  <a:srgbClr val="0A73BA"/>
                </a:solidFill>
              </a:rPr>
              <a:t>Safe &amp; Effective</a:t>
            </a:r>
            <a:r>
              <a:rPr lang="en-GB" sz="1300" dirty="0">
                <a:solidFill>
                  <a:srgbClr val="000000"/>
                </a:solidFill>
              </a:rPr>
              <a:t> | </a:t>
            </a:r>
            <a:r>
              <a:rPr lang="en-GB" sz="1300" dirty="0">
                <a:solidFill>
                  <a:srgbClr val="AE0067"/>
                </a:solidFill>
              </a:rPr>
              <a:t>Kind &amp; Caring</a:t>
            </a:r>
            <a:r>
              <a:rPr lang="en-GB" sz="1300" dirty="0">
                <a:solidFill>
                  <a:srgbClr val="000000"/>
                </a:solidFill>
              </a:rPr>
              <a:t> | </a:t>
            </a:r>
            <a:r>
              <a:rPr lang="en-GB" sz="1300" dirty="0">
                <a:solidFill>
                  <a:srgbClr val="5BBF21"/>
                </a:solidFill>
              </a:rPr>
              <a:t>Exceeding Expectation</a:t>
            </a:r>
            <a:endParaRPr lang="en-US" sz="1300" dirty="0">
              <a:solidFill>
                <a:srgbClr val="5BBF21"/>
              </a:solidFill>
            </a:endParaRPr>
          </a:p>
        </p:txBody>
      </p:sp>
      <p:sp>
        <p:nvSpPr>
          <p:cNvPr id="2" name="Title 1"/>
          <p:cNvSpPr>
            <a:spLocks noGrp="1"/>
          </p:cNvSpPr>
          <p:nvPr>
            <p:ph type="ctrTitle"/>
          </p:nvPr>
        </p:nvSpPr>
        <p:spPr>
          <a:xfrm>
            <a:off x="334218" y="1812911"/>
            <a:ext cx="8500220" cy="794090"/>
          </a:xfrm>
        </p:spPr>
        <p:txBody>
          <a:bodyPr/>
          <a:lstStyle>
            <a:lvl1pPr algn="l">
              <a:defRPr b="0" i="0">
                <a:solidFill>
                  <a:schemeClr val="tx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343878" y="2649546"/>
            <a:ext cx="6400800" cy="435861"/>
          </a:xfr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16713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RWT Ribbon for 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07100"/>
            <a:ext cx="9144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0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446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RWT Ribbon for 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07100"/>
            <a:ext cx="9144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37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RWT Ribbon for ppt.jpg"/>
          <p:cNvPicPr>
            <a:picLocks noChangeAspect="1"/>
          </p:cNvPicPr>
          <p:nvPr userDrawn="1"/>
        </p:nvPicPr>
        <p:blipFill>
          <a:blip r:embed="rId2">
            <a:extLst>
              <a:ext uri="{28A0092B-C50C-407E-A947-70E740481C1C}">
                <a14:useLocalDpi xmlns:a14="http://schemas.microsoft.com/office/drawing/2010/main" val="0"/>
              </a:ext>
            </a:extLst>
          </a:blip>
          <a:srcRect l="12212" r="37242"/>
          <a:stretch>
            <a:fillRect/>
          </a:stretch>
        </p:blipFill>
        <p:spPr bwMode="auto">
          <a:xfrm>
            <a:off x="0" y="4194176"/>
            <a:ext cx="9144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bwMode="auto">
          <a:xfrm>
            <a:off x="327025" y="6211891"/>
            <a:ext cx="64008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l" rtl="0" eaLnBrk="1" fontAlgn="base" hangingPunct="1">
              <a:spcBef>
                <a:spcPct val="20000"/>
              </a:spcBef>
              <a:spcAft>
                <a:spcPct val="0"/>
              </a:spcAft>
              <a:buClr>
                <a:srgbClr val="1665BA"/>
              </a:buClr>
              <a:buNone/>
              <a:defRPr sz="2000" b="0" i="0">
                <a:solidFill>
                  <a:schemeClr val="tx1"/>
                </a:solidFill>
                <a:latin typeface="Arial"/>
                <a:ea typeface="+mn-ea"/>
                <a:cs typeface="Arial"/>
              </a:defRPr>
            </a:lvl1pPr>
            <a:lvl2pPr marL="457200" indent="0" algn="ctr" rtl="0" eaLnBrk="1" fontAlgn="base" hangingPunct="1">
              <a:spcBef>
                <a:spcPct val="20000"/>
              </a:spcBef>
              <a:spcAft>
                <a:spcPct val="0"/>
              </a:spcAft>
              <a:buClr>
                <a:srgbClr val="1665BA"/>
              </a:buClr>
              <a:buNone/>
              <a:defRPr sz="2000" b="0" i="0">
                <a:solidFill>
                  <a:schemeClr val="tx1"/>
                </a:solidFill>
                <a:latin typeface="Arial"/>
                <a:ea typeface="+mn-ea"/>
                <a:cs typeface="Arial"/>
              </a:defRPr>
            </a:lvl2pPr>
            <a:lvl3pPr marL="914400" indent="0" algn="ctr" rtl="0" eaLnBrk="1" fontAlgn="base" hangingPunct="1">
              <a:spcBef>
                <a:spcPct val="20000"/>
              </a:spcBef>
              <a:spcAft>
                <a:spcPct val="0"/>
              </a:spcAft>
              <a:buClr>
                <a:srgbClr val="1665BA"/>
              </a:buClr>
              <a:buNone/>
              <a:defRPr sz="1800" b="0" i="0">
                <a:solidFill>
                  <a:schemeClr val="tx1"/>
                </a:solidFill>
                <a:latin typeface="Arial"/>
                <a:ea typeface="+mn-ea"/>
                <a:cs typeface="Arial"/>
              </a:defRPr>
            </a:lvl3pPr>
            <a:lvl4pPr marL="1371600" indent="0" algn="ctr" rtl="0" eaLnBrk="1" fontAlgn="base" hangingPunct="1">
              <a:spcBef>
                <a:spcPct val="20000"/>
              </a:spcBef>
              <a:spcAft>
                <a:spcPct val="0"/>
              </a:spcAft>
              <a:buClr>
                <a:srgbClr val="1665BA"/>
              </a:buClr>
              <a:buNone/>
              <a:defRPr sz="1400" b="0" i="0">
                <a:solidFill>
                  <a:schemeClr val="tx1"/>
                </a:solidFill>
                <a:latin typeface="Arial"/>
                <a:ea typeface="+mn-ea"/>
                <a:cs typeface="Arial"/>
              </a:defRPr>
            </a:lvl4pPr>
            <a:lvl5pPr marL="1828800" indent="0" algn="ctr" rtl="0" eaLnBrk="1" fontAlgn="base" hangingPunct="1">
              <a:spcBef>
                <a:spcPct val="20000"/>
              </a:spcBef>
              <a:spcAft>
                <a:spcPct val="0"/>
              </a:spcAft>
              <a:buClr>
                <a:srgbClr val="1665BA"/>
              </a:buClr>
              <a:buNone/>
              <a:defRPr sz="1400" b="0" i="0">
                <a:solidFill>
                  <a:schemeClr val="tx1"/>
                </a:solidFill>
                <a:latin typeface="Arial"/>
                <a:ea typeface="+mn-ea"/>
                <a:cs typeface="Arial"/>
              </a:defRPr>
            </a:lvl5pPr>
            <a:lvl6pPr marL="2286000" indent="0" algn="ctr" rtl="0" eaLnBrk="1" fontAlgn="base" hangingPunct="1">
              <a:spcBef>
                <a:spcPct val="20000"/>
              </a:spcBef>
              <a:spcAft>
                <a:spcPct val="0"/>
              </a:spcAft>
              <a:buClr>
                <a:srgbClr val="1665BA"/>
              </a:buClr>
              <a:buNone/>
              <a:defRPr>
                <a:solidFill>
                  <a:schemeClr val="tx1"/>
                </a:solidFill>
                <a:latin typeface="+mn-lt"/>
                <a:ea typeface="+mn-ea"/>
              </a:defRPr>
            </a:lvl6pPr>
            <a:lvl7pPr marL="2743200" indent="0" algn="ctr" rtl="0" eaLnBrk="1" fontAlgn="base" hangingPunct="1">
              <a:spcBef>
                <a:spcPct val="20000"/>
              </a:spcBef>
              <a:spcAft>
                <a:spcPct val="0"/>
              </a:spcAft>
              <a:buClr>
                <a:srgbClr val="1665BA"/>
              </a:buClr>
              <a:buNone/>
              <a:defRPr>
                <a:solidFill>
                  <a:schemeClr val="tx1"/>
                </a:solidFill>
                <a:latin typeface="+mn-lt"/>
                <a:ea typeface="+mn-ea"/>
              </a:defRPr>
            </a:lvl7pPr>
            <a:lvl8pPr marL="3200400" indent="0" algn="ctr" rtl="0" eaLnBrk="1" fontAlgn="base" hangingPunct="1">
              <a:spcBef>
                <a:spcPct val="20000"/>
              </a:spcBef>
              <a:spcAft>
                <a:spcPct val="0"/>
              </a:spcAft>
              <a:buClr>
                <a:srgbClr val="1665BA"/>
              </a:buClr>
              <a:buNone/>
              <a:defRPr>
                <a:solidFill>
                  <a:schemeClr val="tx1"/>
                </a:solidFill>
                <a:latin typeface="+mn-lt"/>
                <a:ea typeface="+mn-ea"/>
              </a:defRPr>
            </a:lvl8pPr>
            <a:lvl9pPr marL="3657600" indent="0" algn="ctr" rtl="0" eaLnBrk="1" fontAlgn="base" hangingPunct="1">
              <a:spcBef>
                <a:spcPct val="20000"/>
              </a:spcBef>
              <a:spcAft>
                <a:spcPct val="0"/>
              </a:spcAft>
              <a:buClr>
                <a:srgbClr val="1665BA"/>
              </a:buClr>
              <a:buNone/>
              <a:defRPr>
                <a:solidFill>
                  <a:schemeClr val="tx1"/>
                </a:solidFill>
                <a:latin typeface="+mn-lt"/>
                <a:ea typeface="+mn-ea"/>
              </a:defRPr>
            </a:lvl9pPr>
          </a:lstStyle>
          <a:p>
            <a:pPr>
              <a:defRPr/>
            </a:pPr>
            <a:r>
              <a:rPr lang="en-GB" sz="1300" dirty="0">
                <a:solidFill>
                  <a:srgbClr val="0A73BA"/>
                </a:solidFill>
              </a:rPr>
              <a:t>Safe &amp; Effective</a:t>
            </a:r>
            <a:r>
              <a:rPr lang="en-GB" sz="1300" dirty="0">
                <a:solidFill>
                  <a:srgbClr val="000000"/>
                </a:solidFill>
              </a:rPr>
              <a:t> | </a:t>
            </a:r>
            <a:r>
              <a:rPr lang="en-GB" sz="1300" dirty="0">
                <a:solidFill>
                  <a:srgbClr val="AE0067"/>
                </a:solidFill>
              </a:rPr>
              <a:t>Kind &amp; Caring</a:t>
            </a:r>
            <a:r>
              <a:rPr lang="en-GB" sz="1300" dirty="0">
                <a:solidFill>
                  <a:srgbClr val="000000"/>
                </a:solidFill>
              </a:rPr>
              <a:t> | </a:t>
            </a:r>
            <a:r>
              <a:rPr lang="en-GB" sz="1300" dirty="0">
                <a:solidFill>
                  <a:srgbClr val="5BBF21"/>
                </a:solidFill>
              </a:rPr>
              <a:t>Exceeding Expectation</a:t>
            </a:r>
            <a:endParaRPr lang="en-US" sz="1300" dirty="0">
              <a:solidFill>
                <a:srgbClr val="5BBF21"/>
              </a:solidFill>
            </a:endParaRPr>
          </a:p>
        </p:txBody>
      </p:sp>
      <p:sp>
        <p:nvSpPr>
          <p:cNvPr id="2" name="Title 1"/>
          <p:cNvSpPr>
            <a:spLocks noGrp="1"/>
          </p:cNvSpPr>
          <p:nvPr>
            <p:ph type="ctrTitle"/>
          </p:nvPr>
        </p:nvSpPr>
        <p:spPr>
          <a:xfrm>
            <a:off x="334219" y="1812913"/>
            <a:ext cx="8500220" cy="794090"/>
          </a:xfrm>
        </p:spPr>
        <p:txBody>
          <a:bodyPr/>
          <a:lstStyle>
            <a:lvl1pPr algn="l">
              <a:defRPr b="0" i="0">
                <a:solidFill>
                  <a:schemeClr val="tx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343879" y="2649548"/>
            <a:ext cx="6400800" cy="435861"/>
          </a:xfr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54441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RWT Ribbon for 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07102"/>
            <a:ext cx="9144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0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620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RWT Ribbon for 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07102"/>
            <a:ext cx="9144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891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8" name="Picture 1" descr="rwh col a (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9638" y="401638"/>
            <a:ext cx="40274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988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fontAlgn="base">
        <a:spcBef>
          <a:spcPct val="0"/>
        </a:spcBef>
        <a:spcAft>
          <a:spcPct val="0"/>
        </a:spcAft>
        <a:defRPr sz="3600">
          <a:solidFill>
            <a:schemeClr val="tx1"/>
          </a:solidFill>
          <a:latin typeface="Arial"/>
          <a:ea typeface="+mj-ea"/>
          <a:cs typeface="Arial"/>
        </a:defRPr>
      </a:lvl1pPr>
      <a:lvl2pPr algn="l" rtl="0" fontAlgn="base">
        <a:spcBef>
          <a:spcPct val="0"/>
        </a:spcBef>
        <a:spcAft>
          <a:spcPct val="0"/>
        </a:spcAft>
        <a:defRPr sz="3600">
          <a:solidFill>
            <a:schemeClr val="tx1"/>
          </a:solidFill>
          <a:latin typeface="Arial" charset="0"/>
          <a:ea typeface="ＭＳ Ｐゴシック" charset="0"/>
          <a:cs typeface="Arial" charset="0"/>
        </a:defRPr>
      </a:lvl2pPr>
      <a:lvl3pPr algn="l" rtl="0" fontAlgn="base">
        <a:spcBef>
          <a:spcPct val="0"/>
        </a:spcBef>
        <a:spcAft>
          <a:spcPct val="0"/>
        </a:spcAft>
        <a:defRPr sz="3600">
          <a:solidFill>
            <a:schemeClr val="tx1"/>
          </a:solidFill>
          <a:latin typeface="Arial" charset="0"/>
          <a:ea typeface="ＭＳ Ｐゴシック" charset="0"/>
          <a:cs typeface="Arial" charset="0"/>
        </a:defRPr>
      </a:lvl3pPr>
      <a:lvl4pPr algn="l" rtl="0" fontAlgn="base">
        <a:spcBef>
          <a:spcPct val="0"/>
        </a:spcBef>
        <a:spcAft>
          <a:spcPct val="0"/>
        </a:spcAft>
        <a:defRPr sz="3600">
          <a:solidFill>
            <a:schemeClr val="tx1"/>
          </a:solidFill>
          <a:latin typeface="Arial" charset="0"/>
          <a:ea typeface="ＭＳ Ｐゴシック" charset="0"/>
          <a:cs typeface="Arial" charset="0"/>
        </a:defRPr>
      </a:lvl4pPr>
      <a:lvl5pPr algn="l" rtl="0" fontAlgn="base">
        <a:spcBef>
          <a:spcPct val="0"/>
        </a:spcBef>
        <a:spcAft>
          <a:spcPct val="0"/>
        </a:spcAft>
        <a:defRPr sz="36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4000" b="1">
          <a:solidFill>
            <a:srgbClr val="1665BA"/>
          </a:solidFill>
          <a:latin typeface="Arial" charset="0"/>
          <a:ea typeface="ＭＳ Ｐゴシック" charset="0"/>
        </a:defRPr>
      </a:lvl6pPr>
      <a:lvl7pPr marL="914400" algn="ctr" rtl="0" eaLnBrk="1" fontAlgn="base" hangingPunct="1">
        <a:spcBef>
          <a:spcPct val="0"/>
        </a:spcBef>
        <a:spcAft>
          <a:spcPct val="0"/>
        </a:spcAft>
        <a:defRPr sz="4000" b="1">
          <a:solidFill>
            <a:srgbClr val="1665BA"/>
          </a:solidFill>
          <a:latin typeface="Arial" charset="0"/>
          <a:ea typeface="ＭＳ Ｐゴシック" charset="0"/>
        </a:defRPr>
      </a:lvl7pPr>
      <a:lvl8pPr marL="1371600" algn="ctr" rtl="0" eaLnBrk="1" fontAlgn="base" hangingPunct="1">
        <a:spcBef>
          <a:spcPct val="0"/>
        </a:spcBef>
        <a:spcAft>
          <a:spcPct val="0"/>
        </a:spcAft>
        <a:defRPr sz="4000" b="1">
          <a:solidFill>
            <a:srgbClr val="1665BA"/>
          </a:solidFill>
          <a:latin typeface="Arial" charset="0"/>
          <a:ea typeface="ＭＳ Ｐゴシック" charset="0"/>
        </a:defRPr>
      </a:lvl8pPr>
      <a:lvl9pPr marL="1828800" algn="ctr" rtl="0" eaLnBrk="1" fontAlgn="base" hangingPunct="1">
        <a:spcBef>
          <a:spcPct val="0"/>
        </a:spcBef>
        <a:spcAft>
          <a:spcPct val="0"/>
        </a:spcAft>
        <a:defRPr sz="4000" b="1">
          <a:solidFill>
            <a:srgbClr val="1665BA"/>
          </a:solidFill>
          <a:latin typeface="Arial" charset="0"/>
          <a:ea typeface="ＭＳ Ｐゴシック" charset="0"/>
        </a:defRPr>
      </a:lvl9pPr>
    </p:titleStyle>
    <p:bodyStyle>
      <a:lvl1pPr marL="342900" indent="-342900" algn="l" rtl="0" fontAlgn="base">
        <a:spcBef>
          <a:spcPct val="20000"/>
        </a:spcBef>
        <a:spcAft>
          <a:spcPct val="0"/>
        </a:spcAft>
        <a:buClr>
          <a:srgbClr val="1665BA"/>
        </a:buClr>
        <a:buChar char="•"/>
        <a:defRPr sz="2400">
          <a:solidFill>
            <a:schemeClr val="tx1"/>
          </a:solidFill>
          <a:latin typeface="Arial"/>
          <a:ea typeface="+mn-ea"/>
          <a:cs typeface="Arial"/>
        </a:defRPr>
      </a:lvl1pPr>
      <a:lvl2pPr marL="742950" indent="-285750" algn="l" rtl="0" fontAlgn="base">
        <a:spcBef>
          <a:spcPct val="20000"/>
        </a:spcBef>
        <a:spcAft>
          <a:spcPct val="0"/>
        </a:spcAft>
        <a:buClr>
          <a:srgbClr val="1665BA"/>
        </a:buClr>
        <a:buChar char="–"/>
        <a:defRPr sz="2000">
          <a:solidFill>
            <a:schemeClr val="tx1"/>
          </a:solidFill>
          <a:latin typeface="Arial"/>
          <a:ea typeface="+mn-ea"/>
          <a:cs typeface="Arial"/>
        </a:defRPr>
      </a:lvl2pPr>
      <a:lvl3pPr marL="1143000" indent="-228600" algn="l" rtl="0" fontAlgn="base">
        <a:spcBef>
          <a:spcPct val="20000"/>
        </a:spcBef>
        <a:spcAft>
          <a:spcPct val="0"/>
        </a:spcAft>
        <a:buClr>
          <a:srgbClr val="1665BA"/>
        </a:buClr>
        <a:buChar char="•"/>
        <a:defRPr>
          <a:solidFill>
            <a:schemeClr val="tx1"/>
          </a:solidFill>
          <a:latin typeface="Arial"/>
          <a:ea typeface="+mn-ea"/>
          <a:cs typeface="Arial"/>
        </a:defRPr>
      </a:lvl3pPr>
      <a:lvl4pPr marL="1600200" indent="-228600" algn="l" rtl="0" fontAlgn="base">
        <a:spcBef>
          <a:spcPct val="20000"/>
        </a:spcBef>
        <a:spcAft>
          <a:spcPct val="0"/>
        </a:spcAft>
        <a:buClr>
          <a:srgbClr val="1665BA"/>
        </a:buClr>
        <a:buChar char="–"/>
        <a:defRPr sz="1400">
          <a:solidFill>
            <a:schemeClr val="tx1"/>
          </a:solidFill>
          <a:latin typeface="Arial"/>
          <a:ea typeface="+mn-ea"/>
          <a:cs typeface="Arial"/>
        </a:defRPr>
      </a:lvl4pPr>
      <a:lvl5pPr marL="2057400" indent="-228600" algn="l" rtl="0" fontAlgn="base">
        <a:spcBef>
          <a:spcPct val="20000"/>
        </a:spcBef>
        <a:spcAft>
          <a:spcPct val="0"/>
        </a:spcAft>
        <a:buClr>
          <a:srgbClr val="1665BA"/>
        </a:buClr>
        <a:buChar char="»"/>
        <a:defRPr sz="1400">
          <a:solidFill>
            <a:schemeClr val="tx1"/>
          </a:solidFill>
          <a:latin typeface="Arial"/>
          <a:ea typeface="+mn-ea"/>
          <a:cs typeface="Arial"/>
        </a:defRPr>
      </a:lvl5pPr>
      <a:lvl6pPr marL="2514600" indent="-228600" algn="l" rtl="0" eaLnBrk="1" fontAlgn="base" hangingPunct="1">
        <a:spcBef>
          <a:spcPct val="20000"/>
        </a:spcBef>
        <a:spcAft>
          <a:spcPct val="0"/>
        </a:spcAft>
        <a:buClr>
          <a:srgbClr val="1665BA"/>
        </a:buClr>
        <a:buChar char="»"/>
        <a:defRPr>
          <a:solidFill>
            <a:schemeClr val="tx1"/>
          </a:solidFill>
          <a:latin typeface="+mn-lt"/>
          <a:ea typeface="+mn-ea"/>
        </a:defRPr>
      </a:lvl6pPr>
      <a:lvl7pPr marL="2971800" indent="-228600" algn="l" rtl="0" eaLnBrk="1" fontAlgn="base" hangingPunct="1">
        <a:spcBef>
          <a:spcPct val="20000"/>
        </a:spcBef>
        <a:spcAft>
          <a:spcPct val="0"/>
        </a:spcAft>
        <a:buClr>
          <a:srgbClr val="1665BA"/>
        </a:buClr>
        <a:buChar char="»"/>
        <a:defRPr>
          <a:solidFill>
            <a:schemeClr val="tx1"/>
          </a:solidFill>
          <a:latin typeface="+mn-lt"/>
          <a:ea typeface="+mn-ea"/>
        </a:defRPr>
      </a:lvl7pPr>
      <a:lvl8pPr marL="3429000" indent="-228600" algn="l" rtl="0" eaLnBrk="1" fontAlgn="base" hangingPunct="1">
        <a:spcBef>
          <a:spcPct val="20000"/>
        </a:spcBef>
        <a:spcAft>
          <a:spcPct val="0"/>
        </a:spcAft>
        <a:buClr>
          <a:srgbClr val="1665BA"/>
        </a:buClr>
        <a:buChar char="»"/>
        <a:defRPr>
          <a:solidFill>
            <a:schemeClr val="tx1"/>
          </a:solidFill>
          <a:latin typeface="+mn-lt"/>
          <a:ea typeface="+mn-ea"/>
        </a:defRPr>
      </a:lvl8pPr>
      <a:lvl9pPr marL="3886200" indent="-228600" algn="l" rtl="0" eaLnBrk="1" fontAlgn="base" hangingPunct="1">
        <a:spcBef>
          <a:spcPct val="20000"/>
        </a:spcBef>
        <a:spcAft>
          <a:spcPct val="0"/>
        </a:spcAft>
        <a:buClr>
          <a:srgbClr val="1665BA"/>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8" name="Picture 1" descr="rwh col a (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9642" y="401639"/>
            <a:ext cx="40274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5524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rtl="0" fontAlgn="base">
        <a:spcBef>
          <a:spcPct val="0"/>
        </a:spcBef>
        <a:spcAft>
          <a:spcPct val="0"/>
        </a:spcAft>
        <a:defRPr sz="3600">
          <a:solidFill>
            <a:schemeClr val="tx1"/>
          </a:solidFill>
          <a:latin typeface="Arial"/>
          <a:ea typeface="+mj-ea"/>
          <a:cs typeface="Arial"/>
        </a:defRPr>
      </a:lvl1pPr>
      <a:lvl2pPr algn="l" rtl="0" fontAlgn="base">
        <a:spcBef>
          <a:spcPct val="0"/>
        </a:spcBef>
        <a:spcAft>
          <a:spcPct val="0"/>
        </a:spcAft>
        <a:defRPr sz="3600">
          <a:solidFill>
            <a:schemeClr val="tx1"/>
          </a:solidFill>
          <a:latin typeface="Arial" charset="0"/>
          <a:ea typeface="ＭＳ Ｐゴシック" charset="0"/>
          <a:cs typeface="Arial" charset="0"/>
        </a:defRPr>
      </a:lvl2pPr>
      <a:lvl3pPr algn="l" rtl="0" fontAlgn="base">
        <a:spcBef>
          <a:spcPct val="0"/>
        </a:spcBef>
        <a:spcAft>
          <a:spcPct val="0"/>
        </a:spcAft>
        <a:defRPr sz="3600">
          <a:solidFill>
            <a:schemeClr val="tx1"/>
          </a:solidFill>
          <a:latin typeface="Arial" charset="0"/>
          <a:ea typeface="ＭＳ Ｐゴシック" charset="0"/>
          <a:cs typeface="Arial" charset="0"/>
        </a:defRPr>
      </a:lvl3pPr>
      <a:lvl4pPr algn="l" rtl="0" fontAlgn="base">
        <a:spcBef>
          <a:spcPct val="0"/>
        </a:spcBef>
        <a:spcAft>
          <a:spcPct val="0"/>
        </a:spcAft>
        <a:defRPr sz="3600">
          <a:solidFill>
            <a:schemeClr val="tx1"/>
          </a:solidFill>
          <a:latin typeface="Arial" charset="0"/>
          <a:ea typeface="ＭＳ Ｐゴシック" charset="0"/>
          <a:cs typeface="Arial" charset="0"/>
        </a:defRPr>
      </a:lvl4pPr>
      <a:lvl5pPr algn="l" rtl="0" fontAlgn="base">
        <a:spcBef>
          <a:spcPct val="0"/>
        </a:spcBef>
        <a:spcAft>
          <a:spcPct val="0"/>
        </a:spcAft>
        <a:defRPr sz="36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4000" b="1">
          <a:solidFill>
            <a:srgbClr val="1665BA"/>
          </a:solidFill>
          <a:latin typeface="Arial" charset="0"/>
          <a:ea typeface="ＭＳ Ｐゴシック" charset="0"/>
        </a:defRPr>
      </a:lvl6pPr>
      <a:lvl7pPr marL="914400" algn="ctr" rtl="0" eaLnBrk="1" fontAlgn="base" hangingPunct="1">
        <a:spcBef>
          <a:spcPct val="0"/>
        </a:spcBef>
        <a:spcAft>
          <a:spcPct val="0"/>
        </a:spcAft>
        <a:defRPr sz="4000" b="1">
          <a:solidFill>
            <a:srgbClr val="1665BA"/>
          </a:solidFill>
          <a:latin typeface="Arial" charset="0"/>
          <a:ea typeface="ＭＳ Ｐゴシック" charset="0"/>
        </a:defRPr>
      </a:lvl7pPr>
      <a:lvl8pPr marL="1371600" algn="ctr" rtl="0" eaLnBrk="1" fontAlgn="base" hangingPunct="1">
        <a:spcBef>
          <a:spcPct val="0"/>
        </a:spcBef>
        <a:spcAft>
          <a:spcPct val="0"/>
        </a:spcAft>
        <a:defRPr sz="4000" b="1">
          <a:solidFill>
            <a:srgbClr val="1665BA"/>
          </a:solidFill>
          <a:latin typeface="Arial" charset="0"/>
          <a:ea typeface="ＭＳ Ｐゴシック" charset="0"/>
        </a:defRPr>
      </a:lvl8pPr>
      <a:lvl9pPr marL="1828800" algn="ctr" rtl="0" eaLnBrk="1" fontAlgn="base" hangingPunct="1">
        <a:spcBef>
          <a:spcPct val="0"/>
        </a:spcBef>
        <a:spcAft>
          <a:spcPct val="0"/>
        </a:spcAft>
        <a:defRPr sz="4000" b="1">
          <a:solidFill>
            <a:srgbClr val="1665BA"/>
          </a:solidFill>
          <a:latin typeface="Arial" charset="0"/>
          <a:ea typeface="ＭＳ Ｐゴシック" charset="0"/>
        </a:defRPr>
      </a:lvl9pPr>
    </p:titleStyle>
    <p:bodyStyle>
      <a:lvl1pPr marL="342900" indent="-342900" algn="l" rtl="0" fontAlgn="base">
        <a:spcBef>
          <a:spcPct val="20000"/>
        </a:spcBef>
        <a:spcAft>
          <a:spcPct val="0"/>
        </a:spcAft>
        <a:buClr>
          <a:srgbClr val="1665BA"/>
        </a:buClr>
        <a:buChar char="•"/>
        <a:defRPr sz="2400">
          <a:solidFill>
            <a:schemeClr val="tx1"/>
          </a:solidFill>
          <a:latin typeface="Arial"/>
          <a:ea typeface="+mn-ea"/>
          <a:cs typeface="Arial"/>
        </a:defRPr>
      </a:lvl1pPr>
      <a:lvl2pPr marL="742950" indent="-285750" algn="l" rtl="0" fontAlgn="base">
        <a:spcBef>
          <a:spcPct val="20000"/>
        </a:spcBef>
        <a:spcAft>
          <a:spcPct val="0"/>
        </a:spcAft>
        <a:buClr>
          <a:srgbClr val="1665BA"/>
        </a:buClr>
        <a:buChar char="–"/>
        <a:defRPr sz="2000">
          <a:solidFill>
            <a:schemeClr val="tx1"/>
          </a:solidFill>
          <a:latin typeface="Arial"/>
          <a:ea typeface="+mn-ea"/>
          <a:cs typeface="Arial"/>
        </a:defRPr>
      </a:lvl2pPr>
      <a:lvl3pPr marL="1143000" indent="-228600" algn="l" rtl="0" fontAlgn="base">
        <a:spcBef>
          <a:spcPct val="20000"/>
        </a:spcBef>
        <a:spcAft>
          <a:spcPct val="0"/>
        </a:spcAft>
        <a:buClr>
          <a:srgbClr val="1665BA"/>
        </a:buClr>
        <a:buChar char="•"/>
        <a:defRPr>
          <a:solidFill>
            <a:schemeClr val="tx1"/>
          </a:solidFill>
          <a:latin typeface="Arial"/>
          <a:ea typeface="+mn-ea"/>
          <a:cs typeface="Arial"/>
        </a:defRPr>
      </a:lvl3pPr>
      <a:lvl4pPr marL="1600200" indent="-228600" algn="l" rtl="0" fontAlgn="base">
        <a:spcBef>
          <a:spcPct val="20000"/>
        </a:spcBef>
        <a:spcAft>
          <a:spcPct val="0"/>
        </a:spcAft>
        <a:buClr>
          <a:srgbClr val="1665BA"/>
        </a:buClr>
        <a:buChar char="–"/>
        <a:defRPr sz="1400">
          <a:solidFill>
            <a:schemeClr val="tx1"/>
          </a:solidFill>
          <a:latin typeface="Arial"/>
          <a:ea typeface="+mn-ea"/>
          <a:cs typeface="Arial"/>
        </a:defRPr>
      </a:lvl4pPr>
      <a:lvl5pPr marL="2057400" indent="-228600" algn="l" rtl="0" fontAlgn="base">
        <a:spcBef>
          <a:spcPct val="20000"/>
        </a:spcBef>
        <a:spcAft>
          <a:spcPct val="0"/>
        </a:spcAft>
        <a:buClr>
          <a:srgbClr val="1665BA"/>
        </a:buClr>
        <a:buChar char="»"/>
        <a:defRPr sz="1400">
          <a:solidFill>
            <a:schemeClr val="tx1"/>
          </a:solidFill>
          <a:latin typeface="Arial"/>
          <a:ea typeface="+mn-ea"/>
          <a:cs typeface="Arial"/>
        </a:defRPr>
      </a:lvl5pPr>
      <a:lvl6pPr marL="2514600" indent="-228600" algn="l" rtl="0" eaLnBrk="1" fontAlgn="base" hangingPunct="1">
        <a:spcBef>
          <a:spcPct val="20000"/>
        </a:spcBef>
        <a:spcAft>
          <a:spcPct val="0"/>
        </a:spcAft>
        <a:buClr>
          <a:srgbClr val="1665BA"/>
        </a:buClr>
        <a:buChar char="»"/>
        <a:defRPr>
          <a:solidFill>
            <a:schemeClr val="tx1"/>
          </a:solidFill>
          <a:latin typeface="+mn-lt"/>
          <a:ea typeface="+mn-ea"/>
        </a:defRPr>
      </a:lvl6pPr>
      <a:lvl7pPr marL="2971800" indent="-228600" algn="l" rtl="0" eaLnBrk="1" fontAlgn="base" hangingPunct="1">
        <a:spcBef>
          <a:spcPct val="20000"/>
        </a:spcBef>
        <a:spcAft>
          <a:spcPct val="0"/>
        </a:spcAft>
        <a:buClr>
          <a:srgbClr val="1665BA"/>
        </a:buClr>
        <a:buChar char="»"/>
        <a:defRPr>
          <a:solidFill>
            <a:schemeClr val="tx1"/>
          </a:solidFill>
          <a:latin typeface="+mn-lt"/>
          <a:ea typeface="+mn-ea"/>
        </a:defRPr>
      </a:lvl7pPr>
      <a:lvl8pPr marL="3429000" indent="-228600" algn="l" rtl="0" eaLnBrk="1" fontAlgn="base" hangingPunct="1">
        <a:spcBef>
          <a:spcPct val="20000"/>
        </a:spcBef>
        <a:spcAft>
          <a:spcPct val="0"/>
        </a:spcAft>
        <a:buClr>
          <a:srgbClr val="1665BA"/>
        </a:buClr>
        <a:buChar char="»"/>
        <a:defRPr>
          <a:solidFill>
            <a:schemeClr val="tx1"/>
          </a:solidFill>
          <a:latin typeface="+mn-lt"/>
          <a:ea typeface="+mn-ea"/>
        </a:defRPr>
      </a:lvl8pPr>
      <a:lvl9pPr marL="3886200" indent="-228600" algn="l" rtl="0" eaLnBrk="1" fontAlgn="base" hangingPunct="1">
        <a:spcBef>
          <a:spcPct val="20000"/>
        </a:spcBef>
        <a:spcAft>
          <a:spcPct val="0"/>
        </a:spcAft>
        <a:buClr>
          <a:srgbClr val="1665BA"/>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mahmud@nhs.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hWgFslq8rOY"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hyperlink" Target="https://youtu.be/ny3g6yAFb4E"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5656" y="1628800"/>
            <a:ext cx="6123211" cy="1265907"/>
          </a:xfrm>
        </p:spPr>
        <p:txBody>
          <a:bodyPr/>
          <a:lstStyle/>
          <a:p>
            <a:pPr algn="ctr"/>
            <a:r>
              <a:rPr lang="en-GB" dirty="0"/>
              <a:t/>
            </a:r>
            <a:br>
              <a:rPr lang="en-GB" dirty="0"/>
            </a:br>
            <a:r>
              <a:rPr lang="en-GB" dirty="0"/>
              <a:t/>
            </a:r>
            <a:br>
              <a:rPr lang="en-GB" dirty="0"/>
            </a:br>
            <a:r>
              <a:rPr lang="en-GB" sz="4000" dirty="0" smtClean="0"/>
              <a:t>Our</a:t>
            </a:r>
            <a:r>
              <a:rPr lang="en-GB" dirty="0" smtClean="0"/>
              <a:t> </a:t>
            </a:r>
            <a:r>
              <a:rPr lang="en-GB" sz="5400" b="1" dirty="0" smtClean="0">
                <a:solidFill>
                  <a:srgbClr val="C00000"/>
                </a:solidFill>
                <a:latin typeface="Monotype Corsiva" panose="03010101010201010101" pitchFamily="66" charset="0"/>
              </a:rPr>
              <a:t>I</a:t>
            </a:r>
            <a:r>
              <a:rPr lang="en-GB" sz="5400" b="1" dirty="0" smtClean="0">
                <a:solidFill>
                  <a:srgbClr val="00B050"/>
                </a:solidFill>
                <a:latin typeface="Monotype Corsiva" panose="03010101010201010101" pitchFamily="66" charset="0"/>
              </a:rPr>
              <a:t>n</a:t>
            </a:r>
            <a:r>
              <a:rPr lang="en-GB" sz="5400" b="1" dirty="0" smtClean="0">
                <a:solidFill>
                  <a:srgbClr val="0066FF"/>
                </a:solidFill>
                <a:latin typeface="Monotype Corsiva" panose="03010101010201010101" pitchFamily="66" charset="0"/>
              </a:rPr>
              <a:t>t</a:t>
            </a:r>
            <a:r>
              <a:rPr lang="en-GB" sz="5400" b="1" dirty="0" smtClean="0">
                <a:solidFill>
                  <a:srgbClr val="C00000"/>
                </a:solidFill>
                <a:latin typeface="Monotype Corsiva" panose="03010101010201010101" pitchFamily="66" charset="0"/>
              </a:rPr>
              <a:t>e</a:t>
            </a:r>
            <a:r>
              <a:rPr lang="en-GB" sz="5400" b="1" dirty="0" smtClean="0">
                <a:solidFill>
                  <a:srgbClr val="00B050"/>
                </a:solidFill>
                <a:latin typeface="Monotype Corsiva" panose="03010101010201010101" pitchFamily="66" charset="0"/>
              </a:rPr>
              <a:t>g</a:t>
            </a:r>
            <a:r>
              <a:rPr lang="en-GB" sz="5400" b="1" dirty="0" smtClean="0">
                <a:solidFill>
                  <a:srgbClr val="0066FF"/>
                </a:solidFill>
                <a:latin typeface="Monotype Corsiva" panose="03010101010201010101" pitchFamily="66" charset="0"/>
              </a:rPr>
              <a:t>r</a:t>
            </a:r>
            <a:r>
              <a:rPr lang="en-GB" sz="5400" b="1" dirty="0" smtClean="0">
                <a:solidFill>
                  <a:srgbClr val="C00000"/>
                </a:solidFill>
                <a:latin typeface="Monotype Corsiva" panose="03010101010201010101" pitchFamily="66" charset="0"/>
              </a:rPr>
              <a:t>a</a:t>
            </a:r>
            <a:r>
              <a:rPr lang="en-GB" sz="5400" b="1" dirty="0" smtClean="0">
                <a:solidFill>
                  <a:srgbClr val="00B050"/>
                </a:solidFill>
                <a:latin typeface="Monotype Corsiva" panose="03010101010201010101" pitchFamily="66" charset="0"/>
              </a:rPr>
              <a:t>t</a:t>
            </a:r>
            <a:r>
              <a:rPr lang="en-GB" sz="5400" b="1" dirty="0" smtClean="0">
                <a:solidFill>
                  <a:srgbClr val="0066FF"/>
                </a:solidFill>
                <a:latin typeface="Monotype Corsiva" panose="03010101010201010101" pitchFamily="66" charset="0"/>
              </a:rPr>
              <a:t>i</a:t>
            </a:r>
            <a:r>
              <a:rPr lang="en-GB" sz="5400" b="1" dirty="0" smtClean="0">
                <a:solidFill>
                  <a:srgbClr val="C00000"/>
                </a:solidFill>
                <a:latin typeface="Monotype Corsiva" panose="03010101010201010101" pitchFamily="66" charset="0"/>
              </a:rPr>
              <a:t>o</a:t>
            </a:r>
            <a:r>
              <a:rPr lang="en-GB" sz="5400" b="1" dirty="0" smtClean="0">
                <a:solidFill>
                  <a:srgbClr val="00B050"/>
                </a:solidFill>
                <a:latin typeface="Monotype Corsiva" panose="03010101010201010101" pitchFamily="66" charset="0"/>
              </a:rPr>
              <a:t>n</a:t>
            </a:r>
            <a:r>
              <a:rPr lang="en-GB" sz="5400" b="1" i="1" dirty="0" smtClean="0">
                <a:solidFill>
                  <a:srgbClr val="C00000"/>
                </a:solidFill>
                <a:latin typeface="Monotype Corsiva" panose="03010101010201010101" pitchFamily="66" charset="0"/>
              </a:rPr>
              <a:t> </a:t>
            </a:r>
            <a:r>
              <a:rPr lang="en-GB" sz="4000" dirty="0" smtClean="0"/>
              <a:t>Journey</a:t>
            </a:r>
            <a:r>
              <a:rPr lang="en-GB" b="1" dirty="0"/>
              <a:t/>
            </a:r>
            <a:br>
              <a:rPr lang="en-GB" b="1" dirty="0"/>
            </a:br>
            <a:r>
              <a:rPr lang="en-GB" sz="2800" b="1" dirty="0" smtClean="0"/>
              <a:t>May </a:t>
            </a:r>
            <a:r>
              <a:rPr lang="en-GB" sz="2800" b="1" dirty="0"/>
              <a:t>2018</a:t>
            </a:r>
            <a:r>
              <a:rPr lang="en-GB" b="1" dirty="0"/>
              <a:t/>
            </a:r>
            <a:br>
              <a:rPr lang="en-GB" b="1" dirty="0"/>
            </a:br>
            <a:r>
              <a:rPr lang="en-GB" dirty="0"/>
              <a:t/>
            </a:r>
            <a:br>
              <a:rPr lang="en-GB" dirty="0"/>
            </a:br>
            <a:r>
              <a:rPr lang="en-GB" dirty="0"/>
              <a:t/>
            </a:r>
            <a:br>
              <a:rPr lang="en-GB" dirty="0"/>
            </a:br>
            <a:endParaRPr lang="en-US" sz="2400" dirty="0"/>
          </a:p>
        </p:txBody>
      </p:sp>
      <p:sp>
        <p:nvSpPr>
          <p:cNvPr id="2" name="TextBox 1"/>
          <p:cNvSpPr txBox="1"/>
          <p:nvPr/>
        </p:nvSpPr>
        <p:spPr>
          <a:xfrm>
            <a:off x="395536" y="3581987"/>
            <a:ext cx="8280920" cy="461665"/>
          </a:xfrm>
          <a:prstGeom prst="rect">
            <a:avLst/>
          </a:prstGeom>
          <a:noFill/>
        </p:spPr>
        <p:txBody>
          <a:bodyPr wrap="square" rtlCol="0">
            <a:spAutoFit/>
          </a:bodyPr>
          <a:lstStyle/>
          <a:p>
            <a:pPr algn="ctr"/>
            <a:r>
              <a:rPr lang="en-GB" sz="2400" b="1" dirty="0" smtClean="0"/>
              <a:t>Sultan Mahmud- Director of Integration</a:t>
            </a:r>
          </a:p>
        </p:txBody>
      </p:sp>
      <p:sp>
        <p:nvSpPr>
          <p:cNvPr id="6" name="TextBox 5"/>
          <p:cNvSpPr txBox="1"/>
          <p:nvPr/>
        </p:nvSpPr>
        <p:spPr>
          <a:xfrm>
            <a:off x="5148064" y="5589240"/>
            <a:ext cx="3528392" cy="1107996"/>
          </a:xfrm>
          <a:prstGeom prst="rect">
            <a:avLst/>
          </a:prstGeom>
          <a:noFill/>
        </p:spPr>
        <p:txBody>
          <a:bodyPr wrap="square" rtlCol="0">
            <a:spAutoFit/>
          </a:bodyPr>
          <a:lstStyle/>
          <a:p>
            <a:pPr algn="ctr"/>
            <a:r>
              <a:rPr lang="en-GB" sz="1600" dirty="0"/>
              <a:t>Sultan </a:t>
            </a:r>
            <a:r>
              <a:rPr lang="en-GB" sz="1600" dirty="0" smtClean="0"/>
              <a:t>Mahmud-</a:t>
            </a:r>
          </a:p>
          <a:p>
            <a:pPr algn="ctr"/>
            <a:r>
              <a:rPr lang="en-GB" sz="1600" dirty="0" smtClean="0"/>
              <a:t>Director </a:t>
            </a:r>
            <a:r>
              <a:rPr lang="en-GB" sz="1600" dirty="0"/>
              <a:t>of </a:t>
            </a:r>
            <a:r>
              <a:rPr lang="en-GB" sz="1600" dirty="0" smtClean="0"/>
              <a:t>Integration</a:t>
            </a:r>
          </a:p>
          <a:p>
            <a:pPr algn="ctr"/>
            <a:r>
              <a:rPr lang="en-GB" sz="1400" dirty="0" smtClean="0">
                <a:solidFill>
                  <a:srgbClr val="0099FF"/>
                </a:solidFill>
                <a:hlinkClick r:id="rId2"/>
              </a:rPr>
              <a:t>s.mahmud@nhs.ne</a:t>
            </a:r>
            <a:r>
              <a:rPr lang="en-GB" sz="1400" dirty="0" smtClean="0">
                <a:solidFill>
                  <a:srgbClr val="0099FF"/>
                </a:solidFill>
              </a:rPr>
              <a:t>t</a:t>
            </a:r>
            <a:endParaRPr lang="en-GB" sz="1400" dirty="0">
              <a:solidFill>
                <a:srgbClr val="0099FF"/>
              </a:solidFill>
            </a:endParaRPr>
          </a:p>
          <a:p>
            <a:endParaRPr lang="en-GB" dirty="0"/>
          </a:p>
        </p:txBody>
      </p:sp>
    </p:spTree>
    <p:extLst>
      <p:ext uri="{BB962C8B-B14F-4D97-AF65-F5344CB8AC3E}">
        <p14:creationId xmlns:p14="http://schemas.microsoft.com/office/powerpoint/2010/main" val="2633421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67544" y="1628800"/>
            <a:ext cx="7772400" cy="4679976"/>
          </a:xfrm>
        </p:spPr>
        <p:txBody>
          <a:bodyPr>
            <a:normAutofit/>
          </a:bodyPr>
          <a:lstStyle/>
          <a:p>
            <a:pPr marL="285750" indent="-285750">
              <a:buFont typeface="Arial" pitchFamily="34" charset="0"/>
              <a:buChar char="•"/>
              <a:defRPr/>
            </a:pPr>
            <a:r>
              <a:rPr lang="en-GB" sz="2400" dirty="0" smtClean="0">
                <a:latin typeface="Arial" panose="020B0604020202020204" pitchFamily="34" charset="0"/>
                <a:ea typeface="ＭＳ Ｐゴシック" pitchFamily="34" charset="-128"/>
                <a:cs typeface="Arial" panose="020B0604020202020204" pitchFamily="34" charset="0"/>
              </a:rPr>
              <a:t>Novel GMS </a:t>
            </a:r>
            <a:r>
              <a:rPr lang="en-GB" sz="2400" dirty="0">
                <a:latin typeface="Arial" panose="020B0604020202020204" pitchFamily="34" charset="0"/>
                <a:ea typeface="ＭＳ Ｐゴシック" pitchFamily="34" charset="-128"/>
                <a:cs typeface="Arial" panose="020B0604020202020204" pitchFamily="34" charset="0"/>
              </a:rPr>
              <a:t>Subcontracting approach</a:t>
            </a:r>
            <a:endParaRPr lang="en-GB" sz="2400" u="sng" dirty="0">
              <a:latin typeface="Arial" panose="020B0604020202020204" pitchFamily="34" charset="0"/>
              <a:ea typeface="ＭＳ Ｐゴシック" pitchFamily="34" charset="-128"/>
              <a:cs typeface="Arial" panose="020B0604020202020204" pitchFamily="34" charset="0"/>
            </a:endParaRPr>
          </a:p>
          <a:p>
            <a:pPr marL="285750" indent="-285750">
              <a:buFont typeface="Arial"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buFont typeface="Arial" pitchFamily="34" charset="0"/>
              <a:buChar char="•"/>
              <a:defRPr/>
            </a:pPr>
            <a:r>
              <a:rPr lang="en-GB" sz="2400" dirty="0">
                <a:latin typeface="Arial" panose="020B0604020202020204" pitchFamily="34" charset="0"/>
                <a:ea typeface="ＭＳ Ｐゴシック" pitchFamily="34" charset="-128"/>
                <a:cs typeface="Arial" panose="020B0604020202020204" pitchFamily="34" charset="0"/>
              </a:rPr>
              <a:t>GPs and Practice Staff become NHS employees</a:t>
            </a:r>
          </a:p>
          <a:p>
            <a:pP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buFont typeface="Arial" pitchFamily="34" charset="0"/>
              <a:buChar char="•"/>
              <a:defRPr/>
            </a:pPr>
            <a:r>
              <a:rPr lang="en-GB" sz="2400" dirty="0">
                <a:latin typeface="Arial" panose="020B0604020202020204" pitchFamily="34" charset="0"/>
                <a:ea typeface="ＭＳ Ｐゴシック" pitchFamily="34" charset="-128"/>
                <a:cs typeface="Arial" panose="020B0604020202020204" pitchFamily="34" charset="0"/>
              </a:rPr>
              <a:t>CQC registration with the Trust</a:t>
            </a:r>
          </a:p>
          <a:p>
            <a:pPr marL="285750" indent="-285750">
              <a:buFont typeface="Arial"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buFont typeface="Arial" pitchFamily="34" charset="0"/>
              <a:buChar char="•"/>
              <a:defRPr/>
            </a:pPr>
            <a:r>
              <a:rPr lang="en-GB" sz="2400" dirty="0">
                <a:latin typeface="Arial" panose="020B0604020202020204" pitchFamily="34" charset="0"/>
                <a:ea typeface="ＭＳ Ｐゴシック" pitchFamily="34" charset="-128"/>
                <a:cs typeface="Arial" panose="020B0604020202020204" pitchFamily="34" charset="0"/>
              </a:rPr>
              <a:t>GMS contract holder/RWT Joint Accountability</a:t>
            </a:r>
          </a:p>
          <a:p>
            <a:pPr>
              <a:defRPr/>
            </a:pPr>
            <a:endParaRPr lang="en-GB" sz="2400" dirty="0">
              <a:latin typeface="Arial" panose="020B0604020202020204" pitchFamily="34" charset="0"/>
              <a:ea typeface="ＭＳ Ｐゴシック" pitchFamily="34" charset="-128"/>
              <a:cs typeface="Arial" panose="020B0604020202020204" pitchFamily="34" charset="0"/>
            </a:endParaRPr>
          </a:p>
          <a:p>
            <a:pPr marL="285750" indent="-285750">
              <a:buFont typeface="Arial" pitchFamily="34" charset="0"/>
              <a:buChar char="•"/>
              <a:defRPr/>
            </a:pPr>
            <a:r>
              <a:rPr lang="en-GB" sz="2400" dirty="0">
                <a:latin typeface="Arial" panose="020B0604020202020204" pitchFamily="34" charset="0"/>
                <a:ea typeface="ＭＳ Ｐゴシック" pitchFamily="34" charset="-128"/>
                <a:cs typeface="Arial" panose="020B0604020202020204" pitchFamily="34" charset="0"/>
              </a:rPr>
              <a:t>Practices remain active members of the CCG </a:t>
            </a:r>
          </a:p>
          <a:p>
            <a:pPr marL="285750" indent="-285750">
              <a:buFont typeface="Arial" pitchFamily="34" charset="0"/>
              <a:buChar char="•"/>
              <a:defRPr/>
            </a:pPr>
            <a:endParaRPr lang="en-GB" sz="2400" dirty="0">
              <a:latin typeface="Arial" panose="020B0604020202020204" pitchFamily="34" charset="0"/>
              <a:ea typeface="ＭＳ Ｐゴシック" pitchFamily="34" charset="-128"/>
              <a:cs typeface="Arial" panose="020B0604020202020204" pitchFamily="34" charset="0"/>
            </a:endParaRPr>
          </a:p>
          <a:p>
            <a:pPr>
              <a:defRPr/>
            </a:pPr>
            <a:endParaRPr lang="en-GB" sz="2400" dirty="0">
              <a:latin typeface="Arial" panose="020B0604020202020204" pitchFamily="34" charset="0"/>
              <a:ea typeface="ＭＳ Ｐゴシック" pitchFamily="34" charset="-128"/>
              <a:cs typeface="Arial" panose="020B0604020202020204" pitchFamily="34" charset="0"/>
            </a:endParaRPr>
          </a:p>
          <a:p>
            <a:pPr>
              <a:defRPr/>
            </a:pPr>
            <a:endParaRPr lang="en-GB" sz="1800" dirty="0">
              <a:latin typeface="Arial" panose="020B0604020202020204" pitchFamily="34" charset="0"/>
              <a:ea typeface="ＭＳ Ｐゴシック" pitchFamily="34" charset="-128"/>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48101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69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7505" y="867181"/>
            <a:ext cx="8453189" cy="50405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smtClean="0">
                <a:solidFill>
                  <a:srgbClr val="0070C0"/>
                </a:solidFill>
                <a:latin typeface="Arial" panose="020B0604020202020204" pitchFamily="34" charset="0"/>
                <a:ea typeface="ＭＳ Ｐゴシック" pitchFamily="34" charset="-128"/>
                <a:cs typeface="Arial" panose="020B0604020202020204" pitchFamily="34" charset="0"/>
              </a:rPr>
              <a:t>Scorecard – Since June </a:t>
            </a:r>
            <a:r>
              <a:rPr lang="en-GB" sz="1800" b="1" dirty="0">
                <a:solidFill>
                  <a:srgbClr val="0070C0"/>
                </a:solidFill>
                <a:latin typeface="Arial" panose="020B0604020202020204" pitchFamily="34" charset="0"/>
                <a:ea typeface="ＭＳ Ｐゴシック" pitchFamily="34" charset="-128"/>
                <a:cs typeface="Arial" panose="020B0604020202020204" pitchFamily="34" charset="0"/>
              </a:rPr>
              <a:t>2016</a:t>
            </a:r>
            <a:endParaRPr lang="en-GB" sz="1800" b="1" dirty="0">
              <a:solidFill>
                <a:srgbClr val="0070C0"/>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6633"/>
            <a:ext cx="256376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1371236"/>
            <a:ext cx="8021142" cy="472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090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48101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7772400" cy="406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081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3181350" cy="1438275"/>
          </a:xfrm>
          <a:prstGeom prst="rect">
            <a:avLst/>
          </a:prstGeom>
          <a:solidFill>
            <a:srgbClr val="FFC000"/>
          </a:solidFill>
          <a:ln>
            <a:noFill/>
          </a:ln>
        </p:spPr>
      </p:pic>
      <p:sp>
        <p:nvSpPr>
          <p:cNvPr id="5" name="Rectangle 4"/>
          <p:cNvSpPr/>
          <p:nvPr/>
        </p:nvSpPr>
        <p:spPr>
          <a:xfrm>
            <a:off x="1907704" y="2875002"/>
            <a:ext cx="5184575" cy="584775"/>
          </a:xfrm>
          <a:prstGeom prst="rect">
            <a:avLst/>
          </a:prstGeom>
        </p:spPr>
        <p:txBody>
          <a:bodyPr wrap="square">
            <a:spAutoFit/>
          </a:bodyPr>
          <a:lstStyle/>
          <a:p>
            <a:pPr algn="ctr"/>
            <a:r>
              <a:rPr lang="en-US" sz="3200" u="sng" dirty="0">
                <a:solidFill>
                  <a:srgbClr val="0066FF"/>
                </a:solidFill>
                <a:hlinkClick r:id="rId3"/>
              </a:rPr>
              <a:t>https://youtu.be/hWgFslq8rOY</a:t>
            </a:r>
            <a:endParaRPr lang="en-GB" sz="3200" dirty="0">
              <a:solidFill>
                <a:srgbClr val="0066FF"/>
              </a:solidFill>
            </a:endParaRPr>
          </a:p>
        </p:txBody>
      </p:sp>
      <p:sp>
        <p:nvSpPr>
          <p:cNvPr id="6" name="TextBox 5"/>
          <p:cNvSpPr txBox="1"/>
          <p:nvPr/>
        </p:nvSpPr>
        <p:spPr>
          <a:xfrm>
            <a:off x="2555775" y="2222717"/>
            <a:ext cx="3888432" cy="646331"/>
          </a:xfrm>
          <a:prstGeom prst="rect">
            <a:avLst/>
          </a:prstGeom>
          <a:noFill/>
        </p:spPr>
        <p:txBody>
          <a:bodyPr wrap="square" rtlCol="0">
            <a:spAutoFit/>
          </a:bodyPr>
          <a:lstStyle/>
          <a:p>
            <a:pPr algn="ctr"/>
            <a:r>
              <a:rPr lang="en-GB" dirty="0"/>
              <a:t>Click on link </a:t>
            </a:r>
            <a:r>
              <a:rPr lang="en-GB" dirty="0" smtClean="0"/>
              <a:t>below</a:t>
            </a:r>
            <a:endParaRPr lang="en-GB" dirty="0"/>
          </a:p>
          <a:p>
            <a:pPr algn="ctr"/>
            <a:endParaRPr lang="en-GB" dirty="0"/>
          </a:p>
        </p:txBody>
      </p:sp>
    </p:spTree>
    <p:extLst>
      <p:ext uri="{BB962C8B-B14F-4D97-AF65-F5344CB8AC3E}">
        <p14:creationId xmlns:p14="http://schemas.microsoft.com/office/powerpoint/2010/main" val="318569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7056784" cy="4114800"/>
          </a:xfrm>
        </p:spPr>
        <p:txBody>
          <a:bodyPr/>
          <a:lstStyle/>
          <a:p>
            <a:pPr marL="285750" lvl="0" indent="-285750" fontAlgn="auto">
              <a:spcBef>
                <a:spcPts val="0"/>
              </a:spcBef>
              <a:spcAft>
                <a:spcPts val="0"/>
              </a:spcAft>
              <a:buClrTx/>
              <a:buFont typeface="Arial" panose="020B0604020202020204" pitchFamily="34" charset="0"/>
              <a:buChar char="•"/>
              <a:defRPr/>
            </a:pPr>
            <a:r>
              <a:rPr lang="en-GB" sz="1400" b="1" kern="1200" dirty="0">
                <a:solidFill>
                  <a:srgbClr val="000000"/>
                </a:solidFill>
                <a:cs typeface="+mn-cs"/>
              </a:rPr>
              <a:t>Information Continuity- </a:t>
            </a:r>
            <a:r>
              <a:rPr lang="en-GB" sz="1400" kern="1200" dirty="0">
                <a:solidFill>
                  <a:srgbClr val="000000"/>
                </a:solidFill>
                <a:cs typeface="+mn-cs"/>
              </a:rPr>
              <a:t>Patients’ clinically relevant information is available to all providers at the point of care and to patients through electronic health record systems</a:t>
            </a:r>
          </a:p>
          <a:p>
            <a:pPr marL="285750" lvl="0" indent="-285750" fontAlgn="auto">
              <a:spcBef>
                <a:spcPts val="0"/>
              </a:spcBef>
              <a:spcAft>
                <a:spcPts val="0"/>
              </a:spcAft>
              <a:buClrTx/>
              <a:buFont typeface="Arial" panose="020B0604020202020204" pitchFamily="34" charset="0"/>
              <a:buChar char="•"/>
              <a:defRPr/>
            </a:pPr>
            <a:endParaRPr lang="en-GB" sz="1400" kern="1200" dirty="0">
              <a:solidFill>
                <a:srgbClr val="000000"/>
              </a:solidFill>
              <a:cs typeface="+mn-cs"/>
            </a:endParaRPr>
          </a:p>
          <a:p>
            <a:pPr marL="285750" lvl="0" indent="-285750" fontAlgn="auto">
              <a:spcBef>
                <a:spcPts val="0"/>
              </a:spcBef>
              <a:spcAft>
                <a:spcPts val="0"/>
              </a:spcAft>
              <a:buClrTx/>
              <a:buFont typeface="Arial" panose="020B0604020202020204" pitchFamily="34" charset="0"/>
              <a:buChar char="•"/>
              <a:defRPr/>
            </a:pPr>
            <a:r>
              <a:rPr lang="en-GB" sz="1400" b="1" kern="1200" dirty="0">
                <a:solidFill>
                  <a:srgbClr val="000000"/>
                </a:solidFill>
                <a:cs typeface="+mn-cs"/>
              </a:rPr>
              <a:t>Care Coordination and Transitions- </a:t>
            </a:r>
            <a:r>
              <a:rPr lang="en-GB" sz="1400" kern="1200" dirty="0">
                <a:solidFill>
                  <a:srgbClr val="000000"/>
                </a:solidFill>
                <a:cs typeface="+mn-cs"/>
              </a:rPr>
              <a:t>Patient care is coordinated among multiple providers, and transitions across care settings are actively managed.</a:t>
            </a:r>
          </a:p>
          <a:p>
            <a:pPr marL="285750" lvl="0" indent="-285750" fontAlgn="auto">
              <a:spcBef>
                <a:spcPts val="0"/>
              </a:spcBef>
              <a:spcAft>
                <a:spcPts val="0"/>
              </a:spcAft>
              <a:buClrTx/>
              <a:buFont typeface="Arial" panose="020B0604020202020204" pitchFamily="34" charset="0"/>
              <a:buChar char="•"/>
              <a:defRPr/>
            </a:pPr>
            <a:endParaRPr lang="en-GB" sz="1400" kern="1200" dirty="0">
              <a:solidFill>
                <a:srgbClr val="000000"/>
              </a:solidFill>
              <a:cs typeface="+mn-cs"/>
            </a:endParaRPr>
          </a:p>
          <a:p>
            <a:pPr marL="285750" lvl="0" indent="-285750" fontAlgn="auto">
              <a:spcBef>
                <a:spcPts val="0"/>
              </a:spcBef>
              <a:spcAft>
                <a:spcPts val="0"/>
              </a:spcAft>
              <a:buClrTx/>
              <a:buFont typeface="Arial" panose="020B0604020202020204" pitchFamily="34" charset="0"/>
              <a:buChar char="•"/>
              <a:defRPr/>
            </a:pPr>
            <a:r>
              <a:rPr lang="en-GB" sz="1400" b="1" kern="1200" dirty="0">
                <a:solidFill>
                  <a:srgbClr val="000000"/>
                </a:solidFill>
                <a:cs typeface="+mn-cs"/>
              </a:rPr>
              <a:t>Continuous Innovation -</a:t>
            </a:r>
            <a:r>
              <a:rPr lang="en-GB" sz="1400" kern="1200" dirty="0">
                <a:solidFill>
                  <a:srgbClr val="000000"/>
                </a:solidFill>
                <a:cs typeface="+mn-cs"/>
              </a:rPr>
              <a:t>The system is continuously innovating and learning in order to improve the quality, value, and patient experiences of health care delivery.</a:t>
            </a:r>
          </a:p>
          <a:p>
            <a:pPr marL="285750" lvl="0" indent="-285750" fontAlgn="auto">
              <a:spcBef>
                <a:spcPts val="0"/>
              </a:spcBef>
              <a:spcAft>
                <a:spcPts val="0"/>
              </a:spcAft>
              <a:buClrTx/>
              <a:buFont typeface="Arial" panose="020B0604020202020204" pitchFamily="34" charset="0"/>
              <a:buChar char="•"/>
              <a:defRPr/>
            </a:pPr>
            <a:endParaRPr lang="en-GB" sz="1400" kern="1200" dirty="0">
              <a:solidFill>
                <a:srgbClr val="000000"/>
              </a:solidFill>
              <a:cs typeface="+mn-cs"/>
            </a:endParaRPr>
          </a:p>
          <a:p>
            <a:pPr marL="285750" lvl="0" indent="-285750" fontAlgn="auto">
              <a:spcBef>
                <a:spcPts val="0"/>
              </a:spcBef>
              <a:spcAft>
                <a:spcPts val="0"/>
              </a:spcAft>
              <a:buClrTx/>
              <a:buFont typeface="Arial" panose="020B0604020202020204" pitchFamily="34" charset="0"/>
              <a:buChar char="•"/>
              <a:defRPr/>
            </a:pPr>
            <a:r>
              <a:rPr lang="en-GB" sz="1400" b="1" kern="1200" dirty="0">
                <a:solidFill>
                  <a:srgbClr val="000000"/>
                </a:solidFill>
                <a:cs typeface="+mn-cs"/>
              </a:rPr>
              <a:t>Easy Access to Appropriate Care -</a:t>
            </a:r>
            <a:r>
              <a:rPr lang="en-GB" sz="1400" kern="1200" dirty="0">
                <a:solidFill>
                  <a:srgbClr val="000000"/>
                </a:solidFill>
                <a:cs typeface="+mn-cs"/>
              </a:rPr>
              <a:t>Patients have easy access to appropriate care and information at all hours, there are multiple points of entry to the system, and providers are culturally competent and responsive to patients’ needs.</a:t>
            </a:r>
          </a:p>
          <a:p>
            <a:pPr marL="285750" lvl="0" indent="-285750" fontAlgn="auto">
              <a:spcBef>
                <a:spcPts val="0"/>
              </a:spcBef>
              <a:spcAft>
                <a:spcPts val="0"/>
              </a:spcAft>
              <a:buClrTx/>
              <a:buFont typeface="Arial" panose="020B0604020202020204" pitchFamily="34" charset="0"/>
              <a:buChar char="•"/>
              <a:defRPr/>
            </a:pPr>
            <a:endParaRPr lang="en-GB" sz="1400" kern="1200" dirty="0">
              <a:solidFill>
                <a:srgbClr val="000000"/>
              </a:solidFill>
              <a:cs typeface="+mn-cs"/>
            </a:endParaRPr>
          </a:p>
          <a:p>
            <a:pPr marL="285750" lvl="0" indent="-285750" fontAlgn="auto">
              <a:spcBef>
                <a:spcPts val="0"/>
              </a:spcBef>
              <a:spcAft>
                <a:spcPts val="0"/>
              </a:spcAft>
              <a:buClrTx/>
              <a:buFont typeface="Arial" panose="020B0604020202020204" pitchFamily="34" charset="0"/>
              <a:buChar char="•"/>
              <a:defRPr/>
            </a:pPr>
            <a:r>
              <a:rPr lang="en-GB" sz="1400" b="1" kern="1200" dirty="0">
                <a:solidFill>
                  <a:srgbClr val="000000"/>
                </a:solidFill>
                <a:cs typeface="+mn-cs"/>
              </a:rPr>
              <a:t>Peer Review and Teamwork for High-Value Care Providers (</a:t>
            </a:r>
            <a:r>
              <a:rPr lang="en-GB" sz="1400" kern="1200" dirty="0">
                <a:solidFill>
                  <a:srgbClr val="000000"/>
                </a:solidFill>
                <a:cs typeface="+mn-cs"/>
              </a:rPr>
              <a:t>including nurses and other members of care teams) both within and across settings have accountability to each other, review each other’s work, and collaborate to reliably deliver high-quality, high-value care</a:t>
            </a:r>
          </a:p>
          <a:p>
            <a:pPr marL="285750" lvl="0" indent="-285750" fontAlgn="auto">
              <a:spcBef>
                <a:spcPts val="0"/>
              </a:spcBef>
              <a:spcAft>
                <a:spcPts val="0"/>
              </a:spcAft>
              <a:buClrTx/>
              <a:buFont typeface="Arial" panose="020B0604020202020204" pitchFamily="34" charset="0"/>
              <a:buChar char="•"/>
              <a:defRPr/>
            </a:pPr>
            <a:endParaRPr lang="en-GB" sz="1400" kern="1200" dirty="0">
              <a:solidFill>
                <a:srgbClr val="000000"/>
              </a:solidFill>
              <a:cs typeface="+mn-cs"/>
            </a:endParaRPr>
          </a:p>
          <a:p>
            <a:pPr marL="285750" lvl="0" indent="-285750" fontAlgn="auto">
              <a:spcBef>
                <a:spcPts val="0"/>
              </a:spcBef>
              <a:spcAft>
                <a:spcPts val="0"/>
              </a:spcAft>
              <a:buClrTx/>
              <a:buFont typeface="Arial" panose="020B0604020202020204" pitchFamily="34" charset="0"/>
              <a:buChar char="•"/>
              <a:defRPr/>
            </a:pPr>
            <a:r>
              <a:rPr lang="en-GB" sz="1400" b="1" kern="1200" dirty="0">
                <a:solidFill>
                  <a:srgbClr val="000000"/>
                </a:solidFill>
                <a:cs typeface="+mn-cs"/>
              </a:rPr>
              <a:t>System Accountability </a:t>
            </a:r>
            <a:r>
              <a:rPr lang="en-GB" sz="1400" kern="1200" dirty="0">
                <a:solidFill>
                  <a:srgbClr val="000000"/>
                </a:solidFill>
                <a:cs typeface="+mn-cs"/>
              </a:rPr>
              <a:t>There is clear accountability for the total care of patients. </a:t>
            </a:r>
            <a:endParaRPr lang="en-GB" sz="1100" kern="1200" dirty="0">
              <a:solidFill>
                <a:srgbClr val="000000"/>
              </a:solidFill>
              <a:latin typeface="Arial" panose="020B0604020202020204" pitchFamily="34" charset="0"/>
              <a:cs typeface="Arial" panose="020B0604020202020204" pitchFamily="34" charset="0"/>
            </a:endParaRPr>
          </a:p>
          <a:p>
            <a:endParaRPr lang="en-GB" dirty="0"/>
          </a:p>
        </p:txBody>
      </p:sp>
      <p:sp>
        <p:nvSpPr>
          <p:cNvPr id="3" name="TextBox 2"/>
          <p:cNvSpPr txBox="1"/>
          <p:nvPr/>
        </p:nvSpPr>
        <p:spPr>
          <a:xfrm>
            <a:off x="7664193" y="1412776"/>
            <a:ext cx="553998" cy="4320480"/>
          </a:xfrm>
          <a:prstGeom prst="rect">
            <a:avLst/>
          </a:prstGeom>
          <a:solidFill>
            <a:srgbClr val="0066FF"/>
          </a:solidFill>
        </p:spPr>
        <p:txBody>
          <a:bodyPr vert="vert" wrap="square" rtlCol="0">
            <a:spAutoFit/>
          </a:bodyPr>
          <a:lstStyle/>
          <a:p>
            <a:pPr algn="ctr"/>
            <a:r>
              <a:rPr lang="en-GB" sz="2400" dirty="0">
                <a:solidFill>
                  <a:srgbClr val="ACD8F6"/>
                </a:solidFill>
              </a:rPr>
              <a:t>Informatics</a:t>
            </a:r>
          </a:p>
        </p:txBody>
      </p:sp>
      <p:sp>
        <p:nvSpPr>
          <p:cNvPr id="4" name="TextBox 3"/>
          <p:cNvSpPr txBox="1"/>
          <p:nvPr/>
        </p:nvSpPr>
        <p:spPr>
          <a:xfrm>
            <a:off x="467544" y="476672"/>
            <a:ext cx="3816424" cy="369332"/>
          </a:xfrm>
          <a:prstGeom prst="rect">
            <a:avLst/>
          </a:prstGeom>
          <a:noFill/>
        </p:spPr>
        <p:txBody>
          <a:bodyPr wrap="square" rtlCol="0">
            <a:spAutoFit/>
          </a:bodyPr>
          <a:lstStyle/>
          <a:p>
            <a:r>
              <a:rPr lang="en-GB" b="1" dirty="0">
                <a:solidFill>
                  <a:srgbClr val="0066FF"/>
                </a:solidFill>
              </a:rPr>
              <a:t>Features of Integrated Care</a:t>
            </a:r>
          </a:p>
        </p:txBody>
      </p:sp>
    </p:spTree>
    <p:extLst>
      <p:ext uri="{BB962C8B-B14F-4D97-AF65-F5344CB8AC3E}">
        <p14:creationId xmlns:p14="http://schemas.microsoft.com/office/powerpoint/2010/main" val="2733176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3888432" cy="685800"/>
          </a:xfrm>
        </p:spPr>
        <p:txBody>
          <a:bodyPr/>
          <a:lstStyle/>
          <a:p>
            <a:r>
              <a:rPr lang="en-GB" sz="2400" dirty="0" smtClean="0">
                <a:solidFill>
                  <a:srgbClr val="0066FF"/>
                </a:solidFill>
              </a:rPr>
              <a:t>What GPs asked for……</a:t>
            </a:r>
            <a:endParaRPr lang="en-GB" sz="2400" dirty="0">
              <a:solidFill>
                <a:srgbClr val="0066FF"/>
              </a:solidFill>
            </a:endParaRPr>
          </a:p>
        </p:txBody>
      </p:sp>
      <p:sp>
        <p:nvSpPr>
          <p:cNvPr id="3" name="Content Placeholder 2"/>
          <p:cNvSpPr>
            <a:spLocks noGrp="1"/>
          </p:cNvSpPr>
          <p:nvPr>
            <p:ph idx="1"/>
          </p:nvPr>
        </p:nvSpPr>
        <p:spPr>
          <a:xfrm>
            <a:off x="251520" y="1196752"/>
            <a:ext cx="7772400" cy="4608512"/>
          </a:xfrm>
        </p:spPr>
        <p:txBody>
          <a:bodyPr/>
          <a:lstStyle/>
          <a:p>
            <a:pPr marL="342900" indent="-342900">
              <a:buFont typeface="Arial" panose="020B0604020202020204" pitchFamily="34" charset="0"/>
              <a:buChar char="•"/>
            </a:pPr>
            <a:r>
              <a:rPr lang="en-GB" sz="1800" b="1" dirty="0">
                <a:solidFill>
                  <a:srgbClr val="FF0000"/>
                </a:solidFill>
              </a:rPr>
              <a:t>Live</a:t>
            </a:r>
            <a:r>
              <a:rPr lang="en-GB" sz="1800" dirty="0"/>
              <a:t> Pushed Data- Information to do the right thing for patients</a:t>
            </a:r>
          </a:p>
          <a:p>
            <a:pPr marL="342900" indent="-342900">
              <a:buFont typeface="Arial" panose="020B0604020202020204" pitchFamily="34" charset="0"/>
              <a:buChar char="•"/>
            </a:pPr>
            <a:r>
              <a:rPr lang="en-GB" sz="1800" dirty="0"/>
              <a:t>Risk Stratification tool 2 months out of date</a:t>
            </a:r>
          </a:p>
          <a:p>
            <a:pPr marL="342900" indent="-342900">
              <a:buFont typeface="Arial" panose="020B0604020202020204" pitchFamily="34" charset="0"/>
              <a:buChar char="•"/>
            </a:pPr>
            <a:r>
              <a:rPr lang="en-GB" sz="1800" dirty="0"/>
              <a:t>Capturing the whole patient journey</a:t>
            </a:r>
          </a:p>
          <a:p>
            <a:pPr marL="342900" indent="-342900">
              <a:buFont typeface="Arial" panose="020B0604020202020204" pitchFamily="34" charset="0"/>
              <a:buChar char="•"/>
            </a:pPr>
            <a:r>
              <a:rPr lang="en-GB" sz="1800" dirty="0"/>
              <a:t>Access to Live Trust Data</a:t>
            </a:r>
          </a:p>
          <a:p>
            <a:pPr marL="342900" indent="-342900">
              <a:buFont typeface="Arial" panose="020B0604020202020204" pitchFamily="34" charset="0"/>
              <a:buChar char="•"/>
            </a:pPr>
            <a:r>
              <a:rPr lang="en-GB" sz="1800" dirty="0"/>
              <a:t>Issues with Coding i.e. EMIS has asthma – Aristotle Missing</a:t>
            </a:r>
          </a:p>
          <a:p>
            <a:pPr marL="342900" indent="-342900">
              <a:buFont typeface="Arial" panose="020B0604020202020204" pitchFamily="34" charset="0"/>
              <a:buChar char="•"/>
            </a:pPr>
            <a:r>
              <a:rPr lang="en-GB" sz="1800" dirty="0"/>
              <a:t>Co-Design</a:t>
            </a:r>
          </a:p>
          <a:p>
            <a:pPr marL="342900" indent="-342900">
              <a:buFont typeface="Arial" panose="020B0604020202020204" pitchFamily="34" charset="0"/>
              <a:buChar char="•"/>
            </a:pPr>
            <a:r>
              <a:rPr lang="en-GB" sz="1800" dirty="0"/>
              <a:t>Actionable information/Insight</a:t>
            </a:r>
          </a:p>
          <a:p>
            <a:pPr marL="342900" indent="-342900">
              <a:buFont typeface="Arial" panose="020B0604020202020204" pitchFamily="34" charset="0"/>
              <a:buChar char="•"/>
            </a:pPr>
            <a:r>
              <a:rPr lang="en-GB" sz="1800" dirty="0"/>
              <a:t>Enhancements in Quality and Safety alerting</a:t>
            </a:r>
          </a:p>
          <a:p>
            <a:pPr marL="342900" indent="-342900">
              <a:buFont typeface="Arial" panose="020B0604020202020204" pitchFamily="34" charset="0"/>
              <a:buChar char="•"/>
            </a:pPr>
            <a:r>
              <a:rPr lang="en-GB" sz="1800" dirty="0"/>
              <a:t>Access to Live Trust Data</a:t>
            </a:r>
          </a:p>
          <a:p>
            <a:pPr marL="342900" indent="-342900">
              <a:buFont typeface="Arial" panose="020B0604020202020204" pitchFamily="34" charset="0"/>
              <a:buChar char="•"/>
            </a:pPr>
            <a:r>
              <a:rPr lang="en-GB" sz="1800" dirty="0"/>
              <a:t>Wanted Patient’s overall Journey across the NHS</a:t>
            </a:r>
          </a:p>
          <a:p>
            <a:pPr marL="342900" indent="-342900">
              <a:buFont typeface="Arial" panose="020B0604020202020204" pitchFamily="34" charset="0"/>
              <a:buChar char="•"/>
            </a:pPr>
            <a:r>
              <a:rPr lang="en-GB" sz="1800" dirty="0"/>
              <a:t>MDT Support</a:t>
            </a:r>
          </a:p>
          <a:p>
            <a:pPr marL="342900" indent="-342900">
              <a:buFont typeface="Arial" panose="020B0604020202020204" pitchFamily="34" charset="0"/>
              <a:buChar char="•"/>
            </a:pPr>
            <a:r>
              <a:rPr lang="en-GB" sz="1800" dirty="0"/>
              <a:t>More Involvement in Discharge Planning</a:t>
            </a:r>
          </a:p>
        </p:txBody>
      </p:sp>
    </p:spTree>
    <p:extLst>
      <p:ext uri="{BB962C8B-B14F-4D97-AF65-F5344CB8AC3E}">
        <p14:creationId xmlns:p14="http://schemas.microsoft.com/office/powerpoint/2010/main" val="647669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7624" y="1268760"/>
            <a:ext cx="7056784" cy="4114800"/>
          </a:xfrm>
        </p:spPr>
        <p:txBody>
          <a:bodyPr/>
          <a:lstStyle/>
          <a:p>
            <a:pPr algn="ctr"/>
            <a:endParaRPr lang="en-GB" dirty="0"/>
          </a:p>
          <a:p>
            <a:pPr algn="ctr"/>
            <a:endParaRPr lang="en-GB" dirty="0"/>
          </a:p>
          <a:p>
            <a:pPr algn="ctr"/>
            <a:endParaRPr lang="en-GB" dirty="0"/>
          </a:p>
          <a:p>
            <a:pPr algn="ctr"/>
            <a:endParaRPr lang="en-GB" dirty="0"/>
          </a:p>
          <a:p>
            <a:pPr algn="ctr"/>
            <a:r>
              <a:rPr lang="en-GB" sz="2800" b="1" dirty="0">
                <a:solidFill>
                  <a:srgbClr val="0066FF"/>
                </a:solidFill>
              </a:rPr>
              <a:t>INTEGRATED DATA SYSTEM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467026"/>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xmlns="" id="{0B9DC12A-C7BC-47F9-9B7C-7D3838295158}"/>
              </a:ext>
            </a:extLst>
          </p:cNvPr>
          <p:cNvPicPr>
            <a:picLocks noChangeAspect="1"/>
          </p:cNvPicPr>
          <p:nvPr/>
        </p:nvPicPr>
        <p:blipFill>
          <a:blip r:embed="rId3"/>
          <a:stretch>
            <a:fillRect/>
          </a:stretch>
        </p:blipFill>
        <p:spPr>
          <a:xfrm>
            <a:off x="251520" y="545752"/>
            <a:ext cx="2457450" cy="1857375"/>
          </a:xfrm>
          <a:prstGeom prst="rect">
            <a:avLst/>
          </a:prstGeom>
        </p:spPr>
      </p:pic>
      <p:pic>
        <p:nvPicPr>
          <p:cNvPr id="4" name="Picture 3">
            <a:extLst>
              <a:ext uri="{FF2B5EF4-FFF2-40B4-BE49-F238E27FC236}">
                <a16:creationId xmlns:a16="http://schemas.microsoft.com/office/drawing/2014/main" xmlns="" id="{6521922E-2FA4-4EFB-A0D4-A5ACED25BC04}"/>
              </a:ext>
            </a:extLst>
          </p:cNvPr>
          <p:cNvPicPr>
            <a:picLocks noChangeAspect="1"/>
          </p:cNvPicPr>
          <p:nvPr/>
        </p:nvPicPr>
        <p:blipFill>
          <a:blip r:embed="rId4"/>
          <a:stretch>
            <a:fillRect/>
          </a:stretch>
        </p:blipFill>
        <p:spPr>
          <a:xfrm>
            <a:off x="395536" y="3581514"/>
            <a:ext cx="2514600" cy="1819275"/>
          </a:xfrm>
          <a:prstGeom prst="rect">
            <a:avLst/>
          </a:prstGeom>
        </p:spPr>
      </p:pic>
      <p:pic>
        <p:nvPicPr>
          <p:cNvPr id="5" name="Picture 4">
            <a:extLst>
              <a:ext uri="{FF2B5EF4-FFF2-40B4-BE49-F238E27FC236}">
                <a16:creationId xmlns:a16="http://schemas.microsoft.com/office/drawing/2014/main" xmlns="" id="{A883E984-C05A-4564-9C0C-919457823F60}"/>
              </a:ext>
            </a:extLst>
          </p:cNvPr>
          <p:cNvPicPr>
            <a:picLocks noChangeAspect="1"/>
          </p:cNvPicPr>
          <p:nvPr/>
        </p:nvPicPr>
        <p:blipFill>
          <a:blip r:embed="rId5"/>
          <a:stretch>
            <a:fillRect/>
          </a:stretch>
        </p:blipFill>
        <p:spPr>
          <a:xfrm>
            <a:off x="3400983" y="3419588"/>
            <a:ext cx="2143125" cy="2143125"/>
          </a:xfrm>
          <a:prstGeom prst="rect">
            <a:avLst/>
          </a:prstGeom>
        </p:spPr>
      </p:pic>
    </p:spTree>
    <p:extLst>
      <p:ext uri="{BB962C8B-B14F-4D97-AF65-F5344CB8AC3E}">
        <p14:creationId xmlns:p14="http://schemas.microsoft.com/office/powerpoint/2010/main" val="416786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08720"/>
            <a:ext cx="7772400" cy="4114800"/>
          </a:xfrm>
        </p:spPr>
        <p:txBody>
          <a:bodyPr/>
          <a:lstStyle/>
          <a:p>
            <a:pPr algn="ctr"/>
            <a:endParaRPr lang="en-GB" dirty="0"/>
          </a:p>
          <a:p>
            <a:pPr algn="ctr"/>
            <a:endParaRPr lang="en-GB" dirty="0"/>
          </a:p>
          <a:p>
            <a:pPr algn="ctr"/>
            <a:endParaRPr lang="en-GB" dirty="0"/>
          </a:p>
          <a:p>
            <a:pPr algn="ctr"/>
            <a:endParaRPr lang="en-GB" dirty="0"/>
          </a:p>
          <a:p>
            <a:pPr algn="ctr"/>
            <a:r>
              <a:rPr lang="en-GB" dirty="0"/>
              <a:t>Click on </a:t>
            </a:r>
            <a:r>
              <a:rPr lang="en-GB" dirty="0" smtClean="0"/>
              <a:t>link for</a:t>
            </a:r>
            <a:endParaRPr lang="en-GB" dirty="0"/>
          </a:p>
          <a:p>
            <a:pPr algn="ctr"/>
            <a:r>
              <a:rPr lang="en-GB" dirty="0" smtClean="0"/>
              <a:t>Video of The Integrated Data System in use</a:t>
            </a:r>
          </a:p>
          <a:p>
            <a:pPr algn="ctr"/>
            <a:endParaRPr lang="en-GB" dirty="0"/>
          </a:p>
          <a:p>
            <a:pPr algn="ctr"/>
            <a:r>
              <a:rPr lang="en-GB" sz="3200" dirty="0">
                <a:hlinkClick r:id="rId2"/>
              </a:rPr>
              <a:t>https://youtu.be/ny3g6yAFb4E</a:t>
            </a:r>
            <a:endParaRPr lang="en-GB" sz="3200" dirty="0"/>
          </a:p>
        </p:txBody>
      </p:sp>
    </p:spTree>
    <p:extLst>
      <p:ext uri="{BB962C8B-B14F-4D97-AF65-F5344CB8AC3E}">
        <p14:creationId xmlns:p14="http://schemas.microsoft.com/office/powerpoint/2010/main" val="2889962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412776"/>
            <a:ext cx="7772400" cy="4114800"/>
          </a:xfrm>
        </p:spPr>
        <p:txBody>
          <a:bodyPr/>
          <a:lstStyle/>
          <a:p>
            <a:pPr algn="ctr"/>
            <a:endParaRPr lang="en-GB" dirty="0"/>
          </a:p>
          <a:p>
            <a:pPr algn="ctr"/>
            <a:endParaRPr lang="en-GB" dirty="0"/>
          </a:p>
          <a:p>
            <a:pPr algn="ct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568951" cy="589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260648"/>
            <a:ext cx="3384376" cy="369332"/>
          </a:xfrm>
          <a:prstGeom prst="rect">
            <a:avLst/>
          </a:prstGeom>
          <a:solidFill>
            <a:schemeClr val="bg1"/>
          </a:solidFill>
        </p:spPr>
        <p:txBody>
          <a:bodyPr wrap="square" rtlCol="0">
            <a:spAutoFit/>
          </a:bodyPr>
          <a:lstStyle/>
          <a:p>
            <a:pPr algn="ctr"/>
            <a:r>
              <a:rPr lang="en-GB" b="1" dirty="0" smtClean="0"/>
              <a:t>Population Health Module-RWT</a:t>
            </a:r>
            <a:endParaRPr lang="en-GB" b="1" dirty="0"/>
          </a:p>
        </p:txBody>
      </p:sp>
    </p:spTree>
    <p:extLst>
      <p:ext uri="{BB962C8B-B14F-4D97-AF65-F5344CB8AC3E}">
        <p14:creationId xmlns:p14="http://schemas.microsoft.com/office/powerpoint/2010/main" val="1162532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23528" y="1196752"/>
            <a:ext cx="8280920" cy="4679976"/>
          </a:xfrm>
        </p:spPr>
        <p:txBody>
          <a:bodyPr>
            <a:noAutofit/>
          </a:bodyPr>
          <a:lstStyle/>
          <a:p>
            <a:pPr>
              <a:spcBef>
                <a:spcPts val="0"/>
              </a:spcBef>
              <a:defRPr/>
            </a:pPr>
            <a:endParaRPr lang="en-GB" sz="2400" b="1"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endParaRPr lang="en-GB" sz="2400" b="1" dirty="0">
              <a:latin typeface="Arial" panose="020B0604020202020204" pitchFamily="34" charset="0"/>
              <a:ea typeface="ＭＳ Ｐゴシック" pitchFamily="34" charset="-128"/>
              <a:cs typeface="Arial" panose="020B0604020202020204" pitchFamily="34" charset="0"/>
            </a:endParaRPr>
          </a:p>
          <a:p>
            <a:pPr>
              <a:spcBef>
                <a:spcPts val="0"/>
              </a:spcBef>
              <a:defRPr/>
            </a:pPr>
            <a:endParaRPr lang="en-GB" sz="2400" b="1"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endParaRPr lang="en-GB" sz="2400" b="1"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endParaRPr lang="en-GB" sz="2400" b="1" dirty="0">
              <a:latin typeface="Arial" panose="020B0604020202020204" pitchFamily="34" charset="0"/>
              <a:ea typeface="ＭＳ Ｐゴシック" pitchFamily="34" charset="-128"/>
              <a:cs typeface="Arial" panose="020B0604020202020204" pitchFamily="34" charset="0"/>
            </a:endParaRPr>
          </a:p>
          <a:p>
            <a:pPr>
              <a:spcBef>
                <a:spcPts val="0"/>
              </a:spcBef>
              <a:defRPr/>
            </a:pPr>
            <a:endParaRPr lang="en-GB" sz="2400" dirty="0">
              <a:latin typeface="Arial" panose="020B0604020202020204" pitchFamily="34" charset="0"/>
              <a:cs typeface="Arial" panose="020B0604020202020204" pitchFamily="34" charset="0"/>
            </a:endParaRPr>
          </a:p>
        </p:txBody>
      </p:sp>
      <p:sp>
        <p:nvSpPr>
          <p:cNvPr id="7" name="Title 1"/>
          <p:cNvSpPr txBox="1">
            <a:spLocks/>
          </p:cNvSpPr>
          <p:nvPr/>
        </p:nvSpPr>
        <p:spPr>
          <a:xfrm>
            <a:off x="0" y="404664"/>
            <a:ext cx="4824535" cy="864096"/>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rgbClr val="0070C0"/>
                </a:solidFill>
                <a:effectLst/>
                <a:uLnTx/>
                <a:uFillTx/>
                <a:latin typeface="Arial" panose="020B0604020202020204" pitchFamily="34" charset="0"/>
                <a:ea typeface="ＭＳ Ｐゴシック" pitchFamily="34" charset="-128"/>
                <a:cs typeface="Arial" panose="020B0604020202020204" pitchFamily="34" charset="0"/>
              </a:rPr>
              <a:t>Integrated Data System</a:t>
            </a:r>
            <a:r>
              <a:rPr kumimoji="0" lang="en-GB" sz="2000" b="1" i="0" u="none" strike="noStrike" kern="1200" cap="none" spc="0" normalizeH="0" noProof="0" dirty="0" smtClean="0">
                <a:ln>
                  <a:noFill/>
                </a:ln>
                <a:solidFill>
                  <a:srgbClr val="0070C0"/>
                </a:solidFill>
                <a:effectLst/>
                <a:uLnTx/>
                <a:uFillTx/>
                <a:latin typeface="Arial" panose="020B0604020202020204" pitchFamily="34" charset="0"/>
                <a:ea typeface="ＭＳ Ｐゴシック" pitchFamily="34" charset="-128"/>
                <a:cs typeface="Arial" panose="020B0604020202020204" pitchFamily="34" charset="0"/>
              </a:rPr>
              <a:t> </a:t>
            </a:r>
            <a:r>
              <a:rPr lang="en-GB" sz="2000" b="1" dirty="0" smtClean="0">
                <a:solidFill>
                  <a:srgbClr val="0070C0"/>
                </a:solidFill>
                <a:latin typeface="Arial" panose="020B0604020202020204" pitchFamily="34" charset="0"/>
                <a:ea typeface="ＭＳ Ｐゴシック" pitchFamily="34" charset="-128"/>
                <a:cs typeface="Arial" panose="020B0604020202020204" pitchFamily="34" charset="0"/>
              </a:rPr>
              <a:t>Summary</a:t>
            </a:r>
            <a:endParaRPr kumimoji="0" lang="en-GB" sz="20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a:cs typeface="Arial" panose="020B0604020202020204" pitchFamily="34" charset="0"/>
            </a:endParaRPr>
          </a:p>
        </p:txBody>
      </p:sp>
      <p:sp>
        <p:nvSpPr>
          <p:cNvPr id="2" name="TextBox 1"/>
          <p:cNvSpPr txBox="1"/>
          <p:nvPr/>
        </p:nvSpPr>
        <p:spPr>
          <a:xfrm>
            <a:off x="251520" y="1124744"/>
            <a:ext cx="8892480"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Live Integrated Dataset linking primary, secondary and community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Decision support tools such as safety alerts, preventive-care reminders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Performance monitoring and reporting capabilities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Live Practice Level information 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A&amp;E attendances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Current Inpatients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Quality and Safety Checks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Trend Analysis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Patient Journey Mapper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Patients who should be discussed at MDT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Mortality Information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rPr>
              <a:t>Predictive Modelling- Enhanced version PARR-30 (Nuffield)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Narrow"/>
              <a:ea typeface="ＭＳ Ｐゴシック"/>
              <a:cs typeface="+mn-cs"/>
            </a:endParaRPr>
          </a:p>
          <a:p>
            <a:pPr>
              <a:defRPr/>
            </a:pPr>
            <a:r>
              <a:rPr lang="en-US" b="1" kern="0" dirty="0" smtClean="0">
                <a:solidFill>
                  <a:srgbClr val="0066FF"/>
                </a:solidFill>
                <a:ea typeface="Arial Unicode MS" panose="020B0604020202020204" pitchFamily="34" charset="-128"/>
                <a:cs typeface="Arial Unicode MS" panose="020B0604020202020204" pitchFamily="34" charset="-128"/>
              </a:rPr>
              <a:t>Transforms </a:t>
            </a:r>
            <a:r>
              <a:rPr lang="en-US" b="1" kern="0" dirty="0">
                <a:solidFill>
                  <a:srgbClr val="0066FF"/>
                </a:solidFill>
                <a:ea typeface="Arial Unicode MS" panose="020B0604020202020204" pitchFamily="34" charset="-128"/>
                <a:cs typeface="Arial Unicode MS" panose="020B0604020202020204" pitchFamily="34" charset="-128"/>
              </a:rPr>
              <a:t>Fragmented information currently held in silos into a single view of an individual’s care</a:t>
            </a:r>
          </a:p>
        </p:txBody>
      </p:sp>
    </p:spTree>
    <p:extLst>
      <p:ext uri="{BB962C8B-B14F-4D97-AF65-F5344CB8AC3E}">
        <p14:creationId xmlns:p14="http://schemas.microsoft.com/office/powerpoint/2010/main" val="1689038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92104" y="332656"/>
            <a:ext cx="3652764" cy="68580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rgbClr val="0070C0"/>
                </a:solidFill>
                <a:latin typeface="Arial" panose="020B0604020202020204" pitchFamily="34" charset="0"/>
                <a:ea typeface="ＭＳ Ｐゴシック" pitchFamily="34" charset="-128"/>
                <a:cs typeface="Arial" panose="020B0604020202020204" pitchFamily="34" charset="0"/>
              </a:rPr>
              <a:t>Contents</a:t>
            </a:r>
            <a:endParaRPr lang="en-GB" sz="3600" b="1" dirty="0">
              <a:solidFill>
                <a:srgbClr val="0070C0"/>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92104" y="1196752"/>
            <a:ext cx="7772400" cy="467997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endParaRPr lang="en-GB" sz="1100" dirty="0">
              <a:latin typeface="Arial" panose="020B0604020202020204" pitchFamily="34" charset="0"/>
              <a:cs typeface="Arial" panose="020B0604020202020204" pitchFamily="34" charset="0"/>
            </a:endParaRPr>
          </a:p>
          <a:p>
            <a:pPr>
              <a:spcBef>
                <a:spcPts val="0"/>
              </a:spcBef>
              <a:defRPr/>
            </a:pPr>
            <a:r>
              <a:rPr lang="en-GB" sz="2800" dirty="0">
                <a:latin typeface="Arial" panose="020B0604020202020204" pitchFamily="34" charset="0"/>
                <a:cs typeface="Arial" panose="020B0604020202020204" pitchFamily="34" charset="0"/>
              </a:rPr>
              <a:t>Overview of RWT</a:t>
            </a:r>
          </a:p>
          <a:p>
            <a:pPr marL="0" indent="0">
              <a:spcBef>
                <a:spcPts val="0"/>
              </a:spcBef>
              <a:buNone/>
              <a:defRPr/>
            </a:pPr>
            <a:endParaRPr lang="en-GB" sz="2800" dirty="0">
              <a:latin typeface="Arial" panose="020B0604020202020204" pitchFamily="34" charset="0"/>
              <a:cs typeface="Arial" panose="020B0604020202020204" pitchFamily="34" charset="0"/>
            </a:endParaRPr>
          </a:p>
          <a:p>
            <a:pPr marL="457200" lvl="1" indent="0">
              <a:spcBef>
                <a:spcPts val="0"/>
              </a:spcBef>
              <a:buNone/>
              <a:defRPr/>
            </a:pPr>
            <a:endParaRPr lang="en-GB" sz="1100" dirty="0">
              <a:latin typeface="Arial" panose="020B0604020202020204" pitchFamily="34" charset="0"/>
              <a:cs typeface="Arial" panose="020B0604020202020204" pitchFamily="34" charset="0"/>
            </a:endParaRPr>
          </a:p>
          <a:p>
            <a:pPr>
              <a:spcBef>
                <a:spcPts val="0"/>
              </a:spcBef>
              <a:defRPr/>
            </a:pPr>
            <a:r>
              <a:rPr lang="en-GB" sz="2800" dirty="0">
                <a:latin typeface="Arial" panose="020B0604020202020204" pitchFamily="34" charset="0"/>
                <a:cs typeface="Arial" panose="020B0604020202020204" pitchFamily="34" charset="0"/>
              </a:rPr>
              <a:t>RWT Primary Care </a:t>
            </a:r>
            <a:r>
              <a:rPr lang="en-GB" sz="2800" dirty="0" smtClean="0">
                <a:latin typeface="Arial" panose="020B0604020202020204" pitchFamily="34" charset="0"/>
                <a:cs typeface="Arial" panose="020B0604020202020204" pitchFamily="34" charset="0"/>
              </a:rPr>
              <a:t>Journey</a:t>
            </a:r>
          </a:p>
          <a:p>
            <a:pPr>
              <a:spcBef>
                <a:spcPts val="0"/>
              </a:spcBef>
              <a:defRPr/>
            </a:pPr>
            <a:endParaRPr lang="en-GB" sz="2800" dirty="0">
              <a:latin typeface="Arial" panose="020B0604020202020204" pitchFamily="34" charset="0"/>
              <a:cs typeface="Arial" panose="020B0604020202020204" pitchFamily="34" charset="0"/>
            </a:endParaRPr>
          </a:p>
          <a:p>
            <a:pPr>
              <a:spcBef>
                <a:spcPts val="0"/>
              </a:spcBef>
              <a:defRPr/>
            </a:pPr>
            <a:r>
              <a:rPr lang="en-GB" sz="2800" dirty="0" smtClean="0">
                <a:latin typeface="Arial" panose="020B0604020202020204" pitchFamily="34" charset="0"/>
                <a:cs typeface="Arial" panose="020B0604020202020204" pitchFamily="34" charset="0"/>
              </a:rPr>
              <a:t>Integrated Data</a:t>
            </a:r>
            <a:endParaRPr lang="en-GB" sz="2800" dirty="0">
              <a:latin typeface="Arial" panose="020B0604020202020204" pitchFamily="34" charset="0"/>
              <a:cs typeface="Arial" panose="020B0604020202020204" pitchFamily="34" charset="0"/>
            </a:endParaRPr>
          </a:p>
          <a:p>
            <a:pPr>
              <a:spcBef>
                <a:spcPts val="0"/>
              </a:spcBef>
              <a:defRPr/>
            </a:pPr>
            <a:endParaRPr lang="en-GB" sz="2800" dirty="0">
              <a:latin typeface="Arial" panose="020B0604020202020204" pitchFamily="34" charset="0"/>
              <a:cs typeface="Arial" panose="020B0604020202020204" pitchFamily="34" charset="0"/>
            </a:endParaRPr>
          </a:p>
          <a:p>
            <a:pPr marL="0" indent="0">
              <a:spcBef>
                <a:spcPts val="0"/>
              </a:spcBef>
              <a:buNone/>
              <a:defRPr/>
            </a:pPr>
            <a:endParaRPr lang="en-GB" sz="1100" dirty="0">
              <a:latin typeface="Arial" panose="020B0604020202020204" pitchFamily="34" charset="0"/>
              <a:cs typeface="Arial" panose="020B0604020202020204" pitchFamily="34" charset="0"/>
            </a:endParaRPr>
          </a:p>
          <a:p>
            <a:pPr>
              <a:spcBef>
                <a:spcPts val="0"/>
              </a:spcBef>
              <a:defRPr/>
            </a:pPr>
            <a:r>
              <a:rPr lang="en-GB" sz="2800" dirty="0" smtClean="0">
                <a:latin typeface="Arial" panose="020B0604020202020204" pitchFamily="34" charset="0"/>
                <a:cs typeface="Arial" panose="020B0604020202020204" pitchFamily="34" charset="0"/>
              </a:rPr>
              <a:t>Forward Look</a:t>
            </a:r>
          </a:p>
          <a:p>
            <a:pPr>
              <a:spcBef>
                <a:spcPts val="0"/>
              </a:spcBef>
              <a:defRPr/>
            </a:pPr>
            <a:endParaRPr lang="en-GB" sz="2800" dirty="0">
              <a:latin typeface="Arial" panose="020B0604020202020204" pitchFamily="34" charset="0"/>
              <a:cs typeface="Arial" panose="020B0604020202020204" pitchFamily="34" charset="0"/>
            </a:endParaRPr>
          </a:p>
          <a:p>
            <a:pPr>
              <a:spcBef>
                <a:spcPts val="0"/>
              </a:spcBef>
              <a:defRPr/>
            </a:pPr>
            <a:r>
              <a:rPr lang="en-GB" sz="2800" dirty="0" smtClean="0">
                <a:latin typeface="Arial" panose="020B0604020202020204" pitchFamily="34" charset="0"/>
                <a:cs typeface="Arial" panose="020B0604020202020204" pitchFamily="34" charset="0"/>
              </a:rPr>
              <a:t>Questions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71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95536" y="1124744"/>
            <a:ext cx="8352928" cy="4608512"/>
          </a:xfrm>
        </p:spPr>
        <p:txBody>
          <a:bodyPr>
            <a:noAutofit/>
          </a:bodyPr>
          <a:lstStyle/>
          <a:p>
            <a:pPr marL="285750" indent="-285750">
              <a:buFont typeface="Arial" panose="020B0604020202020204" pitchFamily="34" charset="0"/>
              <a:buChar char="•"/>
            </a:pPr>
            <a:r>
              <a:rPr lang="en-GB" sz="1600" dirty="0"/>
              <a:t>To modernise and support primary care to improve care quality and financial sustainability</a:t>
            </a:r>
          </a:p>
          <a:p>
            <a:pPr lvl="0"/>
            <a:endParaRPr lang="en-GB" sz="1600" dirty="0"/>
          </a:p>
          <a:p>
            <a:pPr marL="285750" lvl="0" indent="-285750">
              <a:buFont typeface="Arial" panose="020B0604020202020204" pitchFamily="34" charset="0"/>
              <a:buChar char="•"/>
            </a:pPr>
            <a:r>
              <a:rPr lang="en-GB" sz="1600" dirty="0" smtClean="0"/>
              <a:t>To redesign our local NHS system by removing barriers that act against integrated care, to support strategic commissioning and move to single back office teams across CCG and Trust</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smtClean="0"/>
              <a:t>To redistribute risk in a better a way across the system</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Improve population health outcomes in partnership with the commissioners mental health services, social care services, public health and the voluntary </a:t>
            </a:r>
            <a:r>
              <a:rPr lang="en-GB" sz="1600" dirty="0" smtClean="0"/>
              <a:t>sector</a:t>
            </a:r>
            <a:endParaRPr lang="en-GB" sz="1600" dirty="0"/>
          </a:p>
          <a:p>
            <a:pPr lvl="0"/>
            <a:endParaRPr lang="en-GB" sz="1600" dirty="0"/>
          </a:p>
          <a:p>
            <a:pPr marL="285750" indent="-285750">
              <a:buFont typeface="Arial" panose="020B0604020202020204" pitchFamily="34" charset="0"/>
              <a:buChar char="•"/>
            </a:pPr>
            <a:r>
              <a:rPr lang="en-GB" sz="1600" dirty="0"/>
              <a:t>To improve co-ordination of services and move care out of hospital where appropriate- Integrated patient focussed care delivery</a:t>
            </a:r>
          </a:p>
          <a:p>
            <a:pPr lvl="0"/>
            <a:endParaRPr lang="en-GB" sz="1600" dirty="0"/>
          </a:p>
          <a:p>
            <a:pPr marL="285750" lvl="0" indent="-285750">
              <a:buFont typeface="Arial" panose="020B0604020202020204" pitchFamily="34" charset="0"/>
              <a:buChar char="•"/>
            </a:pPr>
            <a:r>
              <a:rPr lang="en-GB" sz="1600" dirty="0"/>
              <a:t>Link together hospital services to improve care quality and financial </a:t>
            </a:r>
            <a:r>
              <a:rPr lang="en-GB" sz="1600" dirty="0" smtClean="0"/>
              <a:t>sustainability</a:t>
            </a:r>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lvl="0"/>
            <a:endParaRPr lang="en-GB" sz="1800" dirty="0"/>
          </a:p>
          <a:p>
            <a:pPr marL="342900" indent="-342900">
              <a:spcBef>
                <a:spcPts val="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8" name="Title 1"/>
          <p:cNvSpPr txBox="1">
            <a:spLocks/>
          </p:cNvSpPr>
          <p:nvPr/>
        </p:nvSpPr>
        <p:spPr>
          <a:xfrm>
            <a:off x="179511" y="260648"/>
            <a:ext cx="8453189" cy="68580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rgbClr val="0070C0"/>
                </a:solidFill>
                <a:latin typeface="Arial" panose="020B0604020202020204" pitchFamily="34" charset="0"/>
                <a:ea typeface="ＭＳ Ｐゴシック" pitchFamily="34" charset="-128"/>
                <a:cs typeface="Arial" panose="020B0604020202020204" pitchFamily="34" charset="0"/>
              </a:rPr>
              <a:t>ICS </a:t>
            </a:r>
            <a:r>
              <a:rPr lang="en-GB" sz="3600" b="1" dirty="0">
                <a:solidFill>
                  <a:srgbClr val="0070C0"/>
                </a:solidFill>
                <a:latin typeface="Arial" panose="020B0604020202020204" pitchFamily="34" charset="0"/>
                <a:ea typeface="ＭＳ Ｐゴシック" pitchFamily="34" charset="-128"/>
                <a:cs typeface="Arial" panose="020B0604020202020204" pitchFamily="34" charset="0"/>
              </a:rPr>
              <a:t>Ambitions</a:t>
            </a:r>
            <a:endParaRPr lang="en-GB"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255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95536" y="1124744"/>
            <a:ext cx="8352928" cy="4608512"/>
          </a:xfrm>
        </p:spPr>
        <p:txBody>
          <a:bodyPr>
            <a:noAutofit/>
          </a:bodyPr>
          <a:lstStyle/>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lvl="0"/>
            <a:endParaRPr lang="en-GB" sz="1800" dirty="0"/>
          </a:p>
          <a:p>
            <a:pPr marL="342900" indent="-342900">
              <a:spcBef>
                <a:spcPts val="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8" name="Title 1"/>
          <p:cNvSpPr txBox="1">
            <a:spLocks/>
          </p:cNvSpPr>
          <p:nvPr/>
        </p:nvSpPr>
        <p:spPr>
          <a:xfrm>
            <a:off x="179510" y="404664"/>
            <a:ext cx="4248474" cy="432048"/>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800" b="1" dirty="0" smtClean="0">
                <a:solidFill>
                  <a:srgbClr val="0070C0"/>
                </a:solidFill>
                <a:latin typeface="Arial" panose="020B0604020202020204" pitchFamily="34" charset="0"/>
                <a:ea typeface="ＭＳ Ｐゴシック" pitchFamily="34" charset="-128"/>
                <a:cs typeface="Arial" panose="020B0604020202020204" pitchFamily="34" charset="0"/>
              </a:rPr>
              <a:t>Progress in our City and surrounds</a:t>
            </a:r>
            <a:endParaRPr lang="en-GB" sz="1800" b="1" dirty="0">
              <a:solidFill>
                <a:srgbClr val="0070C0"/>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42909296"/>
              </p:ext>
            </p:extLst>
          </p:nvPr>
        </p:nvGraphicFramePr>
        <p:xfrm>
          <a:off x="323528" y="1052736"/>
          <a:ext cx="8424936" cy="4752528"/>
        </p:xfrm>
        <a:graphic>
          <a:graphicData uri="http://schemas.openxmlformats.org/drawingml/2006/table">
            <a:tbl>
              <a:tblPr firstRow="1" bandRow="1">
                <a:tableStyleId>{073A0DAA-6AF3-43AB-8588-CEC1D06C72B9}</a:tableStyleId>
              </a:tblPr>
              <a:tblGrid>
                <a:gridCol w="4396278"/>
                <a:gridCol w="4028658"/>
              </a:tblGrid>
              <a:tr h="425165">
                <a:tc>
                  <a:txBody>
                    <a:bodyPr/>
                    <a:lstStyle/>
                    <a:p>
                      <a:r>
                        <a:rPr lang="en-GB" dirty="0" smtClean="0"/>
                        <a:t>Capability</a:t>
                      </a:r>
                      <a:endParaRPr lang="en-GB" dirty="0"/>
                    </a:p>
                  </a:txBody>
                  <a:tcPr>
                    <a:solidFill>
                      <a:srgbClr val="0070C0"/>
                    </a:solidFill>
                  </a:tcPr>
                </a:tc>
                <a:tc>
                  <a:txBody>
                    <a:bodyPr/>
                    <a:lstStyle/>
                    <a:p>
                      <a:r>
                        <a:rPr lang="en-GB" dirty="0" smtClean="0"/>
                        <a:t>Progress</a:t>
                      </a:r>
                      <a:endParaRPr lang="en-GB" dirty="0"/>
                    </a:p>
                  </a:txBody>
                  <a:tcPr>
                    <a:solidFill>
                      <a:srgbClr val="0070C0"/>
                    </a:solidFill>
                  </a:tcPr>
                </a:tc>
              </a:tr>
              <a:tr h="733846">
                <a:tc>
                  <a:txBody>
                    <a:bodyPr/>
                    <a:lstStyle/>
                    <a:p>
                      <a:r>
                        <a:rPr lang="en-GB" b="1" dirty="0" smtClean="0">
                          <a:solidFill>
                            <a:schemeClr val="tx1"/>
                          </a:solidFill>
                        </a:rPr>
                        <a:t>Leadership &amp; Governance</a:t>
                      </a:r>
                      <a:endParaRPr lang="en-GB" b="1" dirty="0">
                        <a:solidFill>
                          <a:schemeClr val="tx1"/>
                        </a:solidFill>
                      </a:endParaRPr>
                    </a:p>
                  </a:txBody>
                  <a:tcPr>
                    <a:solidFill>
                      <a:schemeClr val="bg1">
                        <a:lumMod val="85000"/>
                      </a:schemeClr>
                    </a:solidFill>
                  </a:tcPr>
                </a:tc>
                <a:tc>
                  <a:txBody>
                    <a:bodyPr/>
                    <a:lstStyle/>
                    <a:p>
                      <a:r>
                        <a:rPr lang="en-GB" dirty="0" smtClean="0">
                          <a:solidFill>
                            <a:schemeClr val="tx1"/>
                          </a:solidFill>
                        </a:rPr>
                        <a:t>Joint executive CCG/Trust group established</a:t>
                      </a:r>
                      <a:endParaRPr lang="en-GB" dirty="0">
                        <a:solidFill>
                          <a:schemeClr val="tx1"/>
                        </a:solidFill>
                      </a:endParaRPr>
                    </a:p>
                  </a:txBody>
                  <a:tcPr>
                    <a:solidFill>
                      <a:srgbClr val="FFC000"/>
                    </a:solidFill>
                  </a:tcPr>
                </a:tc>
              </a:tr>
              <a:tr h="733846">
                <a:tc>
                  <a:txBody>
                    <a:bodyPr/>
                    <a:lstStyle/>
                    <a:p>
                      <a:r>
                        <a:rPr lang="en-GB" b="1" dirty="0" smtClean="0">
                          <a:solidFill>
                            <a:schemeClr val="tx1"/>
                          </a:solidFill>
                        </a:rPr>
                        <a:t>Clinical Redesign/ Care Co-ordination</a:t>
                      </a:r>
                      <a:endParaRPr lang="en-GB" b="1" dirty="0">
                        <a:solidFill>
                          <a:schemeClr val="tx1"/>
                        </a:solidFill>
                      </a:endParaRPr>
                    </a:p>
                  </a:txBody>
                  <a:tcPr>
                    <a:solidFill>
                      <a:schemeClr val="bg1">
                        <a:lumMod val="85000"/>
                      </a:schemeClr>
                    </a:solidFill>
                  </a:tcPr>
                </a:tc>
                <a:tc>
                  <a:txBody>
                    <a:bodyPr/>
                    <a:lstStyle/>
                    <a:p>
                      <a:r>
                        <a:rPr lang="en-GB" dirty="0" smtClean="0"/>
                        <a:t>Joint</a:t>
                      </a:r>
                      <a:r>
                        <a:rPr lang="en-GB" baseline="0" dirty="0" smtClean="0"/>
                        <a:t> Medical Directors group established </a:t>
                      </a:r>
                      <a:endParaRPr lang="en-GB" dirty="0"/>
                    </a:p>
                  </a:txBody>
                  <a:tcPr>
                    <a:solidFill>
                      <a:srgbClr val="FFC000"/>
                    </a:solidFill>
                  </a:tcPr>
                </a:tc>
              </a:tr>
              <a:tr h="733846">
                <a:tc>
                  <a:txBody>
                    <a:bodyPr/>
                    <a:lstStyle/>
                    <a:p>
                      <a:r>
                        <a:rPr lang="en-GB" b="1" dirty="0" smtClean="0">
                          <a:solidFill>
                            <a:schemeClr val="tx1"/>
                          </a:solidFill>
                        </a:rPr>
                        <a:t>Financial &amp; Risk Management</a:t>
                      </a:r>
                      <a:endParaRPr lang="en-GB" b="1" dirty="0">
                        <a:solidFill>
                          <a:schemeClr val="tx1"/>
                        </a:solidFill>
                      </a:endParaRPr>
                    </a:p>
                  </a:txBody>
                  <a:tcPr>
                    <a:solidFill>
                      <a:schemeClr val="bg1">
                        <a:lumMod val="85000"/>
                      </a:schemeClr>
                    </a:solidFill>
                  </a:tcPr>
                </a:tc>
                <a:tc>
                  <a:txBody>
                    <a:bodyPr/>
                    <a:lstStyle/>
                    <a:p>
                      <a:r>
                        <a:rPr lang="en-GB" dirty="0" smtClean="0"/>
                        <a:t>Risk</a:t>
                      </a:r>
                      <a:r>
                        <a:rPr lang="en-GB" baseline="0" dirty="0" smtClean="0"/>
                        <a:t> and Reward Share in development</a:t>
                      </a:r>
                      <a:endParaRPr lang="en-GB" dirty="0"/>
                    </a:p>
                  </a:txBody>
                  <a:tcPr>
                    <a:solidFill>
                      <a:srgbClr val="FFC000"/>
                    </a:solidFill>
                  </a:tcPr>
                </a:tc>
              </a:tr>
              <a:tr h="425165">
                <a:tc>
                  <a:txBody>
                    <a:bodyPr/>
                    <a:lstStyle/>
                    <a:p>
                      <a:r>
                        <a:rPr lang="en-GB" b="1" dirty="0" smtClean="0">
                          <a:solidFill>
                            <a:schemeClr val="tx1"/>
                          </a:solidFill>
                        </a:rPr>
                        <a:t>Reporting</a:t>
                      </a:r>
                      <a:r>
                        <a:rPr lang="en-GB" b="1" baseline="0" dirty="0" smtClean="0">
                          <a:solidFill>
                            <a:schemeClr val="tx1"/>
                          </a:solidFill>
                        </a:rPr>
                        <a:t> and Analytics</a:t>
                      </a:r>
                      <a:endParaRPr lang="en-GB" b="1" dirty="0">
                        <a:solidFill>
                          <a:schemeClr val="tx1"/>
                        </a:solidFill>
                      </a:endParaRPr>
                    </a:p>
                  </a:txBody>
                  <a:tcPr>
                    <a:solidFill>
                      <a:schemeClr val="bg1">
                        <a:lumMod val="85000"/>
                      </a:schemeClr>
                    </a:solidFill>
                  </a:tcPr>
                </a:tc>
                <a:tc>
                  <a:txBody>
                    <a:bodyPr/>
                    <a:lstStyle/>
                    <a:p>
                      <a:r>
                        <a:rPr lang="en-GB" dirty="0" smtClean="0"/>
                        <a:t>Mature</a:t>
                      </a:r>
                      <a:endParaRPr lang="en-GB" dirty="0"/>
                    </a:p>
                  </a:txBody>
                  <a:tcPr>
                    <a:solidFill>
                      <a:srgbClr val="00B050"/>
                    </a:solidFill>
                  </a:tcPr>
                </a:tc>
              </a:tr>
              <a:tr h="425165">
                <a:tc>
                  <a:txBody>
                    <a:bodyPr/>
                    <a:lstStyle/>
                    <a:p>
                      <a:r>
                        <a:rPr lang="en-GB" b="1" dirty="0" smtClean="0">
                          <a:solidFill>
                            <a:schemeClr val="tx1"/>
                          </a:solidFill>
                        </a:rPr>
                        <a:t>IT</a:t>
                      </a:r>
                      <a:r>
                        <a:rPr lang="en-GB" b="1" baseline="0" dirty="0" smtClean="0">
                          <a:solidFill>
                            <a:schemeClr val="tx1"/>
                          </a:solidFill>
                        </a:rPr>
                        <a:t> infrastructure and Interoperability </a:t>
                      </a:r>
                    </a:p>
                  </a:txBody>
                  <a:tcPr>
                    <a:solidFill>
                      <a:schemeClr val="bg1">
                        <a:lumMod val="85000"/>
                      </a:schemeClr>
                    </a:solidFill>
                  </a:tcPr>
                </a:tc>
                <a:tc>
                  <a:txBody>
                    <a:bodyPr/>
                    <a:lstStyle/>
                    <a:p>
                      <a:r>
                        <a:rPr lang="en-GB" dirty="0" smtClean="0"/>
                        <a:t>Mature</a:t>
                      </a:r>
                      <a:endParaRPr lang="en-GB" dirty="0"/>
                    </a:p>
                  </a:txBody>
                  <a:tcPr>
                    <a:solidFill>
                      <a:srgbClr val="00B050"/>
                    </a:solidFill>
                  </a:tcPr>
                </a:tc>
              </a:tr>
              <a:tr h="425165">
                <a:tc>
                  <a:txBody>
                    <a:bodyPr/>
                    <a:lstStyle/>
                    <a:p>
                      <a:r>
                        <a:rPr lang="en-GB" b="1" dirty="0" smtClean="0">
                          <a:solidFill>
                            <a:schemeClr val="tx1"/>
                          </a:solidFill>
                        </a:rPr>
                        <a:t>Patient</a:t>
                      </a:r>
                      <a:r>
                        <a:rPr lang="en-GB" b="1" baseline="0" dirty="0" smtClean="0">
                          <a:solidFill>
                            <a:schemeClr val="tx1"/>
                          </a:solidFill>
                        </a:rPr>
                        <a:t>/Citizen Engagement</a:t>
                      </a:r>
                      <a:endParaRPr lang="en-GB" b="1" dirty="0">
                        <a:solidFill>
                          <a:schemeClr val="tx1"/>
                        </a:solidFill>
                      </a:endParaRPr>
                    </a:p>
                  </a:txBody>
                  <a:tcPr>
                    <a:solidFill>
                      <a:schemeClr val="bg1">
                        <a:lumMod val="85000"/>
                      </a:schemeClr>
                    </a:solidFill>
                  </a:tcPr>
                </a:tc>
                <a:tc>
                  <a:txBody>
                    <a:bodyPr/>
                    <a:lstStyle/>
                    <a:p>
                      <a:r>
                        <a:rPr lang="en-GB" dirty="0" smtClean="0"/>
                        <a:t>Established</a:t>
                      </a:r>
                      <a:endParaRPr lang="en-GB" dirty="0"/>
                    </a:p>
                  </a:txBody>
                  <a:tcPr>
                    <a:solidFill>
                      <a:srgbClr val="FFC000"/>
                    </a:solidFill>
                  </a:tcPr>
                </a:tc>
              </a:tr>
              <a:tr h="425165">
                <a:tc>
                  <a:txBody>
                    <a:bodyPr/>
                    <a:lstStyle/>
                    <a:p>
                      <a:r>
                        <a:rPr lang="en-GB" b="1" dirty="0" smtClean="0">
                          <a:solidFill>
                            <a:schemeClr val="tx1"/>
                          </a:solidFill>
                        </a:rPr>
                        <a:t>Public Health/Population</a:t>
                      </a:r>
                      <a:r>
                        <a:rPr lang="en-GB" b="1" baseline="0" dirty="0" smtClean="0">
                          <a:solidFill>
                            <a:schemeClr val="tx1"/>
                          </a:solidFill>
                        </a:rPr>
                        <a:t> Health Management</a:t>
                      </a:r>
                      <a:endParaRPr lang="en-GB" b="1" dirty="0">
                        <a:solidFill>
                          <a:schemeClr val="tx1"/>
                        </a:solidFill>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Established</a:t>
                      </a:r>
                    </a:p>
                  </a:txBody>
                  <a:tcPr>
                    <a:solidFill>
                      <a:srgbClr val="FFC000"/>
                    </a:solidFill>
                  </a:tcPr>
                </a:tc>
              </a:tr>
              <a:tr h="425165">
                <a:tc>
                  <a:txBody>
                    <a:bodyPr/>
                    <a:lstStyle/>
                    <a:p>
                      <a:r>
                        <a:rPr lang="en-GB" b="1" dirty="0" smtClean="0">
                          <a:solidFill>
                            <a:schemeClr val="tx1"/>
                          </a:solidFill>
                        </a:rPr>
                        <a:t>Wider Stakeholder</a:t>
                      </a:r>
                      <a:r>
                        <a:rPr lang="en-GB" b="1" baseline="0" dirty="0" smtClean="0">
                          <a:solidFill>
                            <a:schemeClr val="tx1"/>
                          </a:solidFill>
                        </a:rPr>
                        <a:t> Relationships</a:t>
                      </a:r>
                      <a:endParaRPr lang="en-GB" b="1" dirty="0">
                        <a:solidFill>
                          <a:schemeClr val="tx1"/>
                        </a:solidFill>
                      </a:endParaRPr>
                    </a:p>
                  </a:txBody>
                  <a:tcPr>
                    <a:solidFill>
                      <a:schemeClr val="bg1">
                        <a:lumMod val="85000"/>
                      </a:schemeClr>
                    </a:solidFill>
                  </a:tcPr>
                </a:tc>
                <a:tc>
                  <a:txBody>
                    <a:bodyPr/>
                    <a:lstStyle/>
                    <a:p>
                      <a:r>
                        <a:rPr lang="en-GB" dirty="0" smtClean="0"/>
                        <a:t>Mature</a:t>
                      </a:r>
                      <a:endParaRPr lang="en-GB" dirty="0"/>
                    </a:p>
                  </a:txBody>
                  <a:tcPr>
                    <a:solidFill>
                      <a:srgbClr val="00B050"/>
                    </a:solidFill>
                  </a:tcPr>
                </a:tc>
              </a:tr>
            </a:tbl>
          </a:graphicData>
        </a:graphic>
      </p:graphicFrame>
    </p:spTree>
    <p:extLst>
      <p:ext uri="{BB962C8B-B14F-4D97-AF65-F5344CB8AC3E}">
        <p14:creationId xmlns:p14="http://schemas.microsoft.com/office/powerpoint/2010/main" val="4152204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95536" y="1124744"/>
            <a:ext cx="8352928" cy="2592288"/>
          </a:xfrm>
        </p:spPr>
        <p:txBody>
          <a:bodyPr>
            <a:noAutofit/>
          </a:bodyPr>
          <a:lstStyle/>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smtClean="0"/>
          </a:p>
          <a:p>
            <a:r>
              <a:rPr lang="en-GB" sz="1400" dirty="0" smtClean="0">
                <a:solidFill>
                  <a:schemeClr val="tx1">
                    <a:lumMod val="75000"/>
                    <a:lumOff val="25000"/>
                  </a:schemeClr>
                </a:solidFill>
              </a:rPr>
              <a:t>19 </a:t>
            </a:r>
            <a:r>
              <a:rPr lang="en-GB" sz="1400" dirty="0">
                <a:solidFill>
                  <a:schemeClr val="tx1">
                    <a:lumMod val="75000"/>
                    <a:lumOff val="25000"/>
                  </a:schemeClr>
                </a:solidFill>
              </a:rPr>
              <a:t>February </a:t>
            </a:r>
            <a:r>
              <a:rPr lang="en-GB" sz="1400" dirty="0" smtClean="0">
                <a:solidFill>
                  <a:schemeClr val="tx1">
                    <a:lumMod val="75000"/>
                    <a:lumOff val="25000"/>
                  </a:schemeClr>
                </a:solidFill>
              </a:rPr>
              <a:t>2018</a:t>
            </a:r>
          </a:p>
          <a:p>
            <a:endParaRPr lang="en-GB" sz="1400" dirty="0">
              <a:solidFill>
                <a:schemeClr val="tx1">
                  <a:lumMod val="75000"/>
                  <a:lumOff val="25000"/>
                </a:schemeClr>
              </a:solidFill>
            </a:endParaRPr>
          </a:p>
          <a:p>
            <a:r>
              <a:rPr lang="en-GB" sz="1600" b="1" dirty="0" smtClean="0">
                <a:solidFill>
                  <a:schemeClr val="tx1">
                    <a:lumMod val="75000"/>
                    <a:lumOff val="25000"/>
                  </a:schemeClr>
                </a:solidFill>
              </a:rPr>
              <a:t>In </a:t>
            </a:r>
            <a:r>
              <a:rPr lang="en-GB" sz="1600" b="1" dirty="0">
                <a:solidFill>
                  <a:schemeClr val="tx1">
                    <a:lumMod val="75000"/>
                    <a:lumOff val="25000"/>
                  </a:schemeClr>
                </a:solidFill>
              </a:rPr>
              <a:t>Wolverhampton, for example, many GPs have chosen to become directly employed by the hospital, abandoning their old small business status to work in one combined hospital and community system, as Bevan always wanted</a:t>
            </a:r>
          </a:p>
          <a:p>
            <a:pPr>
              <a:spcBef>
                <a:spcPts val="0"/>
              </a:spcBef>
            </a:pPr>
            <a:endParaRPr lang="en-GB" sz="1800" dirty="0" smtClean="0">
              <a:solidFill>
                <a:schemeClr val="tx1">
                  <a:lumMod val="75000"/>
                  <a:lumOff val="25000"/>
                </a:schemeClr>
              </a:solidFill>
              <a:latin typeface="Arial" panose="020B0604020202020204" pitchFamily="34" charset="0"/>
              <a:cs typeface="Arial" panose="020B0604020202020204" pitchFamily="34" charset="0"/>
            </a:endParaRPr>
          </a:p>
          <a:p>
            <a:pPr>
              <a:spcBef>
                <a:spcPts val="0"/>
              </a:spcBef>
            </a:pPr>
            <a:r>
              <a:rPr lang="en-GB" sz="1400" dirty="0" smtClean="0">
                <a:solidFill>
                  <a:schemeClr val="tx1">
                    <a:lumMod val="75000"/>
                    <a:lumOff val="25000"/>
                  </a:schemeClr>
                </a:solidFill>
                <a:latin typeface="Arial" panose="020B0604020202020204" pitchFamily="34" charset="0"/>
                <a:cs typeface="Arial" panose="020B0604020202020204" pitchFamily="34" charset="0"/>
              </a:rPr>
              <a:t>Polly Toynbee</a:t>
            </a:r>
          </a:p>
          <a:p>
            <a:pPr>
              <a:spcBef>
                <a:spcPts val="0"/>
              </a:spcBef>
            </a:pPr>
            <a:endParaRPr lang="en-GB" sz="1400" dirty="0">
              <a:latin typeface="Arial" panose="020B0604020202020204" pitchFamily="34" charset="0"/>
              <a:cs typeface="Arial" panose="020B0604020202020204" pitchFamily="34" charset="0"/>
            </a:endParaRPr>
          </a:p>
          <a:p>
            <a:pPr>
              <a:spcBef>
                <a:spcPts val="0"/>
              </a:spcBef>
            </a:pPr>
            <a:endParaRPr lang="en-GB" sz="1400" dirty="0" smtClean="0">
              <a:latin typeface="Arial" panose="020B0604020202020204" pitchFamily="34" charset="0"/>
              <a:cs typeface="Arial" panose="020B0604020202020204" pitchFamily="34" charset="0"/>
            </a:endParaRPr>
          </a:p>
          <a:p>
            <a:pPr>
              <a:spcBef>
                <a:spcPts val="0"/>
              </a:spcBef>
            </a:pPr>
            <a:endParaRPr lang="en-GB" sz="1400" dirty="0">
              <a:latin typeface="Arial" panose="020B0604020202020204" pitchFamily="34" charset="0"/>
              <a:cs typeface="Arial" panose="020B0604020202020204" pitchFamily="34" charset="0"/>
            </a:endParaRPr>
          </a:p>
        </p:txBody>
      </p:sp>
      <p:sp>
        <p:nvSpPr>
          <p:cNvPr id="8" name="Title 1"/>
          <p:cNvSpPr txBox="1">
            <a:spLocks/>
          </p:cNvSpPr>
          <p:nvPr/>
        </p:nvSpPr>
        <p:spPr>
          <a:xfrm>
            <a:off x="179511" y="260648"/>
            <a:ext cx="8453189" cy="68580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smtClean="0">
                <a:solidFill>
                  <a:srgbClr val="0070C0"/>
                </a:solidFill>
                <a:latin typeface="Arial" panose="020B0604020202020204" pitchFamily="34" charset="0"/>
                <a:ea typeface="ＭＳ Ｐゴシック" pitchFamily="34" charset="-128"/>
                <a:cs typeface="Arial" panose="020B0604020202020204" pitchFamily="34" charset="0"/>
              </a:rPr>
              <a:t>Questions?</a:t>
            </a:r>
            <a:endParaRPr lang="en-GB" sz="3600" b="1" dirty="0">
              <a:solidFill>
                <a:srgbClr val="0070C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1780321"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92" y="4077072"/>
            <a:ext cx="1853807" cy="46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8792" y="3933056"/>
            <a:ext cx="8273908" cy="1815882"/>
          </a:xfrm>
          <a:prstGeom prst="rect">
            <a:avLst/>
          </a:prstGeom>
          <a:noFill/>
        </p:spPr>
        <p:txBody>
          <a:bodyPr wrap="square" rtlCol="0">
            <a:spAutoFit/>
          </a:bodyPr>
          <a:lstStyle/>
          <a:p>
            <a:endParaRPr lang="en-GB" dirty="0" smtClean="0"/>
          </a:p>
          <a:p>
            <a:endParaRPr lang="en-GB" dirty="0"/>
          </a:p>
          <a:p>
            <a:r>
              <a:rPr lang="en-GB" sz="1600" b="1" dirty="0">
                <a:solidFill>
                  <a:schemeClr val="tx1">
                    <a:lumMod val="75000"/>
                    <a:lumOff val="25000"/>
                  </a:schemeClr>
                </a:solidFill>
                <a:latin typeface="+mj-lt"/>
              </a:rPr>
              <a:t>The </a:t>
            </a:r>
            <a:r>
              <a:rPr lang="en-GB" sz="1600" b="1" dirty="0" smtClean="0">
                <a:solidFill>
                  <a:schemeClr val="tx1">
                    <a:lumMod val="75000"/>
                    <a:lumOff val="25000"/>
                  </a:schemeClr>
                </a:solidFill>
                <a:latin typeface="+mj-lt"/>
              </a:rPr>
              <a:t>future, </a:t>
            </a:r>
            <a:r>
              <a:rPr lang="en-GB" sz="1600" b="1" dirty="0">
                <a:solidFill>
                  <a:schemeClr val="tx1">
                    <a:lumMod val="75000"/>
                    <a:lumOff val="25000"/>
                  </a:schemeClr>
                </a:solidFill>
                <a:latin typeface="+mj-lt"/>
              </a:rPr>
              <a:t>is integrated care partnerships that draw together local NHS services into voluntary groupings combining hospitals, GPs, community services and local </a:t>
            </a:r>
            <a:r>
              <a:rPr lang="en-GB" sz="1600" b="1" dirty="0" smtClean="0">
                <a:solidFill>
                  <a:schemeClr val="tx1">
                    <a:lumMod val="75000"/>
                    <a:lumOff val="25000"/>
                  </a:schemeClr>
                </a:solidFill>
                <a:latin typeface="+mj-lt"/>
              </a:rPr>
              <a:t>authorities</a:t>
            </a:r>
          </a:p>
          <a:p>
            <a:endParaRPr lang="en-GB" sz="1400" dirty="0" smtClean="0">
              <a:latin typeface="+mj-lt"/>
            </a:endParaRPr>
          </a:p>
          <a:p>
            <a:r>
              <a:rPr lang="en-GB" sz="1400" dirty="0" smtClean="0">
                <a:latin typeface="+mj-lt"/>
              </a:rPr>
              <a:t>Professor Chris Ham</a:t>
            </a:r>
          </a:p>
        </p:txBody>
      </p:sp>
    </p:spTree>
    <p:extLst>
      <p:ext uri="{BB962C8B-B14F-4D97-AF65-F5344CB8AC3E}">
        <p14:creationId xmlns:p14="http://schemas.microsoft.com/office/powerpoint/2010/main" val="1030478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47898" y="1052736"/>
            <a:ext cx="7772400" cy="4679976"/>
          </a:xfrm>
        </p:spPr>
        <p:txBody>
          <a:bodyPr>
            <a:noAutofit/>
          </a:bodyPr>
          <a:lstStyle/>
          <a:p>
            <a:pPr marL="285750" indent="-285750">
              <a:spcBef>
                <a:spcPts val="0"/>
              </a:spcBef>
              <a:buFont typeface="Arial" pitchFamily="34" charset="0"/>
              <a:buChar char="•"/>
              <a:defRPr/>
            </a:pPr>
            <a:r>
              <a:rPr lang="en-GB" sz="1800" dirty="0">
                <a:latin typeface="Arial" panose="020B0604020202020204" pitchFamily="34" charset="0"/>
                <a:ea typeface="ＭＳ Ｐゴシック" pitchFamily="34" charset="-128"/>
                <a:cs typeface="Arial" panose="020B0604020202020204" pitchFamily="34" charset="0"/>
              </a:rPr>
              <a:t>Provider of Acute, Community and Primary Care Services - £</a:t>
            </a:r>
            <a:r>
              <a:rPr lang="en-GB" sz="1800" dirty="0" smtClean="0">
                <a:latin typeface="Arial" panose="020B0604020202020204" pitchFamily="34" charset="0"/>
                <a:ea typeface="ＭＳ Ｐゴシック" pitchFamily="34" charset="-128"/>
                <a:cs typeface="Arial" panose="020B0604020202020204" pitchFamily="34" charset="0"/>
              </a:rPr>
              <a:t>550m</a:t>
            </a: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endParaRPr lang="en-GB" sz="1800" u="sng"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r>
              <a:rPr lang="en-GB" sz="1800" dirty="0">
                <a:latin typeface="Arial" panose="020B0604020202020204" pitchFamily="34" charset="0"/>
                <a:ea typeface="ＭＳ Ｐゴシック" pitchFamily="34" charset="-128"/>
                <a:cs typeface="Arial" panose="020B0604020202020204" pitchFamily="34" charset="0"/>
              </a:rPr>
              <a:t>A culture of </a:t>
            </a:r>
            <a:r>
              <a:rPr lang="en-GB" sz="1800" b="1" dirty="0">
                <a:solidFill>
                  <a:srgbClr val="0070C0"/>
                </a:solidFill>
                <a:latin typeface="Arial" panose="020B0604020202020204" pitchFamily="34" charset="0"/>
                <a:ea typeface="ＭＳ Ｐゴシック" pitchFamily="34" charset="-128"/>
                <a:cs typeface="Arial" panose="020B0604020202020204" pitchFamily="34" charset="0"/>
              </a:rPr>
              <a:t>innovation</a:t>
            </a:r>
            <a:r>
              <a:rPr lang="en-GB" sz="1800" dirty="0">
                <a:latin typeface="Arial" panose="020B0604020202020204" pitchFamily="34" charset="0"/>
                <a:ea typeface="ＭＳ Ｐゴシック" pitchFamily="34" charset="-128"/>
                <a:cs typeface="Arial" panose="020B0604020202020204" pitchFamily="34" charset="0"/>
              </a:rPr>
              <a:t> is a common thread in our delivery </a:t>
            </a:r>
            <a:endParaRPr lang="en-GB" sz="1800" u="sng"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r>
              <a:rPr lang="en-GB" sz="1800" dirty="0">
                <a:latin typeface="Arial" panose="020B0604020202020204" pitchFamily="34" charset="0"/>
                <a:ea typeface="ＭＳ Ｐゴシック" pitchFamily="34" charset="-128"/>
                <a:cs typeface="Arial" panose="020B0604020202020204" pitchFamily="34" charset="0"/>
              </a:rPr>
              <a:t>The need to create capacity for specialist services requires us to engage meaningfully in service redesign</a:t>
            </a:r>
          </a:p>
          <a:p>
            <a:pPr marL="285750" indent="-285750">
              <a:spcBef>
                <a:spcPts val="0"/>
              </a:spcBef>
              <a:buFont typeface="Arial"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r>
              <a:rPr lang="en-GB" sz="1800" dirty="0">
                <a:latin typeface="Arial" panose="020B0604020202020204" pitchFamily="34" charset="0"/>
                <a:ea typeface="ＭＳ Ｐゴシック" pitchFamily="34" charset="-128"/>
                <a:cs typeface="Arial" panose="020B0604020202020204" pitchFamily="34" charset="0"/>
              </a:rPr>
              <a:t>Financially stable and strong CCG </a:t>
            </a:r>
          </a:p>
          <a:p>
            <a:pPr marL="285750" indent="-285750">
              <a:spcBef>
                <a:spcPts val="0"/>
              </a:spcBef>
              <a:buFont typeface="Arial"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r>
              <a:rPr lang="en-GB" sz="1800" dirty="0">
                <a:latin typeface="Arial" panose="020B0604020202020204" pitchFamily="34" charset="0"/>
                <a:ea typeface="ＭＳ Ｐゴシック" pitchFamily="34" charset="-128"/>
                <a:cs typeface="Arial" panose="020B0604020202020204" pitchFamily="34" charset="0"/>
              </a:rPr>
              <a:t>Strong local authority</a:t>
            </a:r>
          </a:p>
          <a:p>
            <a:pPr marL="285750" indent="-285750">
              <a:spcBef>
                <a:spcPts val="0"/>
              </a:spcBef>
              <a:buFont typeface="Arial" pitchFamily="34" charset="0"/>
              <a:buChar char="•"/>
              <a:defRPr/>
            </a:pPr>
            <a:endParaRPr lang="en-GB" sz="1800" b="1"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r>
              <a:rPr lang="en-GB" sz="1800" b="1" dirty="0" smtClean="0">
                <a:latin typeface="Arial" panose="020B0604020202020204" pitchFamily="34" charset="0"/>
                <a:ea typeface="ＭＳ Ｐゴシック" pitchFamily="34" charset="-128"/>
                <a:cs typeface="Arial" panose="020B0604020202020204" pitchFamily="34" charset="0"/>
              </a:rPr>
              <a:t>Leadership, stability and a track </a:t>
            </a:r>
            <a:r>
              <a:rPr lang="en-GB" sz="1800" b="1" dirty="0">
                <a:latin typeface="Arial" panose="020B0604020202020204" pitchFamily="34" charset="0"/>
                <a:ea typeface="ＭＳ Ｐゴシック" pitchFamily="34" charset="-128"/>
                <a:cs typeface="Arial" panose="020B0604020202020204" pitchFamily="34" charset="0"/>
              </a:rPr>
              <a:t>record of delivery</a:t>
            </a:r>
          </a:p>
          <a:p>
            <a:pPr>
              <a:spcBef>
                <a:spcPts val="0"/>
              </a:spcBef>
              <a:defRPr/>
            </a:pPr>
            <a:endParaRPr lang="en-GB" sz="2400" b="1"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endParaRPr lang="en-GB" sz="2400" b="1" dirty="0">
              <a:latin typeface="Arial" panose="020B0604020202020204" pitchFamily="34" charset="0"/>
              <a:ea typeface="ＭＳ Ｐゴシック" pitchFamily="34" charset="-128"/>
              <a:cs typeface="Arial" panose="020B0604020202020204" pitchFamily="34" charset="0"/>
            </a:endParaRPr>
          </a:p>
          <a:p>
            <a:pPr>
              <a:spcBef>
                <a:spcPts val="0"/>
              </a:spcBef>
              <a:defRPr/>
            </a:pPr>
            <a:endParaRPr lang="en-GB" sz="2400" b="1"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endParaRPr lang="en-GB" sz="2400" b="1"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itchFamily="34" charset="0"/>
              <a:buChar char="•"/>
              <a:defRPr/>
            </a:pPr>
            <a:endParaRPr lang="en-GB" sz="2400" b="1" dirty="0">
              <a:latin typeface="Arial" panose="020B0604020202020204" pitchFamily="34" charset="0"/>
              <a:ea typeface="ＭＳ Ｐゴシック" pitchFamily="34" charset="-128"/>
              <a:cs typeface="Arial" panose="020B0604020202020204" pitchFamily="34" charset="0"/>
            </a:endParaRPr>
          </a:p>
          <a:p>
            <a:pPr>
              <a:spcBef>
                <a:spcPts val="0"/>
              </a:spcBef>
              <a:defRPr/>
            </a:pPr>
            <a:endParaRPr lang="en-GB" sz="2400" dirty="0">
              <a:latin typeface="Arial" panose="020B0604020202020204" pitchFamily="34" charset="0"/>
              <a:cs typeface="Arial" panose="020B0604020202020204" pitchFamily="34" charset="0"/>
            </a:endParaRPr>
          </a:p>
        </p:txBody>
      </p:sp>
      <p:sp>
        <p:nvSpPr>
          <p:cNvPr id="7" name="Title 1"/>
          <p:cNvSpPr txBox="1">
            <a:spLocks/>
          </p:cNvSpPr>
          <p:nvPr/>
        </p:nvSpPr>
        <p:spPr>
          <a:xfrm>
            <a:off x="107504" y="188640"/>
            <a:ext cx="8453189" cy="68580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rgbClr val="0070C0"/>
                </a:solidFill>
                <a:latin typeface="Arial" panose="020B0604020202020204" pitchFamily="34" charset="0"/>
                <a:ea typeface="ＭＳ Ｐゴシック" pitchFamily="34" charset="-128"/>
                <a:cs typeface="Arial" panose="020B0604020202020204" pitchFamily="34" charset="0"/>
              </a:rPr>
              <a:t>RWT context</a:t>
            </a:r>
            <a:endParaRPr lang="en-GB" sz="3600" b="1" dirty="0">
              <a:solidFill>
                <a:srgbClr val="0070C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581128"/>
            <a:ext cx="8208912" cy="149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30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08111" y="1052736"/>
            <a:ext cx="8152582" cy="4968552"/>
          </a:xfrm>
        </p:spPr>
        <p:txBody>
          <a:bodyPr>
            <a:noAutofit/>
          </a:bodyPr>
          <a:lstStyle/>
          <a:p>
            <a:pPr marL="342900" indent="-342900">
              <a:spcBef>
                <a:spcPts val="0"/>
              </a:spcBef>
              <a:buFont typeface="Arial" panose="020B0604020202020204" pitchFamily="34" charset="0"/>
              <a:buChar char="•"/>
              <a:defRPr/>
            </a:pPr>
            <a:r>
              <a:rPr lang="en-GB" sz="1800" b="1" dirty="0">
                <a:latin typeface="Calibri" panose="020F0502020204030204" pitchFamily="34" charset="0"/>
                <a:ea typeface="ＭＳ Ｐゴシック" pitchFamily="34" charset="-128"/>
                <a:cs typeface="Arial" panose="020B0604020202020204" pitchFamily="34" charset="0"/>
              </a:rPr>
              <a:t>Teletracking- Lord Carter Prize for Innovation- </a:t>
            </a:r>
            <a:r>
              <a:rPr lang="en-GB" sz="1800" b="1" dirty="0" smtClean="0">
                <a:latin typeface="Calibri" panose="020F0502020204030204" pitchFamily="34" charset="0"/>
                <a:ea typeface="ＭＳ Ｐゴシック" pitchFamily="34" charset="-128"/>
                <a:cs typeface="Arial" panose="020B0604020202020204" pitchFamily="34" charset="0"/>
              </a:rPr>
              <a:t>2017</a:t>
            </a:r>
          </a:p>
          <a:p>
            <a:pPr marL="342900" indent="-342900">
              <a:spcBef>
                <a:spcPts val="0"/>
              </a:spcBef>
              <a:buFont typeface="Arial" panose="020B0604020202020204" pitchFamily="34" charset="0"/>
              <a:buChar char="•"/>
              <a:defRPr/>
            </a:pPr>
            <a:r>
              <a:rPr lang="en-GB" sz="1800" b="1" dirty="0">
                <a:latin typeface="Calibri" panose="020F0502020204030204" pitchFamily="34" charset="0"/>
                <a:ea typeface="ＭＳ Ｐゴシック" pitchFamily="34" charset="-128"/>
                <a:cs typeface="Arial" panose="020B0604020202020204" pitchFamily="34" charset="0"/>
              </a:rPr>
              <a:t>Safe Hands RFID System- the most advanced in the </a:t>
            </a:r>
            <a:r>
              <a:rPr lang="en-GB" sz="1800" b="1" dirty="0" smtClean="0">
                <a:latin typeface="Calibri" panose="020F0502020204030204" pitchFamily="34" charset="0"/>
                <a:ea typeface="ＭＳ Ｐゴシック" pitchFamily="34" charset="-128"/>
                <a:cs typeface="Arial" panose="020B0604020202020204" pitchFamily="34" charset="0"/>
              </a:rPr>
              <a:t>world</a:t>
            </a:r>
          </a:p>
          <a:p>
            <a:pPr marL="342900" indent="-342900">
              <a:spcBef>
                <a:spcPts val="0"/>
              </a:spcBef>
              <a:buFont typeface="Arial" panose="020B0604020202020204" pitchFamily="34" charset="0"/>
              <a:buChar char="•"/>
              <a:defRPr/>
            </a:pPr>
            <a:r>
              <a:rPr lang="en-GB" sz="1800" b="1" dirty="0">
                <a:latin typeface="Calibri" panose="020F0502020204030204" pitchFamily="34" charset="0"/>
                <a:ea typeface="ＭＳ Ｐゴシック" pitchFamily="34" charset="-128"/>
                <a:cs typeface="Arial" panose="020B0604020202020204" pitchFamily="34" charset="0"/>
              </a:rPr>
              <a:t>AIM Clinical Fellows </a:t>
            </a:r>
            <a:r>
              <a:rPr lang="en-GB" sz="1800" b="1" dirty="0" smtClean="0">
                <a:latin typeface="Calibri" panose="020F0502020204030204" pitchFamily="34" charset="0"/>
                <a:ea typeface="ＭＳ Ｐゴシック" pitchFamily="34" charset="-128"/>
                <a:cs typeface="Arial" panose="020B0604020202020204" pitchFamily="34" charset="0"/>
              </a:rPr>
              <a:t>Programme</a:t>
            </a:r>
          </a:p>
          <a:p>
            <a:pPr marL="342900" indent="-342900">
              <a:spcBef>
                <a:spcPts val="0"/>
              </a:spcBef>
              <a:buFont typeface="Arial" panose="020B0604020202020204" pitchFamily="34" charset="0"/>
              <a:buChar char="•"/>
              <a:defRPr/>
            </a:pPr>
            <a:r>
              <a:rPr lang="en-GB" sz="1800" b="1" dirty="0">
                <a:latin typeface="Calibri" panose="020F0502020204030204" pitchFamily="34" charset="0"/>
                <a:ea typeface="ＭＳ Ｐゴシック" pitchFamily="34" charset="-128"/>
                <a:cs typeface="Arial" panose="020B0604020202020204" pitchFamily="34" charset="0"/>
              </a:rPr>
              <a:t>Vertical </a:t>
            </a:r>
            <a:r>
              <a:rPr lang="en-GB" sz="1800" b="1" dirty="0" smtClean="0">
                <a:latin typeface="Calibri" panose="020F0502020204030204" pitchFamily="34" charset="0"/>
                <a:ea typeface="ＭＳ Ｐゴシック" pitchFamily="34" charset="-128"/>
                <a:cs typeface="Arial" panose="020B0604020202020204" pitchFamily="34" charset="0"/>
              </a:rPr>
              <a:t>Integration </a:t>
            </a:r>
          </a:p>
          <a:p>
            <a:pPr marL="342900" indent="-342900">
              <a:spcBef>
                <a:spcPts val="0"/>
              </a:spcBef>
              <a:buFont typeface="Arial" panose="020B0604020202020204" pitchFamily="34" charset="0"/>
              <a:buChar char="•"/>
              <a:defRPr/>
            </a:pPr>
            <a:r>
              <a:rPr lang="en-GB" sz="1800" b="1" dirty="0">
                <a:latin typeface="Calibri" panose="020F0502020204030204" pitchFamily="34" charset="0"/>
                <a:ea typeface="ＭＳ Ｐゴシック" pitchFamily="34" charset="-128"/>
                <a:cs typeface="Arial" panose="020B0604020202020204" pitchFamily="34" charset="0"/>
              </a:rPr>
              <a:t>Consultant and Registrar in Public Health –embedded in clinical </a:t>
            </a:r>
            <a:r>
              <a:rPr lang="en-GB" sz="1800" b="1" dirty="0" smtClean="0">
                <a:latin typeface="Calibri" panose="020F0502020204030204" pitchFamily="34" charset="0"/>
                <a:ea typeface="ＭＳ Ｐゴシック" pitchFamily="34" charset="-128"/>
                <a:cs typeface="Arial" panose="020B0604020202020204" pitchFamily="34" charset="0"/>
              </a:rPr>
              <a:t>team</a:t>
            </a:r>
            <a:r>
              <a:rPr lang="en-GB" sz="1800" b="1" dirty="0" smtClean="0">
                <a:solidFill>
                  <a:srgbClr val="0066FF"/>
                </a:solidFill>
                <a:latin typeface="Calibri" panose="020F0502020204030204" pitchFamily="34" charset="0"/>
                <a:ea typeface="ＭＳ Ｐゴシック" pitchFamily="34" charset="-128"/>
                <a:cs typeface="Arial" panose="020B0604020202020204" pitchFamily="34" charset="0"/>
              </a:rPr>
              <a:t>s</a:t>
            </a:r>
            <a:endParaRPr lang="en-GB" sz="1800" b="1" dirty="0">
              <a:solidFill>
                <a:srgbClr val="0066FF"/>
              </a:solidFill>
              <a:latin typeface="Calibri" panose="020F0502020204030204" pitchFamily="34" charset="0"/>
              <a:ea typeface="ＭＳ Ｐゴシック" pitchFamily="34" charset="-128"/>
              <a:cs typeface="Arial" panose="020B0604020202020204" pitchFamily="34" charset="0"/>
            </a:endParaRPr>
          </a:p>
          <a:p>
            <a:pPr marL="342900" indent="-342900">
              <a:spcBef>
                <a:spcPts val="0"/>
              </a:spcBef>
              <a:buFont typeface="Arial" panose="020B0604020202020204" pitchFamily="34" charset="0"/>
              <a:buChar char="•"/>
              <a:defRPr/>
            </a:pPr>
            <a:r>
              <a:rPr lang="en-GB" sz="1800" dirty="0">
                <a:latin typeface="Calibri" panose="020F0502020204030204" pitchFamily="34" charset="0"/>
                <a:ea typeface="ＭＳ Ｐゴシック" pitchFamily="34" charset="-128"/>
                <a:cs typeface="Arial" panose="020B0604020202020204" pitchFamily="34" charset="0"/>
              </a:rPr>
              <a:t>One of nine Gastroenterology training centres in the UK</a:t>
            </a:r>
          </a:p>
          <a:p>
            <a:pPr marL="342900" indent="-342900">
              <a:spcBef>
                <a:spcPts val="0"/>
              </a:spcBef>
              <a:buFont typeface="Arial" panose="020B0604020202020204" pitchFamily="34" charset="0"/>
              <a:buChar char="•"/>
              <a:defRPr/>
            </a:pPr>
            <a:r>
              <a:rPr lang="en-GB" sz="1800" dirty="0" smtClean="0">
                <a:latin typeface="Calibri" panose="020F0502020204030204" pitchFamily="34" charset="0"/>
                <a:ea typeface="ＭＳ Ｐゴシック" pitchFamily="34" charset="-128"/>
                <a:cs typeface="Arial" panose="020B0604020202020204" pitchFamily="34" charset="0"/>
              </a:rPr>
              <a:t>WM </a:t>
            </a:r>
            <a:r>
              <a:rPr lang="en-GB" sz="1800" dirty="0">
                <a:latin typeface="Calibri" panose="020F0502020204030204" pitchFamily="34" charset="0"/>
                <a:ea typeface="ＭＳ Ｐゴシック" pitchFamily="34" charset="-128"/>
                <a:cs typeface="Arial" panose="020B0604020202020204" pitchFamily="34" charset="0"/>
              </a:rPr>
              <a:t>Clinical Research Network host- the best performing in England</a:t>
            </a:r>
          </a:p>
          <a:p>
            <a:pPr marL="342900" indent="-342900">
              <a:spcBef>
                <a:spcPts val="0"/>
              </a:spcBef>
              <a:buFont typeface="Arial" panose="020B0604020202020204" pitchFamily="34" charset="0"/>
              <a:buChar char="•"/>
            </a:pPr>
            <a:r>
              <a:rPr lang="en-GB" sz="1800" dirty="0" smtClean="0">
                <a:latin typeface="Calibri" panose="020F0502020204030204" pitchFamily="34" charset="0"/>
                <a:cs typeface="Arial" panose="020B0604020202020204" pitchFamily="34" charset="0"/>
              </a:rPr>
              <a:t>Physician </a:t>
            </a:r>
            <a:r>
              <a:rPr lang="en-GB" sz="1800" dirty="0">
                <a:latin typeface="Calibri" panose="020F0502020204030204" pitchFamily="34" charset="0"/>
                <a:cs typeface="Arial" panose="020B0604020202020204" pitchFamily="34" charset="0"/>
              </a:rPr>
              <a:t>A, Care of the Elderly Consultant in-reach into A&amp;E and CDU and Admission Avoidance Team</a:t>
            </a:r>
          </a:p>
          <a:p>
            <a:pPr marL="342900" indent="-342900">
              <a:spcBef>
                <a:spcPts val="0"/>
              </a:spcBef>
              <a:buFont typeface="Arial" panose="020B0604020202020204" pitchFamily="34" charset="0"/>
              <a:buChar char="•"/>
              <a:defRPr/>
            </a:pPr>
            <a:r>
              <a:rPr lang="en-GB" sz="1800" dirty="0">
                <a:latin typeface="Calibri" panose="020F0502020204030204" pitchFamily="34" charset="0"/>
                <a:ea typeface="ＭＳ Ｐゴシック" pitchFamily="34" charset="-128"/>
                <a:cs typeface="Arial" panose="020B0604020202020204" pitchFamily="34" charset="0"/>
              </a:rPr>
              <a:t>Theatre Productivity</a:t>
            </a:r>
          </a:p>
          <a:p>
            <a:pPr marL="342900" indent="-342900">
              <a:spcBef>
                <a:spcPts val="0"/>
              </a:spcBef>
              <a:buFont typeface="Arial" panose="020B0604020202020204" pitchFamily="34" charset="0"/>
              <a:buChar char="•"/>
              <a:defRPr/>
            </a:pPr>
            <a:r>
              <a:rPr lang="en-GB" sz="1800" dirty="0">
                <a:latin typeface="Calibri" panose="020F0502020204030204" pitchFamily="34" charset="0"/>
                <a:ea typeface="ＭＳ Ｐゴシック" pitchFamily="34" charset="-128"/>
                <a:cs typeface="Arial" panose="020B0604020202020204" pitchFamily="34" charset="0"/>
              </a:rPr>
              <a:t>7 Day Services pilot site</a:t>
            </a:r>
          </a:p>
          <a:p>
            <a:pPr marL="342900" indent="-342900">
              <a:spcBef>
                <a:spcPts val="0"/>
              </a:spcBef>
              <a:buFont typeface="Arial" panose="020B0604020202020204" pitchFamily="34" charset="0"/>
              <a:buChar char="•"/>
              <a:defRPr/>
            </a:pPr>
            <a:r>
              <a:rPr lang="en-GB" sz="1800" dirty="0" smtClean="0">
                <a:latin typeface="Calibri" panose="020F0502020204030204" pitchFamily="34" charset="0"/>
                <a:ea typeface="ＭＳ Ｐゴシック" pitchFamily="34" charset="-128"/>
                <a:cs typeface="Arial" panose="020B0604020202020204" pitchFamily="34" charset="0"/>
              </a:rPr>
              <a:t>State </a:t>
            </a:r>
            <a:r>
              <a:rPr lang="en-GB" sz="1800" dirty="0">
                <a:latin typeface="Calibri" panose="020F0502020204030204" pitchFamily="34" charset="0"/>
                <a:ea typeface="ＭＳ Ｐゴシック" pitchFamily="34" charset="-128"/>
                <a:cs typeface="Arial" panose="020B0604020202020204" pitchFamily="34" charset="0"/>
              </a:rPr>
              <a:t>of the art Pathology Hub for the Black Country</a:t>
            </a:r>
          </a:p>
          <a:p>
            <a:pPr marL="342900" indent="-342900">
              <a:spcBef>
                <a:spcPts val="0"/>
              </a:spcBef>
              <a:buFont typeface="Arial" panose="020B0604020202020204" pitchFamily="34" charset="0"/>
              <a:buChar char="•"/>
              <a:defRPr/>
            </a:pPr>
            <a:r>
              <a:rPr lang="en-GB" sz="1800" dirty="0">
                <a:latin typeface="Calibri" panose="020F0502020204030204" pitchFamily="34" charset="0"/>
                <a:ea typeface="ＭＳ Ｐゴシック" pitchFamily="34" charset="-128"/>
                <a:cs typeface="Arial" panose="020B0604020202020204" pitchFamily="34" charset="0"/>
              </a:rPr>
              <a:t>Stroke</a:t>
            </a:r>
          </a:p>
          <a:p>
            <a:pPr marL="342900" indent="-342900">
              <a:spcBef>
                <a:spcPts val="0"/>
              </a:spcBef>
              <a:buFont typeface="Arial" panose="020B0604020202020204" pitchFamily="34" charset="0"/>
              <a:buChar char="•"/>
              <a:defRPr/>
            </a:pPr>
            <a:r>
              <a:rPr lang="en-GB" sz="1800" dirty="0" smtClean="0">
                <a:latin typeface="Calibri" panose="020F0502020204030204" pitchFamily="34" charset="0"/>
                <a:ea typeface="ＭＳ Ｐゴシック" pitchFamily="34" charset="-128"/>
                <a:cs typeface="Arial" panose="020B0604020202020204" pitchFamily="34" charset="0"/>
              </a:rPr>
              <a:t>Frailty</a:t>
            </a:r>
          </a:p>
          <a:p>
            <a:pPr marL="342900" indent="-342900">
              <a:spcBef>
                <a:spcPts val="0"/>
              </a:spcBef>
              <a:buFont typeface="Arial" panose="020B0604020202020204" pitchFamily="34" charset="0"/>
              <a:buChar char="•"/>
              <a:defRPr/>
            </a:pPr>
            <a:r>
              <a:rPr lang="en-GB" sz="1800" dirty="0" smtClean="0">
                <a:latin typeface="Calibri" panose="020F0502020204030204" pitchFamily="34" charset="0"/>
                <a:ea typeface="ＭＳ Ｐゴシック" pitchFamily="34" charset="-128"/>
                <a:cs typeface="Arial" panose="020B0604020202020204" pitchFamily="34" charset="0"/>
              </a:rPr>
              <a:t>Artificial Intelligence for – HR/Finance</a:t>
            </a:r>
          </a:p>
          <a:p>
            <a:pPr marL="342900" indent="-342900">
              <a:spcBef>
                <a:spcPts val="0"/>
              </a:spcBef>
              <a:buFont typeface="Arial" panose="020B0604020202020204" pitchFamily="34" charset="0"/>
              <a:buChar char="•"/>
              <a:defRPr/>
            </a:pPr>
            <a:r>
              <a:rPr lang="en-GB" sz="1800" dirty="0">
                <a:latin typeface="Calibri" panose="020F0502020204030204" pitchFamily="34" charset="0"/>
                <a:ea typeface="ＭＳ Ｐゴシック" pitchFamily="34" charset="-128"/>
                <a:cs typeface="Arial" panose="020B0604020202020204" pitchFamily="34" charset="0"/>
              </a:rPr>
              <a:t>Robotic Surgery</a:t>
            </a:r>
          </a:p>
          <a:p>
            <a:pPr marL="342900" indent="-342900">
              <a:spcBef>
                <a:spcPts val="0"/>
              </a:spcBef>
              <a:buFont typeface="Arial" panose="020B0604020202020204" pitchFamily="34" charset="0"/>
              <a:buChar char="•"/>
              <a:defRPr/>
            </a:pPr>
            <a:r>
              <a:rPr lang="en-GB" sz="1800" dirty="0">
                <a:latin typeface="Calibri" panose="020F0502020204030204" pitchFamily="34" charset="0"/>
                <a:ea typeface="ＭＳ Ｐゴシック" pitchFamily="34" charset="-128"/>
                <a:cs typeface="Arial" panose="020B0604020202020204" pitchFamily="34" charset="0"/>
              </a:rPr>
              <a:t>TAVI	</a:t>
            </a:r>
          </a:p>
          <a:p>
            <a:pPr marL="342900" indent="-342900">
              <a:spcBef>
                <a:spcPts val="0"/>
              </a:spcBef>
              <a:buFont typeface="Arial" panose="020B0604020202020204" pitchFamily="34" charset="0"/>
              <a:buChar char="•"/>
              <a:defRPr/>
            </a:pPr>
            <a:endParaRPr lang="en-GB" sz="1800" dirty="0" smtClean="0">
              <a:latin typeface="Calibri" panose="020F0502020204030204" pitchFamily="34" charset="0"/>
              <a:ea typeface="ＭＳ Ｐゴシック" pitchFamily="34" charset="-128"/>
              <a:cs typeface="Arial" panose="020B0604020202020204" pitchFamily="34" charset="0"/>
            </a:endParaRPr>
          </a:p>
        </p:txBody>
      </p:sp>
      <p:sp>
        <p:nvSpPr>
          <p:cNvPr id="9" name="Title 1"/>
          <p:cNvSpPr txBox="1">
            <a:spLocks/>
          </p:cNvSpPr>
          <p:nvPr/>
        </p:nvSpPr>
        <p:spPr>
          <a:xfrm>
            <a:off x="107504" y="260648"/>
            <a:ext cx="8453189" cy="685800"/>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srgbClr val="0070C0"/>
                </a:solidFill>
                <a:latin typeface="Arial" panose="020B0604020202020204" pitchFamily="34" charset="0"/>
                <a:ea typeface="ＭＳ Ｐゴシック" pitchFamily="34" charset="-128"/>
                <a:cs typeface="Arial" panose="020B0604020202020204" pitchFamily="34" charset="0"/>
              </a:rPr>
              <a:t>A culture of </a:t>
            </a:r>
            <a:r>
              <a:rPr lang="en-GB" sz="2000" b="1" dirty="0" smtClean="0">
                <a:solidFill>
                  <a:srgbClr val="0070C0"/>
                </a:solidFill>
                <a:latin typeface="Arial" panose="020B0604020202020204" pitchFamily="34" charset="0"/>
                <a:ea typeface="ＭＳ Ｐゴシック" pitchFamily="34" charset="-128"/>
                <a:cs typeface="Arial" panose="020B0604020202020204" pitchFamily="34" charset="0"/>
              </a:rPr>
              <a:t>Innovation</a:t>
            </a:r>
            <a:endParaRPr lang="en-GB" sz="2000" b="1" dirty="0">
              <a:solidFill>
                <a:srgbClr val="0070C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861048"/>
            <a:ext cx="3300983" cy="199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017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1340768"/>
            <a:ext cx="493051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43608" y="260648"/>
            <a:ext cx="3063172" cy="923330"/>
          </a:xfrm>
          <a:prstGeom prst="rect">
            <a:avLst/>
          </a:prstGeom>
        </p:spPr>
        <p:txBody>
          <a:bodyPr wrap="square">
            <a:spAutoFit/>
          </a:bodyPr>
          <a:lstStyle/>
          <a:p>
            <a:pPr algn="ctr"/>
            <a:r>
              <a:rPr lang="en-GB" b="1" dirty="0">
                <a:solidFill>
                  <a:srgbClr val="0070C0"/>
                </a:solidFill>
              </a:rPr>
              <a:t>Real-Time Technology Tracking of Beds, Staff and Assets</a:t>
            </a:r>
            <a:r>
              <a:rPr lang="en-GB" dirty="0"/>
              <a:t/>
            </a:r>
            <a:br>
              <a:rPr lang="en-GB" dirty="0"/>
            </a:br>
            <a:endParaRPr lang="en-GB" dirty="0"/>
          </a:p>
        </p:txBody>
      </p:sp>
      <p:sp>
        <p:nvSpPr>
          <p:cNvPr id="8" name="TextBox 7"/>
          <p:cNvSpPr txBox="1"/>
          <p:nvPr/>
        </p:nvSpPr>
        <p:spPr>
          <a:xfrm>
            <a:off x="295665" y="1556792"/>
            <a:ext cx="3096344" cy="1200329"/>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ea typeface="ＭＳ Ｐゴシック" panose="020B0600070205080204" pitchFamily="34" charset="-128"/>
              </a:rPr>
              <a:t>Breaches due to unavailability of beds have reduced by </a:t>
            </a:r>
            <a:r>
              <a:rPr lang="en-US" altLang="en-US" b="1" dirty="0">
                <a:ea typeface="ＭＳ Ｐゴシック" panose="020B0600070205080204" pitchFamily="34" charset="-128"/>
              </a:rPr>
              <a:t>~40% </a:t>
            </a:r>
            <a:r>
              <a:rPr lang="en-US" altLang="en-US" dirty="0">
                <a:ea typeface="ＭＳ Ｐゴシック" panose="020B0600070205080204" pitchFamily="34" charset="-128"/>
              </a:rPr>
              <a:t>since the patient flow system went live</a:t>
            </a:r>
            <a:endParaRPr lang="en-GB" dirty="0"/>
          </a:p>
        </p:txBody>
      </p:sp>
      <p:sp>
        <p:nvSpPr>
          <p:cNvPr id="10" name="TextBox 9"/>
          <p:cNvSpPr txBox="1"/>
          <p:nvPr/>
        </p:nvSpPr>
        <p:spPr>
          <a:xfrm>
            <a:off x="266494" y="2924944"/>
            <a:ext cx="2890398" cy="1200329"/>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ea typeface="ＭＳ Ｐゴシック" panose="020B0600070205080204" pitchFamily="34" charset="-128"/>
              </a:rPr>
              <a:t>Cancelled operations due to bed unavailability has also decreased by  </a:t>
            </a:r>
            <a:r>
              <a:rPr lang="en-US" altLang="en-US" b="1" dirty="0">
                <a:ea typeface="ＭＳ Ｐゴシック" panose="020B0600070205080204" pitchFamily="34" charset="-128"/>
              </a:rPr>
              <a:t>~ 70% </a:t>
            </a:r>
            <a:r>
              <a:rPr lang="en-US" altLang="en-US" dirty="0">
                <a:ea typeface="ＭＳ Ｐゴシック" panose="020B0600070205080204" pitchFamily="34" charset="-128"/>
              </a:rPr>
              <a:t>this year</a:t>
            </a:r>
            <a:endParaRPr lang="en-GB" dirty="0"/>
          </a:p>
        </p:txBody>
      </p:sp>
      <p:sp>
        <p:nvSpPr>
          <p:cNvPr id="12" name="TextBox 11"/>
          <p:cNvSpPr txBox="1"/>
          <p:nvPr/>
        </p:nvSpPr>
        <p:spPr>
          <a:xfrm>
            <a:off x="295665" y="4437112"/>
            <a:ext cx="2890398" cy="923330"/>
          </a:xfrm>
          <a:prstGeom prst="rect">
            <a:avLst/>
          </a:prstGeom>
          <a:noFill/>
        </p:spPr>
        <p:txBody>
          <a:bodyPr wrap="square" rtlCol="0">
            <a:spAutoFit/>
          </a:bodyPr>
          <a:lstStyle/>
          <a:p>
            <a:pPr marL="285750" indent="-285750">
              <a:buFont typeface="Arial" panose="020B0604020202020204" pitchFamily="34" charset="0"/>
              <a:buChar char="•"/>
            </a:pPr>
            <a:r>
              <a:rPr lang="en-GB" dirty="0"/>
              <a:t>Bed turnaround time for a bed once a patient is discharged is 32 mins</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72" y="0"/>
            <a:ext cx="10572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729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23874" y="1340768"/>
            <a:ext cx="8152582" cy="4679976"/>
          </a:xfrm>
        </p:spPr>
        <p:txBody>
          <a:bodyPr>
            <a:noAutofit/>
          </a:bodyPr>
          <a:lstStyle/>
          <a:p>
            <a:pPr marL="285750" indent="-285750">
              <a:spcBef>
                <a:spcPts val="0"/>
              </a:spcBef>
              <a:buFont typeface="Arial" panose="020B0604020202020204" pitchFamily="34" charset="0"/>
              <a:buChar char="•"/>
              <a:defRPr/>
            </a:pPr>
            <a:r>
              <a:rPr lang="en-GB" sz="1800" dirty="0"/>
              <a:t>Developed conjunction with the Academic Institute of Medicine (AIM) at the University of Wolverhampton for middle grade doctors.</a:t>
            </a:r>
          </a:p>
          <a:p>
            <a:pPr marL="285750" indent="-285750">
              <a:spcBef>
                <a:spcPts val="0"/>
              </a:spcBef>
              <a:buFont typeface="Arial" panose="020B0604020202020204"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anose="020B0604020202020204" pitchFamily="34" charset="0"/>
              <a:buChar char="•"/>
              <a:defRPr/>
            </a:pPr>
            <a:r>
              <a:rPr lang="en-GB" sz="1800" dirty="0"/>
              <a:t>Mutual benefit model to improve the NHS efficiency and quality and to develop the individual medical practitioner</a:t>
            </a:r>
          </a:p>
          <a:p>
            <a:pPr marL="285750" indent="-285750">
              <a:spcBef>
                <a:spcPts val="0"/>
              </a:spcBef>
              <a:buFont typeface="Arial" panose="020B0604020202020204"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anose="020B0604020202020204" pitchFamily="34" charset="0"/>
              <a:buChar char="•"/>
              <a:defRPr/>
            </a:pPr>
            <a:r>
              <a:rPr lang="en-GB" sz="1800" dirty="0"/>
              <a:t>Fellows of the programme, work towards attaining a MSc in Clinical Medicine as well as delivering clinical services at the Trust in a structured portfolio work plan</a:t>
            </a:r>
          </a:p>
          <a:p>
            <a:pPr marL="285750" indent="-285750">
              <a:spcBef>
                <a:spcPts val="0"/>
              </a:spcBef>
              <a:buFont typeface="Arial" panose="020B0604020202020204"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anose="020B0604020202020204" pitchFamily="34" charset="0"/>
              <a:buChar char="•"/>
              <a:defRPr/>
            </a:pPr>
            <a:r>
              <a:rPr lang="en-GB" sz="1800" dirty="0"/>
              <a:t>In times of  increasing volumes of complex work at a time of resource constraint and staff shortages-The Trust’s use of locums in general medicine has largely stopped</a:t>
            </a:r>
          </a:p>
          <a:p>
            <a:pPr marL="285750" indent="-285750">
              <a:spcBef>
                <a:spcPts val="0"/>
              </a:spcBef>
              <a:buFont typeface="Arial" panose="020B0604020202020204"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anose="020B0604020202020204" pitchFamily="34" charset="0"/>
              <a:buChar char="•"/>
              <a:defRPr/>
            </a:pPr>
            <a:r>
              <a:rPr lang="en-GB" sz="1800" dirty="0">
                <a:latin typeface="Arial" panose="020B0604020202020204" pitchFamily="34" charset="0"/>
                <a:ea typeface="ＭＳ Ｐゴシック" pitchFamily="34" charset="-128"/>
                <a:cs typeface="Arial" panose="020B0604020202020204" pitchFamily="34" charset="0"/>
              </a:rPr>
              <a:t>Programme is being extended to general practice</a:t>
            </a:r>
            <a:endParaRPr lang="en-GB" sz="1900" dirty="0">
              <a:latin typeface="Arial" panose="020B0604020202020204" pitchFamily="34" charset="0"/>
              <a:ea typeface="ＭＳ Ｐゴシック" pitchFamily="34" charset="-128"/>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4941168"/>
            <a:ext cx="1152128"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5536" y="404664"/>
            <a:ext cx="3528392" cy="461665"/>
          </a:xfrm>
          <a:prstGeom prst="rect">
            <a:avLst/>
          </a:prstGeom>
        </p:spPr>
        <p:txBody>
          <a:bodyPr wrap="square">
            <a:spAutoFit/>
          </a:bodyPr>
          <a:lstStyle/>
          <a:p>
            <a:r>
              <a:rPr lang="en-GB" sz="2400" b="1" dirty="0">
                <a:solidFill>
                  <a:srgbClr val="0070C0"/>
                </a:solidFill>
              </a:rPr>
              <a:t>Clinical Fellows Programme</a:t>
            </a:r>
          </a:p>
        </p:txBody>
      </p:sp>
    </p:spTree>
    <p:extLst>
      <p:ext uri="{BB962C8B-B14F-4D97-AF65-F5344CB8AC3E}">
        <p14:creationId xmlns:p14="http://schemas.microsoft.com/office/powerpoint/2010/main" val="313618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23874" y="1340768"/>
            <a:ext cx="8152582" cy="4679976"/>
          </a:xfrm>
        </p:spPr>
        <p:txBody>
          <a:bodyPr>
            <a:noAutofit/>
          </a:bodyPr>
          <a:lstStyle/>
          <a:p>
            <a:pPr marL="285750" indent="-285750">
              <a:spcBef>
                <a:spcPts val="0"/>
              </a:spcBef>
              <a:buFont typeface="Arial" panose="020B0604020202020204" pitchFamily="34" charset="0"/>
              <a:buChar char="•"/>
              <a:defRPr/>
            </a:pPr>
            <a:r>
              <a:rPr lang="en-GB" sz="1800" b="1" dirty="0">
                <a:solidFill>
                  <a:srgbClr val="0066FF"/>
                </a:solidFill>
              </a:rPr>
              <a:t>Position 1</a:t>
            </a:r>
            <a:r>
              <a:rPr lang="en-GB" sz="1800" dirty="0">
                <a:solidFill>
                  <a:srgbClr val="0066FF"/>
                </a:solidFill>
              </a:rPr>
              <a:t> </a:t>
            </a:r>
            <a:r>
              <a:rPr lang="en-GB" sz="1800" dirty="0"/>
              <a:t>– Retreat to Fortress Mentality in wake of service and financial pressures- trade out of trouble!</a:t>
            </a:r>
          </a:p>
          <a:p>
            <a:pPr marL="285750" indent="-285750">
              <a:spcBef>
                <a:spcPts val="0"/>
              </a:spcBef>
              <a:buFont typeface="Arial" panose="020B0604020202020204"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a:spcBef>
                <a:spcPts val="0"/>
              </a:spcBef>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spcBef>
                <a:spcPts val="0"/>
              </a:spcBef>
              <a:buFont typeface="Arial" panose="020B0604020202020204" pitchFamily="34" charset="0"/>
              <a:buChar char="•"/>
              <a:defRPr/>
            </a:pPr>
            <a:r>
              <a:rPr lang="en-GB" sz="1800" b="1" dirty="0">
                <a:solidFill>
                  <a:srgbClr val="0066FF"/>
                </a:solidFill>
              </a:rPr>
              <a:t>Position 2</a:t>
            </a:r>
            <a:r>
              <a:rPr lang="en-GB" sz="1800" b="1" dirty="0"/>
              <a:t>-  </a:t>
            </a:r>
            <a:r>
              <a:rPr lang="en-GB" sz="1800" dirty="0"/>
              <a:t>Work with local partners to provide co-ordinated care through collaboration, vertical and horizontal integration and ensure </a:t>
            </a:r>
            <a:r>
              <a:rPr lang="en-GB" sz="1800" dirty="0" smtClean="0"/>
              <a:t>sustainability. General Practice is the cornerstone in our integration plans.</a:t>
            </a:r>
            <a:endParaRPr lang="en-GB" sz="1800" dirty="0"/>
          </a:p>
          <a:p>
            <a:pPr marL="285750" indent="-285750">
              <a:spcBef>
                <a:spcPts val="0"/>
              </a:spcBef>
              <a:buFont typeface="Arial" panose="020B0604020202020204" pitchFamily="34" charset="0"/>
              <a:buChar char="•"/>
              <a:defRPr/>
            </a:pPr>
            <a:endParaRPr lang="en-GB" sz="1800" dirty="0"/>
          </a:p>
          <a:p>
            <a:pPr marL="285750" indent="-285750">
              <a:spcBef>
                <a:spcPts val="0"/>
              </a:spcBef>
              <a:buFont typeface="Arial" panose="020B0604020202020204" pitchFamily="34" charset="0"/>
              <a:buChar char="•"/>
              <a:defRPr/>
            </a:pPr>
            <a:endParaRPr lang="en-GB" sz="1800" dirty="0"/>
          </a:p>
          <a:p>
            <a:pPr marL="285750" indent="-285750">
              <a:spcBef>
                <a:spcPts val="0"/>
              </a:spcBef>
              <a:buFont typeface="Arial" panose="020B0604020202020204" pitchFamily="34" charset="0"/>
              <a:buChar char="•"/>
              <a:defRPr/>
            </a:pPr>
            <a:r>
              <a:rPr lang="en-GB" sz="1800" b="1" dirty="0">
                <a:solidFill>
                  <a:srgbClr val="0066FF"/>
                </a:solidFill>
              </a:rPr>
              <a:t>Position 3</a:t>
            </a:r>
            <a:r>
              <a:rPr lang="en-GB" sz="1800" dirty="0"/>
              <a:t>- Build on co-ordinated care and focus on improving the broader health of the population</a:t>
            </a:r>
          </a:p>
          <a:p>
            <a:pPr>
              <a:spcBef>
                <a:spcPts val="0"/>
              </a:spcBef>
              <a:defRPr/>
            </a:pPr>
            <a:endParaRPr lang="en-GB" sz="1800" dirty="0"/>
          </a:p>
        </p:txBody>
      </p:sp>
      <p:sp>
        <p:nvSpPr>
          <p:cNvPr id="2" name="Rectangle 1"/>
          <p:cNvSpPr/>
          <p:nvPr/>
        </p:nvSpPr>
        <p:spPr>
          <a:xfrm>
            <a:off x="395536" y="404664"/>
            <a:ext cx="3528392" cy="461665"/>
          </a:xfrm>
          <a:prstGeom prst="rect">
            <a:avLst/>
          </a:prstGeom>
        </p:spPr>
        <p:txBody>
          <a:bodyPr wrap="square">
            <a:spAutoFit/>
          </a:bodyPr>
          <a:lstStyle/>
          <a:p>
            <a:r>
              <a:rPr lang="en-GB" sz="2400" b="1" dirty="0">
                <a:solidFill>
                  <a:srgbClr val="0070C0"/>
                </a:solidFill>
              </a:rPr>
              <a:t>Why Integration for RWT?</a:t>
            </a:r>
          </a:p>
        </p:txBody>
      </p:sp>
    </p:spTree>
    <p:extLst>
      <p:ext uri="{BB962C8B-B14F-4D97-AF65-F5344CB8AC3E}">
        <p14:creationId xmlns:p14="http://schemas.microsoft.com/office/powerpoint/2010/main" val="3986784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95709" y="886678"/>
            <a:ext cx="8152582" cy="5278626"/>
          </a:xfrm>
        </p:spPr>
        <p:txBody>
          <a:bodyPr>
            <a:noAutofit/>
          </a:bodyPr>
          <a:lstStyle/>
          <a:p>
            <a:pPr marL="285750" indent="-285750">
              <a:buFont typeface="Arial" panose="020B0604020202020204" pitchFamily="34" charset="0"/>
              <a:buChar char="•"/>
              <a:defRPr/>
            </a:pPr>
            <a:r>
              <a:rPr lang="en-GB" sz="1800" dirty="0"/>
              <a:t>Integrated Care </a:t>
            </a:r>
            <a:r>
              <a:rPr lang="en-GB" sz="1800" dirty="0" smtClean="0"/>
              <a:t>Delivery – but with support</a:t>
            </a:r>
            <a:endParaRPr lang="en-GB" sz="1800" dirty="0"/>
          </a:p>
          <a:p>
            <a:pPr>
              <a:spcBef>
                <a:spcPts val="0"/>
              </a:spcBef>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buFont typeface="Arial" panose="020B0604020202020204" pitchFamily="34" charset="0"/>
              <a:buChar char="•"/>
              <a:defRPr/>
            </a:pPr>
            <a:r>
              <a:rPr lang="en-GB" sz="1800" dirty="0"/>
              <a:t>GP working hours longest in a generation- </a:t>
            </a:r>
            <a:r>
              <a:rPr lang="en-GB" sz="1800" dirty="0" smtClean="0"/>
              <a:t>40% </a:t>
            </a:r>
            <a:r>
              <a:rPr lang="en-GB" sz="1800" dirty="0"/>
              <a:t>Increase in </a:t>
            </a:r>
            <a:r>
              <a:rPr lang="en-GB" sz="1800" dirty="0" smtClean="0"/>
              <a:t>consultations!!</a:t>
            </a:r>
            <a:endParaRPr lang="en-GB" sz="1800" dirty="0"/>
          </a:p>
          <a:p>
            <a:pPr>
              <a:spcBef>
                <a:spcPts val="0"/>
              </a:spcBef>
              <a:defRPr/>
            </a:pPr>
            <a:endParaRPr lang="en-GB" sz="1800" dirty="0"/>
          </a:p>
          <a:p>
            <a:pPr marL="285750" indent="-285750">
              <a:spcBef>
                <a:spcPts val="0"/>
              </a:spcBef>
              <a:buFont typeface="Arial" panose="020B0604020202020204" pitchFamily="34" charset="0"/>
              <a:buChar char="•"/>
              <a:defRPr/>
            </a:pPr>
            <a:r>
              <a:rPr lang="en-GB" sz="1800" dirty="0"/>
              <a:t>Primary Care </a:t>
            </a:r>
            <a:r>
              <a:rPr lang="en-GB" sz="1800" dirty="0" smtClean="0"/>
              <a:t>Funding </a:t>
            </a:r>
            <a:endParaRPr lang="en-GB" sz="1800" dirty="0"/>
          </a:p>
          <a:p>
            <a:pPr>
              <a:spcBef>
                <a:spcPts val="0"/>
              </a:spcBef>
              <a:defRPr/>
            </a:pPr>
            <a:endParaRPr lang="en-GB" sz="1800" dirty="0"/>
          </a:p>
          <a:p>
            <a:pPr marL="285750" indent="-285750">
              <a:spcBef>
                <a:spcPts val="0"/>
              </a:spcBef>
              <a:buFont typeface="Arial" panose="020B0604020202020204" pitchFamily="34" charset="0"/>
              <a:buChar char="•"/>
              <a:defRPr/>
            </a:pPr>
            <a:r>
              <a:rPr lang="en-GB" sz="1800" dirty="0"/>
              <a:t>Record numbers of GPs retiring or leaving the profession</a:t>
            </a:r>
          </a:p>
          <a:p>
            <a:pPr marL="285750" indent="-285750">
              <a:spcBef>
                <a:spcPts val="0"/>
              </a:spcBef>
              <a:buFont typeface="Arial" panose="020B0604020202020204" pitchFamily="34" charset="0"/>
              <a:buChar char="•"/>
              <a:defRPr/>
            </a:pPr>
            <a:endParaRPr lang="en-GB" sz="1800" dirty="0"/>
          </a:p>
          <a:p>
            <a:pPr marL="285750" indent="-285750">
              <a:spcBef>
                <a:spcPts val="0"/>
              </a:spcBef>
              <a:buFont typeface="Arial" panose="020B0604020202020204" pitchFamily="34" charset="0"/>
              <a:buChar char="•"/>
              <a:defRPr/>
            </a:pPr>
            <a:r>
              <a:rPr lang="en-GB" sz="1800" dirty="0"/>
              <a:t>National drive for Primary Care at Scale</a:t>
            </a:r>
          </a:p>
          <a:p>
            <a:pPr>
              <a:spcBef>
                <a:spcPts val="0"/>
              </a:spcBef>
              <a:defRPr/>
            </a:pPr>
            <a:endParaRPr lang="en-GB" sz="1800" dirty="0"/>
          </a:p>
          <a:p>
            <a:pPr marL="285750" indent="-285750">
              <a:spcBef>
                <a:spcPts val="0"/>
              </a:spcBef>
              <a:buFont typeface="Arial" panose="020B0604020202020204" pitchFamily="34" charset="0"/>
              <a:buChar char="•"/>
              <a:defRPr/>
            </a:pPr>
            <a:r>
              <a:rPr lang="en-GB" sz="1800" dirty="0"/>
              <a:t>Back Office </a:t>
            </a:r>
            <a:r>
              <a:rPr lang="en-GB" sz="1800" dirty="0" smtClean="0"/>
              <a:t>Support to aid RESILIENCE</a:t>
            </a:r>
            <a:endParaRPr lang="en-GB" sz="1800" dirty="0"/>
          </a:p>
          <a:p>
            <a:pPr marL="285750" indent="-285750">
              <a:spcBef>
                <a:spcPts val="0"/>
              </a:spcBef>
              <a:buFont typeface="Arial" panose="020B0604020202020204" pitchFamily="34" charset="0"/>
              <a:buChar char="•"/>
              <a:defRPr/>
            </a:pPr>
            <a:endParaRPr lang="en-GB" sz="1800" dirty="0"/>
          </a:p>
          <a:p>
            <a:pPr marL="285750" indent="-285750">
              <a:spcBef>
                <a:spcPts val="0"/>
              </a:spcBef>
              <a:buFont typeface="Arial" panose="020B0604020202020204" pitchFamily="34" charset="0"/>
              <a:buChar char="•"/>
              <a:defRPr/>
            </a:pPr>
            <a:r>
              <a:rPr lang="en-GB" sz="1800" dirty="0"/>
              <a:t>Enhanced personal and professional development</a:t>
            </a:r>
          </a:p>
          <a:p>
            <a:pPr marL="285750" indent="-285750">
              <a:spcBef>
                <a:spcPts val="0"/>
              </a:spcBef>
              <a:buFont typeface="Arial" panose="020B0604020202020204" pitchFamily="34" charset="0"/>
              <a:buChar char="•"/>
              <a:defRPr/>
            </a:pPr>
            <a:endParaRPr lang="en-GB" sz="1800" dirty="0"/>
          </a:p>
          <a:p>
            <a:pPr marL="285750" indent="-285750">
              <a:spcBef>
                <a:spcPts val="0"/>
              </a:spcBef>
              <a:buFont typeface="Arial" panose="020B0604020202020204" pitchFamily="34" charset="0"/>
              <a:buChar char="•"/>
              <a:defRPr/>
            </a:pPr>
            <a:r>
              <a:rPr lang="en-GB" sz="1800" dirty="0"/>
              <a:t>Novel Contractual </a:t>
            </a:r>
            <a:r>
              <a:rPr lang="en-GB" sz="1800" dirty="0" smtClean="0"/>
              <a:t>Model- </a:t>
            </a:r>
            <a:r>
              <a:rPr lang="en-GB" sz="1800" dirty="0"/>
              <a:t>Working for the </a:t>
            </a:r>
            <a:r>
              <a:rPr lang="en-GB" sz="1800" b="1" dirty="0" smtClean="0">
                <a:solidFill>
                  <a:srgbClr val="0066FF"/>
                </a:solidFill>
              </a:rPr>
              <a:t>NHS </a:t>
            </a:r>
            <a:endParaRPr lang="en-GB" sz="1800" b="1" dirty="0">
              <a:solidFill>
                <a:srgbClr val="0066FF"/>
              </a:solidFill>
            </a:endParaRPr>
          </a:p>
          <a:p>
            <a:pPr marL="285750" indent="-285750">
              <a:spcBef>
                <a:spcPts val="0"/>
              </a:spcBef>
              <a:buFont typeface="Arial" panose="020B0604020202020204" pitchFamily="34" charset="0"/>
              <a:buChar char="•"/>
              <a:defRPr/>
            </a:pPr>
            <a:endParaRPr lang="en-GB" sz="1800" dirty="0"/>
          </a:p>
          <a:p>
            <a:pPr marL="285750" indent="-285750">
              <a:spcBef>
                <a:spcPts val="0"/>
              </a:spcBef>
              <a:buFont typeface="Arial" panose="020B0604020202020204" pitchFamily="34" charset="0"/>
              <a:buChar char="•"/>
              <a:defRPr/>
            </a:pPr>
            <a:r>
              <a:rPr lang="en-GB" sz="1800" dirty="0"/>
              <a:t>Good Financial Package</a:t>
            </a:r>
          </a:p>
          <a:p>
            <a:pPr marL="285750" indent="-285750">
              <a:spcBef>
                <a:spcPts val="0"/>
              </a:spcBef>
              <a:buFont typeface="Arial" panose="020B0604020202020204" pitchFamily="34" charset="0"/>
              <a:buChar char="•"/>
              <a:defRPr/>
            </a:pPr>
            <a:endParaRPr lang="en-GB" sz="1800" dirty="0"/>
          </a:p>
          <a:p>
            <a:pPr>
              <a:spcBef>
                <a:spcPts val="0"/>
              </a:spcBef>
              <a:defRPr/>
            </a:pPr>
            <a:endParaRPr lang="en-GB" sz="1800" dirty="0"/>
          </a:p>
          <a:p>
            <a:pPr>
              <a:spcBef>
                <a:spcPts val="0"/>
              </a:spcBef>
              <a:defRPr/>
            </a:pPr>
            <a:endParaRPr lang="en-GB" sz="1800" dirty="0"/>
          </a:p>
        </p:txBody>
      </p:sp>
      <p:sp>
        <p:nvSpPr>
          <p:cNvPr id="2" name="Rectangle 1"/>
          <p:cNvSpPr/>
          <p:nvPr/>
        </p:nvSpPr>
        <p:spPr>
          <a:xfrm>
            <a:off x="395536" y="404664"/>
            <a:ext cx="4176464" cy="461665"/>
          </a:xfrm>
          <a:prstGeom prst="rect">
            <a:avLst/>
          </a:prstGeom>
        </p:spPr>
        <p:txBody>
          <a:bodyPr wrap="square">
            <a:spAutoFit/>
          </a:bodyPr>
          <a:lstStyle/>
          <a:p>
            <a:r>
              <a:rPr lang="en-GB" sz="2400" b="1" dirty="0">
                <a:solidFill>
                  <a:srgbClr val="0070C0"/>
                </a:solidFill>
              </a:rPr>
              <a:t>Why Vertical Integration for GPs?</a:t>
            </a:r>
          </a:p>
        </p:txBody>
      </p:sp>
    </p:spTree>
    <p:extLst>
      <p:ext uri="{BB962C8B-B14F-4D97-AF65-F5344CB8AC3E}">
        <p14:creationId xmlns:p14="http://schemas.microsoft.com/office/powerpoint/2010/main" val="1453580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67544" y="1844824"/>
            <a:ext cx="7772400" cy="4679976"/>
          </a:xfrm>
        </p:spPr>
        <p:txBody>
          <a:bodyPr>
            <a:normAutofit/>
          </a:bodyPr>
          <a:lstStyle/>
          <a:p>
            <a:pPr marL="285750" indent="-285750">
              <a:buFont typeface="Arial" pitchFamily="34" charset="0"/>
              <a:buChar char="•"/>
              <a:defRPr/>
            </a:pPr>
            <a:r>
              <a:rPr lang="en-GB" sz="2400" dirty="0">
                <a:latin typeface="Arial" panose="020B0604020202020204" pitchFamily="34" charset="0"/>
                <a:ea typeface="ＭＳ Ｐゴシック" pitchFamily="34" charset="-128"/>
                <a:cs typeface="Arial" panose="020B0604020202020204" pitchFamily="34" charset="0"/>
              </a:rPr>
              <a:t>RWT VI went live on </a:t>
            </a:r>
            <a:r>
              <a:rPr lang="en-GB" sz="2400" u="sng" dirty="0">
                <a:latin typeface="Arial" panose="020B0604020202020204" pitchFamily="34" charset="0"/>
                <a:ea typeface="ＭＳ Ｐゴシック" pitchFamily="34" charset="-128"/>
                <a:cs typeface="Arial" panose="020B0604020202020204" pitchFamily="34" charset="0"/>
              </a:rPr>
              <a:t>1 June 2016 - </a:t>
            </a:r>
          </a:p>
          <a:p>
            <a:pPr marL="285750" indent="-285750">
              <a:buFont typeface="Arial"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buFont typeface="Arial" pitchFamily="34" charset="0"/>
              <a:buChar char="•"/>
              <a:defRPr/>
            </a:pPr>
            <a:r>
              <a:rPr lang="en-GB" sz="2400" dirty="0">
                <a:latin typeface="Arial" panose="020B0604020202020204" pitchFamily="34" charset="0"/>
                <a:ea typeface="ＭＳ Ｐゴシック" pitchFamily="34" charset="-128"/>
                <a:cs typeface="Arial" panose="020B0604020202020204" pitchFamily="34" charset="0"/>
              </a:rPr>
              <a:t>Started with five </a:t>
            </a:r>
            <a:r>
              <a:rPr lang="en-GB" sz="2400" dirty="0" smtClean="0">
                <a:latin typeface="Arial" panose="020B0604020202020204" pitchFamily="34" charset="0"/>
                <a:ea typeface="ＭＳ Ｐゴシック" pitchFamily="34" charset="-128"/>
                <a:cs typeface="Arial" panose="020B0604020202020204" pitchFamily="34" charset="0"/>
              </a:rPr>
              <a:t>practice </a:t>
            </a:r>
            <a:r>
              <a:rPr lang="en-GB" sz="2400" dirty="0">
                <a:latin typeface="Arial" panose="020B0604020202020204" pitchFamily="34" charset="0"/>
                <a:ea typeface="ＭＳ Ｐゴシック" pitchFamily="34" charset="-128"/>
                <a:cs typeface="Arial" panose="020B0604020202020204" pitchFamily="34" charset="0"/>
              </a:rPr>
              <a:t>sites and a population base of circa [23,500] patients </a:t>
            </a:r>
          </a:p>
          <a:p>
            <a:pP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buFont typeface="Arial" pitchFamily="34" charset="0"/>
              <a:buChar char="•"/>
              <a:defRPr/>
            </a:pPr>
            <a:r>
              <a:rPr lang="en-GB" sz="2400" dirty="0">
                <a:latin typeface="Arial" panose="020B0604020202020204" pitchFamily="34" charset="0"/>
                <a:ea typeface="ＭＳ Ｐゴシック" pitchFamily="34" charset="-128"/>
                <a:cs typeface="Arial" panose="020B0604020202020204" pitchFamily="34" charset="0"/>
              </a:rPr>
              <a:t>NHSE (WM) Clinically Assured Process</a:t>
            </a:r>
          </a:p>
          <a:p>
            <a:pPr marL="285750" indent="-285750">
              <a:buFont typeface="Arial" pitchFamily="34" charset="0"/>
              <a:buChar cha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buFont typeface="Arial" pitchFamily="34" charset="0"/>
              <a:buChar char="•"/>
              <a:defRPr/>
            </a:pPr>
            <a:r>
              <a:rPr lang="en-GB" sz="2400" dirty="0">
                <a:latin typeface="Arial" panose="020B0604020202020204" pitchFamily="34" charset="0"/>
                <a:ea typeface="ＭＳ Ｐゴシック" pitchFamily="34" charset="-128"/>
                <a:cs typeface="Arial" panose="020B0604020202020204" pitchFamily="34" charset="0"/>
              </a:rPr>
              <a:t>Significant national interest</a:t>
            </a:r>
          </a:p>
          <a:p>
            <a:pPr>
              <a:defRPr/>
            </a:pPr>
            <a:endParaRPr lang="en-GB" sz="1800" dirty="0">
              <a:latin typeface="Arial" panose="020B0604020202020204" pitchFamily="34" charset="0"/>
              <a:ea typeface="ＭＳ Ｐゴシック" pitchFamily="34" charset="-128"/>
              <a:cs typeface="Arial" panose="020B0604020202020204" pitchFamily="34" charset="0"/>
            </a:endParaRPr>
          </a:p>
          <a:p>
            <a:pPr marL="285750" indent="-285750">
              <a:buFont typeface="Arial" pitchFamily="34" charset="0"/>
              <a:buChar char="•"/>
              <a:defRPr/>
            </a:pPr>
            <a:r>
              <a:rPr lang="en-GB" sz="2400" dirty="0">
                <a:latin typeface="Arial" panose="020B0604020202020204" pitchFamily="34" charset="0"/>
                <a:ea typeface="ＭＳ Ｐゴシック" pitchFamily="34" charset="-128"/>
                <a:cs typeface="Arial" panose="020B0604020202020204" pitchFamily="34" charset="0"/>
              </a:rPr>
              <a:t>VI growth – 77k population base &amp; growing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48101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574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rust-ppt-template-Oct16">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rust-ppt-template-Oct16">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4107</TotalTime>
  <Words>1150</Words>
  <Application>Microsoft Office PowerPoint</Application>
  <PresentationFormat>On-screen Show (4:3)</PresentationFormat>
  <Paragraphs>231</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Trust-ppt-template-Oct16</vt:lpstr>
      <vt:lpstr>1_Trust-ppt-template-Oct16</vt:lpstr>
      <vt:lpstr>  Our Integration Journey May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GPs asked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Wolverhampton Hospital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Mahmud Sultan</dc:creator>
  <cp:lastModifiedBy>LMC Room (RBK) Walsall Healthcare NHS Trust</cp:lastModifiedBy>
  <cp:revision>236</cp:revision>
  <cp:lastPrinted>2018-04-23T16:26:07Z</cp:lastPrinted>
  <dcterms:created xsi:type="dcterms:W3CDTF">2016-10-12T10:37:33Z</dcterms:created>
  <dcterms:modified xsi:type="dcterms:W3CDTF">2018-05-30T12:12:34Z</dcterms:modified>
</cp:coreProperties>
</file>