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3"/>
  </p:notesMasterIdLst>
  <p:sldIdLst>
    <p:sldId id="261" r:id="rId5"/>
    <p:sldId id="296" r:id="rId6"/>
    <p:sldId id="274" r:id="rId7"/>
    <p:sldId id="291" r:id="rId8"/>
    <p:sldId id="298" r:id="rId9"/>
    <p:sldId id="300" r:id="rId10"/>
    <p:sldId id="301" r:id="rId11"/>
    <p:sldId id="30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TaylorWeetman" initials="K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433"/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6" autoAdjust="0"/>
    <p:restoredTop sz="80284" autoAdjust="0"/>
  </p:normalViewPr>
  <p:slideViewPr>
    <p:cSldViewPr>
      <p:cViewPr varScale="1">
        <p:scale>
          <a:sx n="35" d="100"/>
          <a:sy n="35" d="100"/>
        </p:scale>
        <p:origin x="-3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5/29/2018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4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Dr David Kirrage</a:t>
            </a:r>
            <a:br>
              <a:rPr lang="en-GB" sz="3600" dirty="0" smtClean="0"/>
            </a:br>
            <a:r>
              <a:rPr lang="en-GB" sz="3600" dirty="0" smtClean="0"/>
              <a:t>Lead Consultant for Health Protection</a:t>
            </a: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616624" cy="648072"/>
          </a:xfrm>
        </p:spPr>
        <p:txBody>
          <a:bodyPr>
            <a:normAutofit/>
          </a:bodyPr>
          <a:lstStyle/>
          <a:p>
            <a:r>
              <a:rPr lang="en-GB" dirty="0" smtClean="0"/>
              <a:t>Health Protection and PHE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268760"/>
            <a:ext cx="8028000" cy="406445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Public Health England provides the specialist health protection advice and public health microbiology services to respond to incidents and outbreaks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PHE leads on the epidemiological investigation and chairs the team responsible finding the source of an outbreak and recommends steps in its management to protect the 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PHE also deals with non-infectious environmental hazards such as advising on smoke plumes; chemical hazards; radiological incidents; and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PHE provides information for public and professionals and deals with media enquiries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accesses specialist advice within various PHE divisions from Colindale, </a:t>
            </a:r>
            <a:r>
              <a:rPr lang="en-GB" dirty="0" err="1" smtClean="0"/>
              <a:t>Porton</a:t>
            </a:r>
            <a:r>
              <a:rPr lang="en-GB" dirty="0" smtClean="0"/>
              <a:t> Down and Chilton, Oxford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is a Category 1 responder under the Civil Contingencies Act and works closely with the emergency “blue-light”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also provides advice to foreign governments through Department of Health </a:t>
            </a:r>
            <a:r>
              <a:rPr lang="en-GB" dirty="0" err="1" smtClean="0"/>
              <a:t>eg</a:t>
            </a:r>
            <a:r>
              <a:rPr lang="en-GB" dirty="0" smtClean="0"/>
              <a:t> Ebola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2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07704" y="369331"/>
            <a:ext cx="6480720" cy="648072"/>
          </a:xfrm>
        </p:spPr>
        <p:txBody>
          <a:bodyPr>
            <a:normAutofit/>
          </a:bodyPr>
          <a:lstStyle/>
          <a:p>
            <a:r>
              <a:rPr lang="en-GB" b="1" dirty="0" smtClean="0"/>
              <a:t>A brief history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58000" y="1659881"/>
            <a:ext cx="8028000" cy="406445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Originally worked within Health Authorities as Consultant in Communicable Diseases (CCDC) plus 1-2 nurses. Covered a relatively small patch with good knowledge of local health services and personnel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2003 Health Protection Agency created covering wider areas.  Ability to prescribe removed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2013 PHE formed covering West Midlands.  Acute Response Centre (ARC) created – a single call centre handling all calls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3 “patch” teams in West Midlands serving groups of local authorities designed to do both proactive and reactive work 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7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5814200" cy="648072"/>
          </a:xfrm>
        </p:spPr>
        <p:txBody>
          <a:bodyPr>
            <a:normAutofit/>
          </a:bodyPr>
          <a:lstStyle/>
          <a:p>
            <a:r>
              <a:rPr lang="en-GB" b="1" dirty="0" smtClean="0"/>
              <a:t>Brief history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2008 concerns raised about lack of assurance that health protection could be delivered on the 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2013 health service reorganisation and proliferation of health bodies accentuates this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2017 Parliamentary Health Select Committee asks for evidence that health protection response can be delivered across the 9 PHE Centres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2018 Select Committee to repeat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216" y="548680"/>
            <a:ext cx="6075192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Delivery of health protection response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844824"/>
            <a:ext cx="8028000" cy="42484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NHS providers are required to deliver the response to incidents and outbreaks under the guidance of the Incident Management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In practice the funding at local level of clinical interventions whether investigative or curative is a responsibility of the NHS.  Specifically this rests with NHS England and CCGs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In a big bang type of incident Primary Care and out-of-hours centres provide excellent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Problem lies in lower level type of incidents or where a flu epidemic may persist over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Recent example that has stretched us and Primary Care has been with local measles outbreak</a:t>
            </a:r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2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192688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Typical scenarios (pathogens) requiring clinical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844824"/>
            <a:ext cx="8028000" cy="40644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Meningitis (contact tracing completed by PHE)</a:t>
            </a:r>
          </a:p>
          <a:p>
            <a:pPr lvl="3"/>
            <a:r>
              <a:rPr lang="en-GB" dirty="0" smtClean="0"/>
              <a:t>Contacts require antibiotic chemoprophylaxis +/- vaccination</a:t>
            </a:r>
          </a:p>
          <a:p>
            <a:pPr lvl="2"/>
            <a:r>
              <a:rPr lang="en-GB" sz="2000" dirty="0" smtClean="0"/>
              <a:t>Hepatitis A</a:t>
            </a:r>
          </a:p>
          <a:p>
            <a:pPr lvl="3"/>
            <a:r>
              <a:rPr lang="en-GB" dirty="0" smtClean="0"/>
              <a:t>Contacts requiring vaccination +/- HNIG +/- saliva swab test</a:t>
            </a:r>
          </a:p>
          <a:p>
            <a:pPr lvl="2"/>
            <a:r>
              <a:rPr lang="en-GB" sz="2000" dirty="0" smtClean="0"/>
              <a:t>Chronic Hepatitis B</a:t>
            </a:r>
          </a:p>
          <a:p>
            <a:pPr lvl="3"/>
            <a:r>
              <a:rPr lang="en-GB" dirty="0" smtClean="0"/>
              <a:t>Cases requiring Hep A, pneumococcal and influenza vaccination</a:t>
            </a:r>
          </a:p>
          <a:p>
            <a:pPr lvl="3"/>
            <a:r>
              <a:rPr lang="en-GB" dirty="0" smtClean="0"/>
              <a:t>Contacts requiring testing and </a:t>
            </a:r>
            <a:r>
              <a:rPr lang="en-GB" dirty="0" err="1" smtClean="0"/>
              <a:t>vaccinatiom</a:t>
            </a:r>
            <a:endParaRPr lang="en-GB" dirty="0" smtClean="0"/>
          </a:p>
          <a:p>
            <a:pPr lvl="2"/>
            <a:r>
              <a:rPr lang="en-GB" sz="2000" dirty="0" smtClean="0"/>
              <a:t>Invasive </a:t>
            </a:r>
            <a:r>
              <a:rPr lang="en-GB" sz="2000" dirty="0" err="1" smtClean="0"/>
              <a:t>GpA</a:t>
            </a:r>
            <a:r>
              <a:rPr lang="en-GB" sz="2000" dirty="0" smtClean="0"/>
              <a:t> Streptococcal infection</a:t>
            </a:r>
          </a:p>
          <a:p>
            <a:pPr lvl="3"/>
            <a:r>
              <a:rPr lang="en-GB" dirty="0" smtClean="0"/>
              <a:t>Assessment and provision of antibiotics if required for contacts reporting symptoms of </a:t>
            </a:r>
            <a:r>
              <a:rPr lang="en-GB" dirty="0" err="1" smtClean="0"/>
              <a:t>GpA</a:t>
            </a:r>
            <a:r>
              <a:rPr lang="en-GB" dirty="0" smtClean="0"/>
              <a:t> Strep</a:t>
            </a:r>
          </a:p>
          <a:p>
            <a:pPr lvl="2"/>
            <a:r>
              <a:rPr lang="en-GB" sz="2000" dirty="0" smtClean="0"/>
              <a:t>Influenza outbreaks in Care Homes</a:t>
            </a:r>
          </a:p>
          <a:p>
            <a:pPr lvl="3"/>
            <a:r>
              <a:rPr lang="en-GB" dirty="0" smtClean="0"/>
              <a:t>Cases swabbed and given antivirals</a:t>
            </a:r>
          </a:p>
          <a:p>
            <a:pPr lvl="3"/>
            <a:r>
              <a:rPr lang="en-GB" dirty="0" smtClean="0"/>
              <a:t>Contacts prescribed antivirals +/- vaccinated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1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81339"/>
              </p:ext>
            </p:extLst>
          </p:nvPr>
        </p:nvGraphicFramePr>
        <p:xfrm>
          <a:off x="436563" y="2276475"/>
          <a:ext cx="80279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994"/>
                <a:gridCol w="40139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Disease</a:t>
                      </a:r>
                      <a:r>
                        <a:rPr lang="en-GB" baseline="0" dirty="0" smtClean="0"/>
                        <a:t> or pathogen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cases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Acute Hepatitis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Chronic Hepatitis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Hepatitis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IGAS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Meningococcal 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PVL (Panton-Valentine </a:t>
                      </a:r>
                      <a:r>
                        <a:rPr lang="en-GB" dirty="0" err="1" smtClean="0"/>
                        <a:t>leukocidin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Whooping Cough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Dr Helen Carter,  Deputy Director in Healthcare Public Health &amp; workforce,  PHE West Midlands Centre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8000" y="980728"/>
            <a:ext cx="8028000" cy="10353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Activity Walsall CCG over 3 years (Nov 2014 – Oct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2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240" y="404664"/>
            <a:ext cx="5094120" cy="648072"/>
          </a:xfrm>
        </p:spPr>
        <p:txBody>
          <a:bodyPr>
            <a:normAutofit/>
          </a:bodyPr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028000" cy="40644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Failure to resolve clinical delivery of health protection requirements may result in patient harm or death; potential inquiries and litigation; and loss of public confidence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No evidence of national solution emerging at the moment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Therefore need to seek a local solution with NHS England, CCG, Community Trusts; Primary Care and LMC to resource the necessary work and who might deliver such a service –</a:t>
            </a:r>
            <a:r>
              <a:rPr lang="en-GB" sz="2000" dirty="0" err="1" smtClean="0"/>
              <a:t>eg</a:t>
            </a:r>
            <a:r>
              <a:rPr lang="en-GB" sz="2000" dirty="0" smtClean="0"/>
              <a:t>  is there a role for pharmacies?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Need to quantify the workload (expected activity for typical practice) and specify the nature of that workload (swabbing; blood testing, prescribing and vaccinating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1BBDFF-5ECF-495E-86FC-23E1884FDE9C}">
  <ds:schemaRefs>
    <ds:schemaRef ds:uri="http://schemas.microsoft.com/sharepoint/v3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FFC1EF-2F95-41EE-85F1-7793D3E38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B78DA-7414-44EA-86FA-F15B09C5D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668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Dr David Kirrage Lead Consultant for Health Protection</vt:lpstr>
      <vt:lpstr>Health Protection and PHE</vt:lpstr>
      <vt:lpstr>A brief history</vt:lpstr>
      <vt:lpstr>Brief history (2)</vt:lpstr>
      <vt:lpstr>Delivery of health protection response  </vt:lpstr>
      <vt:lpstr>Typical scenarios (pathogens) requiring clinical support</vt:lpstr>
      <vt:lpstr>Activity Walsall CCG over 3 years (Nov 2014 – Oct 2017</vt:lpstr>
      <vt:lpstr>Plan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Sharon Walton</dc:creator>
  <cp:lastModifiedBy>LMC Room (RBK) Walsall Healthcare NHS Trust</cp:lastModifiedBy>
  <cp:revision>210</cp:revision>
  <dcterms:created xsi:type="dcterms:W3CDTF">2012-10-10T09:02:29Z</dcterms:created>
  <dcterms:modified xsi:type="dcterms:W3CDTF">2018-05-30T12:10:10Z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