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6.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7.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8.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7" r:id="rId1"/>
    <p:sldMasterId id="2147483696" r:id="rId2"/>
    <p:sldMasterId id="2147483665" r:id="rId3"/>
    <p:sldMasterId id="2147483760" r:id="rId4"/>
    <p:sldMasterId id="2147483711" r:id="rId5"/>
    <p:sldMasterId id="2147483717" r:id="rId6"/>
    <p:sldMasterId id="2147483723" r:id="rId7"/>
    <p:sldMasterId id="2147483729" r:id="rId8"/>
    <p:sldMasterId id="2147483735" r:id="rId9"/>
  </p:sldMasterIdLst>
  <p:notesMasterIdLst>
    <p:notesMasterId r:id="rId51"/>
  </p:notesMasterIdLst>
  <p:handoutMasterIdLst>
    <p:handoutMasterId r:id="rId52"/>
  </p:handoutMasterIdLst>
  <p:sldIdLst>
    <p:sldId id="269" r:id="rId10"/>
    <p:sldId id="340" r:id="rId11"/>
    <p:sldId id="284" r:id="rId12"/>
    <p:sldId id="316" r:id="rId13"/>
    <p:sldId id="298" r:id="rId14"/>
    <p:sldId id="315" r:id="rId15"/>
    <p:sldId id="322" r:id="rId16"/>
    <p:sldId id="295" r:id="rId17"/>
    <p:sldId id="307" r:id="rId18"/>
    <p:sldId id="278" r:id="rId19"/>
    <p:sldId id="343" r:id="rId20"/>
    <p:sldId id="299" r:id="rId21"/>
    <p:sldId id="297" r:id="rId22"/>
    <p:sldId id="296" r:id="rId23"/>
    <p:sldId id="300" r:id="rId24"/>
    <p:sldId id="338" r:id="rId25"/>
    <p:sldId id="303" r:id="rId26"/>
    <p:sldId id="308" r:id="rId27"/>
    <p:sldId id="334" r:id="rId28"/>
    <p:sldId id="317" r:id="rId29"/>
    <p:sldId id="302" r:id="rId30"/>
    <p:sldId id="319" r:id="rId31"/>
    <p:sldId id="321" r:id="rId32"/>
    <p:sldId id="327" r:id="rId33"/>
    <p:sldId id="310" r:id="rId34"/>
    <p:sldId id="324" r:id="rId35"/>
    <p:sldId id="325" r:id="rId36"/>
    <p:sldId id="328" r:id="rId37"/>
    <p:sldId id="333" r:id="rId38"/>
    <p:sldId id="306" r:id="rId39"/>
    <p:sldId id="304" r:id="rId40"/>
    <p:sldId id="272" r:id="rId41"/>
    <p:sldId id="291" r:id="rId42"/>
    <p:sldId id="341" r:id="rId43"/>
    <p:sldId id="337" r:id="rId44"/>
    <p:sldId id="344" r:id="rId45"/>
    <p:sldId id="283" r:id="rId46"/>
    <p:sldId id="312" r:id="rId47"/>
    <p:sldId id="345" r:id="rId48"/>
    <p:sldId id="346" r:id="rId49"/>
    <p:sldId id="282"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946">
          <p15:clr>
            <a:srgbClr val="A4A3A4"/>
          </p15:clr>
        </p15:guide>
        <p15:guide id="2" orient="horz" pos="1620">
          <p15:clr>
            <a:srgbClr val="A4A3A4"/>
          </p15:clr>
        </p15:guide>
        <p15:guide id="3" orient="horz" pos="517">
          <p15:clr>
            <a:srgbClr val="A4A3A4"/>
          </p15:clr>
        </p15:guide>
        <p15:guide id="4" pos="3642">
          <p15:clr>
            <a:srgbClr val="A4A3A4"/>
          </p15:clr>
        </p15:guide>
        <p15:guide id="5" orient="horz" pos="1261">
          <p15:clr>
            <a:srgbClr val="A4A3A4"/>
          </p15:clr>
        </p15:guide>
        <p15:guide id="6" orient="horz" pos="2160">
          <p15:clr>
            <a:srgbClr val="A4A3A4"/>
          </p15:clr>
        </p15:guide>
        <p15:guide id="7" orient="horz" pos="68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67B1"/>
    <a:srgbClr val="00A3E0"/>
    <a:srgbClr val="50535A"/>
    <a:srgbClr val="48A2DE"/>
    <a:srgbClr val="E9E9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68" autoAdjust="0"/>
    <p:restoredTop sz="92362" autoAdjust="0"/>
  </p:normalViewPr>
  <p:slideViewPr>
    <p:cSldViewPr snapToGrid="0">
      <p:cViewPr>
        <p:scale>
          <a:sx n="77" d="100"/>
          <a:sy n="77" d="100"/>
        </p:scale>
        <p:origin x="-72" y="-48"/>
      </p:cViewPr>
      <p:guideLst>
        <p:guide orient="horz" pos="946"/>
        <p:guide orient="horz" pos="1620"/>
        <p:guide orient="horz" pos="517"/>
        <p:guide orient="horz" pos="1261"/>
        <p:guide orient="horz" pos="2160"/>
        <p:guide orient="horz" pos="689"/>
        <p:guide pos="364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6" d="100"/>
        <a:sy n="10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5A49AA-F82B-7F43-97F9-2E361A3A5817}" type="datetimeFigureOut">
              <a:rPr lang="en-US" smtClean="0"/>
              <a:t>5/30/2018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909F81-D0BF-BA44-BB47-A409B24A2A9C}" type="slidenum">
              <a:rPr lang="en-GB" smtClean="0"/>
              <a:t>‹#›</a:t>
            </a:fld>
            <a:endParaRPr lang="en-GB"/>
          </a:p>
        </p:txBody>
      </p:sp>
    </p:spTree>
    <p:extLst>
      <p:ext uri="{BB962C8B-B14F-4D97-AF65-F5344CB8AC3E}">
        <p14:creationId xmlns:p14="http://schemas.microsoft.com/office/powerpoint/2010/main" val="13892033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B03147-221E-DF4C-8FB5-DFBB07EB4721}" type="datetimeFigureOut">
              <a:rPr lang="en-US" smtClean="0"/>
              <a:t>5/30/2018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B44F72-B667-724A-817B-C8D52BA16B5C}" type="slidenum">
              <a:rPr lang="en-GB" smtClean="0"/>
              <a:t>‹#›</a:t>
            </a:fld>
            <a:endParaRPr lang="en-GB"/>
          </a:p>
        </p:txBody>
      </p:sp>
    </p:spTree>
    <p:extLst>
      <p:ext uri="{BB962C8B-B14F-4D97-AF65-F5344CB8AC3E}">
        <p14:creationId xmlns:p14="http://schemas.microsoft.com/office/powerpoint/2010/main" val="377906548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xmlns="" id="{BF65C2A0-A0C8-4A87-A58C-4FF218158710}"/>
              </a:ext>
            </a:extLst>
          </p:cNvPr>
          <p:cNvSpPr>
            <a:spLocks noGrp="1" noRot="1" noChangeAspect="1" noChangeArrowheads="1" noTextEdit="1"/>
          </p:cNvSpPr>
          <p:nvPr>
            <p:ph type="sldImg"/>
          </p:nvPr>
        </p:nvSpPr>
        <p:spPr>
          <a:ln/>
        </p:spPr>
      </p:sp>
      <p:sp>
        <p:nvSpPr>
          <p:cNvPr id="5123" name="Notes Placeholder 2">
            <a:extLst>
              <a:ext uri="{FF2B5EF4-FFF2-40B4-BE49-F238E27FC236}">
                <a16:creationId xmlns:a16="http://schemas.microsoft.com/office/drawing/2014/main" xmlns="" id="{500236C4-1E32-4156-BEAF-FC946BDA2761}"/>
              </a:ext>
            </a:extLst>
          </p:cNvPr>
          <p:cNvSpPr>
            <a:spLocks noGrp="1" noChangeArrowheads="1"/>
          </p:cNvSpPr>
          <p:nvPr>
            <p:ph type="body" idx="1"/>
          </p:nvPr>
        </p:nvSpPr>
        <p:spPr>
          <a:noFill/>
        </p:spPr>
        <p:txBody>
          <a:bodyPr/>
          <a:lstStyle/>
          <a:p>
            <a:r>
              <a:rPr lang="en-GB" altLang="en-US" dirty="0">
                <a:latin typeface="Arial" panose="020B0604020202020204" pitchFamily="34" charset="0"/>
              </a:rPr>
              <a:t>Facebook 2004</a:t>
            </a:r>
          </a:p>
          <a:p>
            <a:r>
              <a:rPr lang="en-GB" altLang="en-US" dirty="0" err="1">
                <a:latin typeface="Arial" panose="020B0604020202020204" pitchFamily="34" charset="0"/>
              </a:rPr>
              <a:t>Twittwer</a:t>
            </a:r>
            <a:r>
              <a:rPr lang="en-GB" altLang="en-US" dirty="0">
                <a:latin typeface="Arial" panose="020B0604020202020204" pitchFamily="34" charset="0"/>
              </a:rPr>
              <a:t> 2006</a:t>
            </a:r>
          </a:p>
          <a:p>
            <a:r>
              <a:rPr lang="en-GB" altLang="en-US" dirty="0">
                <a:latin typeface="Arial" panose="020B0604020202020204" pitchFamily="34" charset="0"/>
              </a:rPr>
              <a:t>Instagram 2010</a:t>
            </a:r>
          </a:p>
          <a:p>
            <a:endParaRPr lang="en-GB" altLang="en-US" dirty="0">
              <a:latin typeface="Arial" panose="020B0604020202020204" pitchFamily="34" charset="0"/>
            </a:endParaRPr>
          </a:p>
          <a:p>
            <a:r>
              <a:rPr lang="en-GB" altLang="en-US" dirty="0">
                <a:latin typeface="Arial" panose="020B0604020202020204" pitchFamily="34" charset="0"/>
              </a:rPr>
              <a:t>Snapchat 2011</a:t>
            </a:r>
          </a:p>
          <a:p>
            <a:endParaRPr lang="en-GB" altLang="en-US" dirty="0">
              <a:latin typeface="Arial" panose="020B0604020202020204" pitchFamily="34" charset="0"/>
            </a:endParaRPr>
          </a:p>
        </p:txBody>
      </p:sp>
      <p:sp>
        <p:nvSpPr>
          <p:cNvPr id="5124" name="Slide Number Placeholder 3">
            <a:extLst>
              <a:ext uri="{FF2B5EF4-FFF2-40B4-BE49-F238E27FC236}">
                <a16:creationId xmlns:a16="http://schemas.microsoft.com/office/drawing/2014/main" xmlns="" id="{1B35F9E7-211D-441A-BC19-3D12B4BBAAE3}"/>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22420DD-C47E-4191-8832-E357195B75B6}" type="slidenum">
              <a:rPr lang="en-US" altLang="en-US"/>
              <a:pPr/>
              <a:t>2</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baseline="0" dirty="0">
                <a:solidFill>
                  <a:schemeClr val="tx1"/>
                </a:solidFill>
                <a:effectLst/>
                <a:latin typeface="+mn-lt"/>
                <a:ea typeface="+mn-ea"/>
                <a:cs typeface="+mn-cs"/>
              </a:rPr>
              <a:t>Another </a:t>
            </a:r>
            <a:r>
              <a:rPr lang="en-GB" sz="1200" kern="1200" dirty="0">
                <a:solidFill>
                  <a:schemeClr val="tx1"/>
                </a:solidFill>
                <a:effectLst/>
                <a:latin typeface="+mn-lt"/>
                <a:ea typeface="+mn-ea"/>
                <a:cs typeface="+mn-cs"/>
              </a:rPr>
              <a:t>area of risk relates</a:t>
            </a:r>
            <a:r>
              <a:rPr lang="en-GB" sz="1200" kern="1200" baseline="0" dirty="0">
                <a:solidFill>
                  <a:schemeClr val="tx1"/>
                </a:solidFill>
                <a:effectLst/>
                <a:latin typeface="+mn-lt"/>
                <a:ea typeface="+mn-ea"/>
                <a:cs typeface="+mn-cs"/>
              </a:rPr>
              <a:t> to </a:t>
            </a:r>
            <a:r>
              <a:rPr lang="en-GB" sz="1200" kern="1200" dirty="0">
                <a:solidFill>
                  <a:schemeClr val="tx1"/>
                </a:solidFill>
                <a:effectLst/>
                <a:latin typeface="+mn-lt"/>
                <a:ea typeface="+mn-ea"/>
                <a:cs typeface="+mn-cs"/>
              </a:rPr>
              <a:t>subject access requests.   Many concerns about how subject</a:t>
            </a:r>
            <a:r>
              <a:rPr lang="en-GB" sz="1200" kern="1200" baseline="0" dirty="0">
                <a:solidFill>
                  <a:schemeClr val="tx1"/>
                </a:solidFill>
                <a:effectLst/>
                <a:latin typeface="+mn-lt"/>
                <a:ea typeface="+mn-ea"/>
                <a:cs typeface="+mn-cs"/>
              </a:rPr>
              <a:t> access requests have been handled are brought to the ICO every year by members of the public..</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Problems</a:t>
            </a:r>
            <a:r>
              <a:rPr lang="en-GB" sz="1200" kern="1200" baseline="0" dirty="0">
                <a:solidFill>
                  <a:schemeClr val="tx1"/>
                </a:solidFill>
                <a:effectLst/>
                <a:latin typeface="+mn-lt"/>
                <a:ea typeface="+mn-ea"/>
                <a:cs typeface="+mn-cs"/>
              </a:rPr>
              <a:t> can be due to s</a:t>
            </a:r>
            <a:r>
              <a:rPr lang="en-GB" sz="1200" kern="1200" dirty="0">
                <a:solidFill>
                  <a:schemeClr val="tx1"/>
                </a:solidFill>
                <a:effectLst/>
                <a:latin typeface="+mn-lt"/>
                <a:ea typeface="+mn-ea"/>
                <a:cs typeface="+mn-cs"/>
              </a:rPr>
              <a:t>taff not being fully aware of what a subject access request is and how to deal with one. For instance, staff may not be aware that a subject access request does not have to say explicitly that it is one; a valid request therefore could be missed. We have received concerns where the subject access request was included within a complaint letter; the staff did not notice this and the request was not passed on to the appropriate area.</a:t>
            </a:r>
          </a:p>
          <a:p>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Subject</a:t>
            </a:r>
            <a:r>
              <a:rPr lang="en-GB" sz="1200" kern="1200" baseline="0" dirty="0">
                <a:solidFill>
                  <a:schemeClr val="tx1"/>
                </a:solidFill>
                <a:effectLst/>
                <a:latin typeface="+mn-lt"/>
                <a:ea typeface="+mn-ea"/>
                <a:cs typeface="+mn-cs"/>
              </a:rPr>
              <a:t> Access </a:t>
            </a:r>
            <a:r>
              <a:rPr lang="en-GB" sz="1200" kern="1200" dirty="0">
                <a:solidFill>
                  <a:schemeClr val="tx1"/>
                </a:solidFill>
                <a:effectLst/>
                <a:latin typeface="+mn-lt"/>
                <a:ea typeface="+mn-ea"/>
                <a:cs typeface="+mn-cs"/>
              </a:rPr>
              <a:t>Request responses are</a:t>
            </a:r>
            <a:r>
              <a:rPr lang="en-GB" sz="1200" kern="1200" baseline="0" dirty="0">
                <a:solidFill>
                  <a:schemeClr val="tx1"/>
                </a:solidFill>
                <a:effectLst/>
                <a:latin typeface="+mn-lt"/>
                <a:ea typeface="+mn-ea"/>
                <a:cs typeface="+mn-cs"/>
              </a:rPr>
              <a:t> sometimes subject to </a:t>
            </a:r>
            <a:r>
              <a:rPr lang="en-GB" sz="1200" kern="1200" dirty="0">
                <a:solidFill>
                  <a:schemeClr val="tx1"/>
                </a:solidFill>
                <a:effectLst/>
                <a:latin typeface="+mn-lt"/>
                <a:ea typeface="+mn-ea"/>
                <a:cs typeface="+mn-cs"/>
              </a:rPr>
              <a:t> redactions or exemptions. The work that is done while processing a SAR should be logged and reported, or otherwise if there is a complaint about the SAR response or the request is repeated, the organisation would not have any record about their previous response, so mistakes may be made or work repeated unnecessarily.</a:t>
            </a:r>
          </a:p>
          <a:p>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SAR must be responded to promptly and in any event by 40 calendar days after it was submitted. A response to a subject access request that is later than this is a breach of the DPA.</a:t>
            </a:r>
          </a:p>
        </p:txBody>
      </p:sp>
      <p:sp>
        <p:nvSpPr>
          <p:cNvPr id="4" name="Slide Number Placeholder 3"/>
          <p:cNvSpPr>
            <a:spLocks noGrp="1"/>
          </p:cNvSpPr>
          <p:nvPr>
            <p:ph type="sldNum" sz="quarter" idx="10"/>
          </p:nvPr>
        </p:nvSpPr>
        <p:spPr/>
        <p:txBody>
          <a:bodyPr/>
          <a:lstStyle/>
          <a:p>
            <a:fld id="{CF6E4A98-156A-4384-8D1A-0E3278B7F606}" type="slidenum">
              <a:rPr lang="en-GB" smtClean="0"/>
              <a:t>24</a:t>
            </a:fld>
            <a:endParaRPr lang="en-GB"/>
          </a:p>
        </p:txBody>
      </p:sp>
    </p:spTree>
    <p:extLst>
      <p:ext uri="{BB962C8B-B14F-4D97-AF65-F5344CB8AC3E}">
        <p14:creationId xmlns:p14="http://schemas.microsoft.com/office/powerpoint/2010/main" val="2562698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Systems access – if leavers are not removed from the system, they will still have access to personal data and disgruntled ex-employees are a common security threat!</a:t>
            </a:r>
          </a:p>
          <a:p>
            <a:endParaRPr lang="en-GB" baseline="0" dirty="0"/>
          </a:p>
          <a:p>
            <a:r>
              <a:rPr lang="en-GB" baseline="0" dirty="0"/>
              <a:t>Paper records left out on desks lead to the risk of unauthorised individuals obtaining knowledge of a person’s medical condition or other personal information. If your service users are local to the area, you may be responsible for their nosy neighbour’s gossip which could lead directly to a serious complaint. </a:t>
            </a:r>
          </a:p>
          <a:p>
            <a:endParaRPr lang="en-GB" baseline="0" dirty="0"/>
          </a:p>
          <a:p>
            <a:r>
              <a:rPr lang="en-GB" dirty="0"/>
              <a:t>Encryption</a:t>
            </a:r>
            <a:r>
              <a:rPr lang="en-GB" baseline="0" dirty="0"/>
              <a:t> is an absolute must – without this, there is no excuse if a breach were to happen – a stolen laptop is relatively expensive but if people’s sensitive data can be accessed on it, you may be facing a hefty fine. </a:t>
            </a:r>
          </a:p>
          <a:p>
            <a:endParaRPr lang="en-GB" baseline="0" dirty="0"/>
          </a:p>
          <a:p>
            <a:r>
              <a:rPr lang="en-GB" baseline="0" dirty="0"/>
              <a:t>If your service users’ come to your premises for treatment, you need to ensure that they are unable to obtain anyone else’s information - how would you know if a file was removed from your premises by a member of the public?</a:t>
            </a:r>
          </a:p>
          <a:p>
            <a:endParaRPr lang="en-GB" baseline="0" dirty="0"/>
          </a:p>
          <a:p>
            <a:r>
              <a:rPr lang="en-GB" baseline="0" dirty="0"/>
              <a:t>Password security procedures are a must.</a:t>
            </a:r>
          </a:p>
          <a:p>
            <a:endParaRPr lang="en-GB" baseline="0" dirty="0"/>
          </a:p>
          <a:p>
            <a:r>
              <a:rPr lang="en-GB" baseline="0" dirty="0"/>
              <a:t>Lack of incident reporting – how would you or your staff know how to identify and report a security incident?</a:t>
            </a:r>
          </a:p>
          <a:p>
            <a:endParaRPr lang="en-GB" baseline="0" dirty="0"/>
          </a:p>
          <a:p>
            <a:endParaRPr lang="en-GB" baseline="0" dirty="0"/>
          </a:p>
        </p:txBody>
      </p:sp>
      <p:sp>
        <p:nvSpPr>
          <p:cNvPr id="4" name="Slide Number Placeholder 3"/>
          <p:cNvSpPr>
            <a:spLocks noGrp="1"/>
          </p:cNvSpPr>
          <p:nvPr>
            <p:ph type="sldNum" sz="quarter" idx="10"/>
          </p:nvPr>
        </p:nvSpPr>
        <p:spPr/>
        <p:txBody>
          <a:bodyPr/>
          <a:lstStyle/>
          <a:p>
            <a:pPr>
              <a:defRPr/>
            </a:pPr>
            <a:fld id="{5C0E528B-F7A6-45C3-9615-EAE7EF6B0FAE}"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3654364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sz="1200" kern="1200" dirty="0">
                <a:solidFill>
                  <a:schemeClr val="tx1"/>
                </a:solidFill>
                <a:effectLst/>
                <a:latin typeface="+mn-lt"/>
                <a:ea typeface="+mn-ea"/>
                <a:cs typeface="+mn-cs"/>
              </a:rPr>
              <a:t>Manual records pose a particular risk, as it is very easy for paper files to be misplaced, lost or removed.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Without systems in place for logging and tracking manual records, manual records could be lost while being moved from one area of an organisation to another. In some instances, organisations have not known when a record has gone missing, or even if they had it in the first place.</a:t>
            </a:r>
          </a:p>
          <a:p>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Without secure storage areas for records there is a risk of records being lost, damaged, inappropriately disclosed or even stolen. We have seen premises where archived records were kept in an unlocked and damp cellar.</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Data in manual records should be kept accurate and up to date.  If an address on a file is wrong, for instance if a client has moved and the address has not been updated, this could lead to medical information being sent to the wrong address – and  either being lost, or read by the wrong person.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Organisations must be aware of the risks involved if staff are not trained in records management.  Even if permanent staff are trained, what about the risks involved with volunteers, work experience students or temporary staff. How soon is training arranged for new starters? It only takes one person to make a mistake, but there can be significant consequences to an organisation if records are lost.</a:t>
            </a:r>
          </a:p>
        </p:txBody>
      </p:sp>
      <p:sp>
        <p:nvSpPr>
          <p:cNvPr id="4" name="Slide Number Placeholder 3"/>
          <p:cNvSpPr>
            <a:spLocks noGrp="1"/>
          </p:cNvSpPr>
          <p:nvPr>
            <p:ph type="sldNum" sz="quarter" idx="10"/>
          </p:nvPr>
        </p:nvSpPr>
        <p:spPr/>
        <p:txBody>
          <a:bodyPr/>
          <a:lstStyle/>
          <a:p>
            <a:fld id="{CF6E4A98-156A-4384-8D1A-0E3278B7F606}" type="slidenum">
              <a:rPr lang="en-GB" smtClean="0"/>
              <a:t>27</a:t>
            </a:fld>
            <a:endParaRPr lang="en-GB" dirty="0"/>
          </a:p>
        </p:txBody>
      </p:sp>
    </p:spTree>
    <p:extLst>
      <p:ext uri="{BB962C8B-B14F-4D97-AF65-F5344CB8AC3E}">
        <p14:creationId xmlns:p14="http://schemas.microsoft.com/office/powerpoint/2010/main" val="4042711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37</a:t>
            </a:fld>
            <a:endParaRPr lang="en-GB"/>
          </a:p>
        </p:txBody>
      </p:sp>
    </p:spTree>
    <p:extLst>
      <p:ext uri="{BB962C8B-B14F-4D97-AF65-F5344CB8AC3E}">
        <p14:creationId xmlns:p14="http://schemas.microsoft.com/office/powerpoint/2010/main" val="234648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xmlns="" id="{9B227D0B-F27C-482E-B46B-97E660414018}"/>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5C39C75-D702-4C6F-8512-5EC0FACEB9E3}" type="slidenum">
              <a:rPr lang="en-US" altLang="en-US"/>
              <a:pPr>
                <a:spcBef>
                  <a:spcPct val="0"/>
                </a:spcBef>
              </a:pPr>
              <a:t>39</a:t>
            </a:fld>
            <a:endParaRPr lang="en-US" altLang="en-US"/>
          </a:p>
        </p:txBody>
      </p:sp>
      <p:sp>
        <p:nvSpPr>
          <p:cNvPr id="17411" name="Rectangle 2">
            <a:extLst>
              <a:ext uri="{FF2B5EF4-FFF2-40B4-BE49-F238E27FC236}">
                <a16:creationId xmlns:a16="http://schemas.microsoft.com/office/drawing/2014/main" xmlns="" id="{785BFD94-0598-4E61-8996-4B0916651716}"/>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xmlns="" id="{EB47F7F5-69FC-476D-BE7B-AABB1BF829C6}"/>
              </a:ext>
            </a:extLst>
          </p:cNvPr>
          <p:cNvSpPr>
            <a:spLocks noGrp="1" noChangeArrowheads="1"/>
          </p:cNvSpPr>
          <p:nvPr>
            <p:ph type="body" idx="1"/>
          </p:nvPr>
        </p:nvSpPr>
        <p:spPr>
          <a:noFill/>
        </p:spPr>
        <p:txBody>
          <a:bodyPr/>
          <a:lstStyle/>
          <a:p>
            <a:pPr eaLnBrk="1" hangingPunct="1"/>
            <a:r>
              <a:rPr lang="en-GB" altLang="en-US">
                <a:latin typeface="Arial" panose="020B0604020202020204" pitchFamily="34" charset="0"/>
              </a:rPr>
              <a:t>But it makes it easier for us to do this if</a:t>
            </a:r>
          </a:p>
          <a:p>
            <a:pPr eaLnBrk="1" hangingPunct="1"/>
            <a:endParaRPr lang="en-GB" altLang="en-US">
              <a:latin typeface="Arial" panose="020B0604020202020204" pitchFamily="34" charset="0"/>
            </a:endParaRPr>
          </a:p>
          <a:p>
            <a:pPr eaLnBrk="1" hangingPunct="1"/>
            <a:r>
              <a:rPr lang="en-GB" altLang="en-US">
                <a:latin typeface="Arial" panose="020B0604020202020204" pitchFamily="34" charset="0"/>
              </a:rPr>
              <a:t>The records that are being created were more consistent and coherent</a:t>
            </a:r>
          </a:p>
          <a:p>
            <a:pPr eaLnBrk="1" hangingPunct="1"/>
            <a:endParaRPr lang="en-GB" altLang="en-US">
              <a:latin typeface="Arial" panose="020B0604020202020204" pitchFamily="34" charset="0"/>
            </a:endParaRPr>
          </a:p>
          <a:p>
            <a:pPr eaLnBrk="1" hangingPunct="1"/>
            <a:r>
              <a:rPr lang="en-GB" altLang="en-US">
                <a:latin typeface="Arial" panose="020B0604020202020204" pitchFamily="34" charset="0"/>
              </a:rPr>
              <a:t>Which is where another rset of rules come in</a:t>
            </a:r>
          </a:p>
          <a:p>
            <a:pPr eaLnBrk="1" hangingPunct="1"/>
            <a:endParaRPr lang="en-GB" altLang="en-US">
              <a:latin typeface="Arial" panose="020B0604020202020204" pitchFamily="34" charset="0"/>
            </a:endParaRPr>
          </a:p>
          <a:p>
            <a:pPr eaLnBrk="1" hangingPunct="1"/>
            <a:r>
              <a:rPr lang="en-GB" altLang="en-US">
                <a:latin typeface="Arial" panose="020B0604020202020204" pitchFamily="34" charset="0"/>
              </a:rPr>
              <a:t>The GPGs</a:t>
            </a:r>
          </a:p>
          <a:p>
            <a:pPr eaLnBrk="1" hangingPunct="1"/>
            <a:endParaRPr lang="en-GB" altLang="en-US">
              <a:latin typeface="Arial" panose="020B0604020202020204" pitchFamily="34" charset="0"/>
            </a:endParaRPr>
          </a:p>
          <a:p>
            <a:pPr eaLnBrk="1" hangingPunct="1"/>
            <a:r>
              <a:rPr lang="en-GB" altLang="en-US">
                <a:latin typeface="Arial" panose="020B0604020202020204" pitchFamily="34" charset="0"/>
              </a:rPr>
              <a:t>Well worth reading</a:t>
            </a:r>
          </a:p>
          <a:p>
            <a:pPr eaLnBrk="1" hangingPunct="1"/>
            <a:endParaRPr lang="en-GB" altLang="en-US">
              <a:latin typeface="Arial" panose="020B0604020202020204" pitchFamily="34" charset="0"/>
            </a:endParaRPr>
          </a:p>
          <a:p>
            <a:pPr eaLnBrk="1" hangingPunct="1"/>
            <a:r>
              <a:rPr lang="en-GB" altLang="en-US">
                <a:latin typeface="Arial" panose="020B0604020202020204" pitchFamily="34" charset="0"/>
              </a:rPr>
              <a:t>Start working to the concepts and advice in this and the benefit of GP2GP transfer will be enhanced</a:t>
            </a:r>
          </a:p>
          <a:p>
            <a:pPr eaLnBrk="1" hangingPunct="1"/>
            <a:endParaRPr lang="en-GB" altLang="en-US">
              <a:latin typeface="Arial" panose="020B0604020202020204" pitchFamily="34" charset="0"/>
            </a:endParaRPr>
          </a:p>
          <a:p>
            <a:pPr eaLnBrk="1" hangingPunct="1"/>
            <a:r>
              <a:rPr lang="en-GB" altLang="en-US">
                <a:latin typeface="Arial" panose="020B0604020202020204" pitchFamily="34" charset="0"/>
              </a:rPr>
              <a:t>Begin to see the benefit of national coding rules established by QUOF</a:t>
            </a:r>
          </a:p>
          <a:p>
            <a:pPr eaLnBrk="1" hangingPunct="1"/>
            <a:endParaRPr lang="en-GB" altLang="en-US">
              <a:latin typeface="Arial" panose="020B0604020202020204" pitchFamily="34" charset="0"/>
            </a:endParaRPr>
          </a:p>
          <a:p>
            <a:pPr eaLnBrk="1" hangingPunct="1"/>
            <a:r>
              <a:rPr lang="en-GB" altLang="en-US">
                <a:latin typeface="Arial" panose="020B0604020202020204" pitchFamily="34" charset="0"/>
              </a:rPr>
              <a:t>And see why I was so massively in favour of QMAS</a:t>
            </a:r>
          </a:p>
          <a:p>
            <a:pPr eaLnBrk="1" hangingPunct="1"/>
            <a:endParaRPr lang="en-GB" altLang="en-US">
              <a:latin typeface="Arial" panose="020B0604020202020204" pitchFamily="34" charset="0"/>
            </a:endParaRPr>
          </a:p>
          <a:p>
            <a:pPr eaLnBrk="1" hangingPunct="1"/>
            <a:endParaRPr lang="en-GB" altLang="en-US">
              <a:latin typeface="Arial" panose="020B0604020202020204" pitchFamily="34" charset="0"/>
            </a:endParaRPr>
          </a:p>
          <a:p>
            <a:pPr eaLnBrk="1" hangingPunct="1"/>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44F72-B667-724A-817B-C8D52BA16B5C}" type="slidenum">
              <a:rPr lang="en-GB" smtClean="0"/>
              <a:t>41</a:t>
            </a:fld>
            <a:endParaRPr lang="en-GB"/>
          </a:p>
        </p:txBody>
      </p:sp>
    </p:spTree>
    <p:extLst>
      <p:ext uri="{BB962C8B-B14F-4D97-AF65-F5344CB8AC3E}">
        <p14:creationId xmlns:p14="http://schemas.microsoft.com/office/powerpoint/2010/main" val="3549922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3</a:t>
            </a:fld>
            <a:endParaRPr lang="en-GB"/>
          </a:p>
        </p:txBody>
      </p:sp>
    </p:spTree>
    <p:extLst>
      <p:ext uri="{BB962C8B-B14F-4D97-AF65-F5344CB8AC3E}">
        <p14:creationId xmlns:p14="http://schemas.microsoft.com/office/powerpoint/2010/main" val="1585503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t>As you can see, there are obvious similarities with the existing DPA principles we have just talked about; however there is a new requirement for all data controllers to be able to demonstrate their compliance with the new principles. This is centred around Accountability. Basically, the GDPR requires you to show how you will comply with the principles, for example by documenting the decisions you take about a processing activity.</a:t>
            </a:r>
            <a:endParaRPr lang="en-GB" dirty="0"/>
          </a:p>
          <a:p>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4</a:t>
            </a:fld>
            <a:endParaRPr lang="en-GB"/>
          </a:p>
        </p:txBody>
      </p:sp>
    </p:spTree>
    <p:extLst>
      <p:ext uri="{BB962C8B-B14F-4D97-AF65-F5344CB8AC3E}">
        <p14:creationId xmlns:p14="http://schemas.microsoft.com/office/powerpoint/2010/main" val="223779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920E8425-C785-4E2A-AAD1-C021E458A709}" type="slidenum">
              <a:rPr lang="en-US" sz="1200">
                <a:solidFill>
                  <a:prstClr val="black"/>
                </a:solidFill>
              </a:rPr>
              <a:pPr/>
              <a:t>6</a:t>
            </a:fld>
            <a:endParaRPr lang="en-US" sz="1200">
              <a:solidFill>
                <a:prstClr val="black"/>
              </a:solidFill>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10000"/>
              </a:lnSpc>
              <a:spcBef>
                <a:spcPct val="0"/>
              </a:spcBef>
              <a:spcAft>
                <a:spcPct val="0"/>
              </a:spcAft>
              <a:buClrTx/>
              <a:buSzTx/>
              <a:buFont typeface="Arial" panose="020B0604020202020204" pitchFamily="34" charset="0"/>
              <a:buNone/>
              <a:tabLst/>
              <a:defRPr/>
            </a:pPr>
            <a:r>
              <a:rPr kumimoji="0" lang="en-GB" sz="1600" b="0" i="0" u="none" strike="noStrike" kern="0" cap="none" spc="0" normalizeH="0" baseline="0" noProof="0" dirty="0">
                <a:ln>
                  <a:noFill/>
                </a:ln>
                <a:solidFill>
                  <a:srgbClr val="54534A"/>
                </a:solidFill>
                <a:effectLst/>
                <a:uLnTx/>
                <a:uFillTx/>
                <a:latin typeface="Verdana"/>
                <a:ea typeface="Verdana" panose="020B0604030504040204" pitchFamily="34" charset="0"/>
                <a:cs typeface="Verdana" panose="020B0604030504040204" pitchFamily="34" charset="0"/>
              </a:rPr>
              <a:t>The Data Protection Act 1998 has eight principles.</a:t>
            </a:r>
          </a:p>
          <a:p>
            <a:pPr marL="0" marR="0" lvl="0" indent="0" algn="l" defTabSz="914400" rtl="0" eaLnBrk="0" fontAlgn="base" latinLnBrk="0" hangingPunct="0">
              <a:lnSpc>
                <a:spcPct val="110000"/>
              </a:lnSpc>
              <a:spcBef>
                <a:spcPct val="0"/>
              </a:spcBef>
              <a:spcAft>
                <a:spcPct val="0"/>
              </a:spcAft>
              <a:buClrTx/>
              <a:buSzTx/>
              <a:buFont typeface="Arial" panose="020B0604020202020204" pitchFamily="34" charset="0"/>
              <a:buNone/>
              <a:tabLst/>
              <a:defRPr/>
            </a:pPr>
            <a:endParaRPr kumimoji="0" lang="en-GB" sz="1600" b="0" i="0" u="none" strike="noStrike" kern="0" cap="none" spc="0" normalizeH="0" baseline="0" noProof="0" dirty="0">
              <a:ln>
                <a:noFill/>
              </a:ln>
              <a:solidFill>
                <a:srgbClr val="54534A"/>
              </a:solidFill>
              <a:effectLst/>
              <a:uLnTx/>
              <a:uFillTx/>
              <a:latin typeface="Verdana"/>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10000"/>
              </a:lnSpc>
              <a:spcBef>
                <a:spcPct val="0"/>
              </a:spcBef>
              <a:spcAft>
                <a:spcPct val="0"/>
              </a:spcAft>
              <a:buClrTx/>
              <a:buSzTx/>
              <a:buFont typeface="Arial" panose="020B0604020202020204" pitchFamily="34" charset="0"/>
              <a:buNone/>
              <a:tabLst/>
              <a:defRPr/>
            </a:pPr>
            <a:endParaRPr kumimoji="0" lang="en-GB" sz="1600" b="0" i="0" u="none" strike="noStrike" kern="0" cap="none" spc="0" normalizeH="0" baseline="0" noProof="0" dirty="0">
              <a:ln>
                <a:noFill/>
              </a:ln>
              <a:solidFill>
                <a:srgbClr val="54534A"/>
              </a:solidFill>
              <a:effectLst/>
              <a:uLnTx/>
              <a:uFillTx/>
              <a:latin typeface="Verdana"/>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10000"/>
              </a:lnSpc>
              <a:spcBef>
                <a:spcPct val="0"/>
              </a:spcBef>
              <a:spcAft>
                <a:spcPct val="0"/>
              </a:spcAft>
              <a:buClrTx/>
              <a:buSzTx/>
              <a:buFont typeface="Arial" panose="020B0604020202020204" pitchFamily="34" charset="0"/>
              <a:buNone/>
              <a:tabLst/>
              <a:defRPr/>
            </a:pPr>
            <a:r>
              <a:rPr kumimoji="0" lang="en-GB" sz="1600" b="0" i="0" u="none" strike="noStrike" kern="0" cap="none" spc="0" normalizeH="0" baseline="0" noProof="0" dirty="0">
                <a:ln>
                  <a:noFill/>
                </a:ln>
                <a:solidFill>
                  <a:srgbClr val="54534A"/>
                </a:solidFill>
                <a:effectLst/>
                <a:uLnTx/>
                <a:uFillTx/>
                <a:latin typeface="Verdana"/>
                <a:ea typeface="Verdana" panose="020B0604030504040204" pitchFamily="34" charset="0"/>
                <a:cs typeface="Verdana" panose="020B0604030504040204" pitchFamily="34" charset="0"/>
              </a:rPr>
              <a:t>Principle One: Personal Information must be fairly and lawfully processed</a:t>
            </a:r>
          </a:p>
          <a:p>
            <a:pPr marL="0" marR="0" lvl="0" indent="0" algn="l" defTabSz="914400" rtl="0" eaLnBrk="0" fontAlgn="base" latinLnBrk="0" hangingPunct="0">
              <a:lnSpc>
                <a:spcPct val="110000"/>
              </a:lnSpc>
              <a:spcBef>
                <a:spcPct val="0"/>
              </a:spcBef>
              <a:spcAft>
                <a:spcPct val="0"/>
              </a:spcAft>
              <a:buClrTx/>
              <a:buSzTx/>
              <a:buFont typeface="Arial" panose="020B0604020202020204" pitchFamily="34" charset="0"/>
              <a:buNone/>
              <a:tabLst/>
              <a:defRPr/>
            </a:pPr>
            <a:endParaRPr kumimoji="0" lang="en-GB" sz="1600" b="0" i="0" u="none" strike="noStrike" kern="0" cap="none" spc="0" normalizeH="0" baseline="0" noProof="0" dirty="0">
              <a:ln>
                <a:noFill/>
              </a:ln>
              <a:solidFill>
                <a:srgbClr val="54534A"/>
              </a:solidFill>
              <a:effectLst/>
              <a:uLnTx/>
              <a:uFillTx/>
              <a:latin typeface="Verdana"/>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10000"/>
              </a:lnSpc>
              <a:spcBef>
                <a:spcPct val="0"/>
              </a:spcBef>
              <a:spcAft>
                <a:spcPct val="0"/>
              </a:spcAft>
              <a:buClrTx/>
              <a:buSzTx/>
              <a:buFont typeface="Arial" panose="020B0604020202020204" pitchFamily="34" charset="0"/>
              <a:buNone/>
              <a:tabLst/>
              <a:defRPr/>
            </a:pPr>
            <a:r>
              <a:rPr kumimoji="0" lang="en-GB" sz="1600" b="0" i="0" u="none" strike="noStrike" kern="0" cap="none" spc="0" normalizeH="0" baseline="0" noProof="0" dirty="0">
                <a:ln>
                  <a:noFill/>
                </a:ln>
                <a:solidFill>
                  <a:srgbClr val="54534A"/>
                </a:solidFill>
                <a:effectLst/>
                <a:uLnTx/>
                <a:uFillTx/>
                <a:latin typeface="Verdana"/>
                <a:ea typeface="Verdana" panose="020B0604030504040204" pitchFamily="34" charset="0"/>
                <a:cs typeface="Verdana" panose="020B0604030504040204" pitchFamily="34" charset="0"/>
              </a:rPr>
              <a:t>Principle Two: Personal Information must be processed for limited purposes</a:t>
            </a:r>
          </a:p>
          <a:p>
            <a:pPr marL="0" marR="0" lvl="0" indent="0" algn="l" defTabSz="914400" rtl="0" eaLnBrk="0" fontAlgn="base" latinLnBrk="0" hangingPunct="0">
              <a:lnSpc>
                <a:spcPct val="110000"/>
              </a:lnSpc>
              <a:spcBef>
                <a:spcPct val="0"/>
              </a:spcBef>
              <a:spcAft>
                <a:spcPct val="0"/>
              </a:spcAft>
              <a:buClrTx/>
              <a:buSzTx/>
              <a:buFont typeface="Arial" panose="020B0604020202020204" pitchFamily="34" charset="0"/>
              <a:buNone/>
              <a:tabLst/>
              <a:defRPr/>
            </a:pPr>
            <a:endParaRPr kumimoji="0" lang="en-GB" sz="1600" b="0" i="0" u="none" strike="noStrike" kern="0" cap="none" spc="0" normalizeH="0" baseline="0" noProof="0" dirty="0">
              <a:ln>
                <a:noFill/>
              </a:ln>
              <a:solidFill>
                <a:srgbClr val="54534A"/>
              </a:solidFill>
              <a:effectLst/>
              <a:uLnTx/>
              <a:uFillTx/>
              <a:latin typeface="Verdana"/>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10000"/>
              </a:lnSpc>
              <a:spcBef>
                <a:spcPct val="0"/>
              </a:spcBef>
              <a:spcAft>
                <a:spcPct val="0"/>
              </a:spcAft>
              <a:buClrTx/>
              <a:buSzTx/>
              <a:buFont typeface="Arial" panose="020B0604020202020204" pitchFamily="34" charset="0"/>
              <a:buNone/>
              <a:tabLst/>
              <a:defRPr/>
            </a:pPr>
            <a:r>
              <a:rPr kumimoji="0" lang="en-GB" sz="1600" b="0" i="0" u="none" strike="noStrike" kern="0" cap="none" spc="0" normalizeH="0" baseline="0" noProof="0" dirty="0">
                <a:ln>
                  <a:noFill/>
                </a:ln>
                <a:solidFill>
                  <a:srgbClr val="54534A"/>
                </a:solidFill>
                <a:effectLst/>
                <a:uLnTx/>
                <a:uFillTx/>
                <a:latin typeface="Verdana"/>
                <a:ea typeface="Verdana" panose="020B0604030504040204" pitchFamily="34" charset="0"/>
                <a:cs typeface="Verdana" panose="020B0604030504040204" pitchFamily="34" charset="0"/>
              </a:rPr>
              <a:t>Principle Three:  Personal Information must be adequate, relevant and not excessive</a:t>
            </a:r>
          </a:p>
          <a:p>
            <a:pPr marL="0" marR="0" lvl="0" indent="0" algn="l" defTabSz="914400" rtl="0" eaLnBrk="0" fontAlgn="base" latinLnBrk="0" hangingPunct="0">
              <a:lnSpc>
                <a:spcPct val="110000"/>
              </a:lnSpc>
              <a:spcBef>
                <a:spcPct val="0"/>
              </a:spcBef>
              <a:spcAft>
                <a:spcPct val="0"/>
              </a:spcAft>
              <a:buClrTx/>
              <a:buSzTx/>
              <a:buFont typeface="Arial" panose="020B0604020202020204" pitchFamily="34" charset="0"/>
              <a:buNone/>
              <a:tabLst/>
              <a:defRPr/>
            </a:pPr>
            <a:endParaRPr kumimoji="0" lang="en-GB" sz="1600" b="0" i="0" u="none" strike="noStrike" kern="0" cap="none" spc="0" normalizeH="0" baseline="0" noProof="0" dirty="0">
              <a:ln>
                <a:noFill/>
              </a:ln>
              <a:solidFill>
                <a:srgbClr val="54534A"/>
              </a:solidFill>
              <a:effectLst/>
              <a:uLnTx/>
              <a:uFillTx/>
              <a:latin typeface="Verdana"/>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10000"/>
              </a:lnSpc>
              <a:spcBef>
                <a:spcPct val="0"/>
              </a:spcBef>
              <a:spcAft>
                <a:spcPct val="0"/>
              </a:spcAft>
              <a:buClrTx/>
              <a:buSzTx/>
              <a:buFont typeface="Arial" panose="020B0604020202020204" pitchFamily="34" charset="0"/>
              <a:buNone/>
              <a:tabLst/>
              <a:defRPr/>
            </a:pPr>
            <a:r>
              <a:rPr kumimoji="0" lang="en-GB" sz="1600" b="0" i="0" u="none" strike="noStrike" kern="0" cap="none" spc="0" normalizeH="0" baseline="0" noProof="0" dirty="0">
                <a:ln>
                  <a:noFill/>
                </a:ln>
                <a:solidFill>
                  <a:srgbClr val="54534A"/>
                </a:solidFill>
                <a:effectLst/>
                <a:uLnTx/>
                <a:uFillTx/>
                <a:latin typeface="Verdana"/>
                <a:ea typeface="Verdana" panose="020B0604030504040204" pitchFamily="34" charset="0"/>
                <a:cs typeface="Verdana" panose="020B0604030504040204" pitchFamily="34" charset="0"/>
              </a:rPr>
              <a:t>Principle Four:  Personal Information must be accurate and up to date</a:t>
            </a:r>
          </a:p>
          <a:p>
            <a:pPr marL="0" marR="0" lvl="0" indent="0" algn="l" defTabSz="914400" rtl="0" eaLnBrk="0" fontAlgn="base" latinLnBrk="0" hangingPunct="0">
              <a:lnSpc>
                <a:spcPct val="110000"/>
              </a:lnSpc>
              <a:spcBef>
                <a:spcPct val="0"/>
              </a:spcBef>
              <a:spcAft>
                <a:spcPct val="0"/>
              </a:spcAft>
              <a:buClrTx/>
              <a:buSzTx/>
              <a:buFont typeface="Arial" panose="020B0604020202020204" pitchFamily="34" charset="0"/>
              <a:buNone/>
              <a:tabLst/>
              <a:defRPr/>
            </a:pPr>
            <a:endParaRPr kumimoji="0" lang="en-GB" sz="1600" b="0" i="0" u="none" strike="noStrike" kern="0" cap="none" spc="0" normalizeH="0" baseline="0" noProof="0" dirty="0">
              <a:ln>
                <a:noFill/>
              </a:ln>
              <a:solidFill>
                <a:srgbClr val="54534A"/>
              </a:solidFill>
              <a:effectLst/>
              <a:uLnTx/>
              <a:uFillTx/>
              <a:latin typeface="Verdana"/>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10000"/>
              </a:lnSpc>
              <a:spcBef>
                <a:spcPct val="0"/>
              </a:spcBef>
              <a:spcAft>
                <a:spcPct val="0"/>
              </a:spcAft>
              <a:buClrTx/>
              <a:buSzTx/>
              <a:buFont typeface="Arial" panose="020B0604020202020204" pitchFamily="34" charset="0"/>
              <a:buNone/>
              <a:tabLst/>
              <a:defRPr/>
            </a:pPr>
            <a:r>
              <a:rPr kumimoji="0" lang="en-GB" sz="1600" b="0" i="0" u="none" strike="noStrike" kern="0" cap="none" spc="0" normalizeH="0" baseline="0" noProof="0" dirty="0">
                <a:ln>
                  <a:noFill/>
                </a:ln>
                <a:solidFill>
                  <a:srgbClr val="54534A"/>
                </a:solidFill>
                <a:effectLst/>
                <a:uLnTx/>
                <a:uFillTx/>
                <a:latin typeface="Verdana"/>
                <a:ea typeface="Verdana" panose="020B0604030504040204" pitchFamily="34" charset="0"/>
                <a:cs typeface="Verdana" panose="020B0604030504040204" pitchFamily="34" charset="0"/>
              </a:rPr>
              <a:t>Principle Five:  Personal Information must not be kept for longer than is necessary</a:t>
            </a:r>
          </a:p>
          <a:p>
            <a:pPr marL="0" marR="0" lvl="0" indent="0" algn="l" defTabSz="914400" rtl="0" eaLnBrk="0" fontAlgn="base" latinLnBrk="0" hangingPunct="0">
              <a:lnSpc>
                <a:spcPct val="110000"/>
              </a:lnSpc>
              <a:spcBef>
                <a:spcPct val="0"/>
              </a:spcBef>
              <a:spcAft>
                <a:spcPct val="0"/>
              </a:spcAft>
              <a:buClrTx/>
              <a:buSzTx/>
              <a:buFont typeface="Arial" panose="020B0604020202020204" pitchFamily="34" charset="0"/>
              <a:buNone/>
              <a:tabLst/>
              <a:defRPr/>
            </a:pPr>
            <a:endParaRPr kumimoji="0" lang="en-GB" sz="1600" b="0" i="0" u="none" strike="noStrike" kern="0" cap="none" spc="0" normalizeH="0" baseline="0" noProof="0" dirty="0">
              <a:ln>
                <a:noFill/>
              </a:ln>
              <a:solidFill>
                <a:srgbClr val="54534A"/>
              </a:solidFill>
              <a:effectLst/>
              <a:uLnTx/>
              <a:uFillTx/>
              <a:latin typeface="Verdana"/>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10000"/>
              </a:lnSpc>
              <a:spcBef>
                <a:spcPct val="0"/>
              </a:spcBef>
              <a:spcAft>
                <a:spcPct val="0"/>
              </a:spcAft>
              <a:buClrTx/>
              <a:buSzTx/>
              <a:buFont typeface="Arial" panose="020B0604020202020204" pitchFamily="34" charset="0"/>
              <a:buNone/>
              <a:tabLst/>
              <a:defRPr/>
            </a:pPr>
            <a:r>
              <a:rPr kumimoji="0" lang="en-GB" sz="1600" b="0" i="0" u="none" strike="noStrike" kern="0" cap="none" spc="0" normalizeH="0" baseline="0" noProof="0" dirty="0">
                <a:ln>
                  <a:noFill/>
                </a:ln>
                <a:solidFill>
                  <a:srgbClr val="54534A"/>
                </a:solidFill>
                <a:effectLst/>
                <a:uLnTx/>
                <a:uFillTx/>
                <a:latin typeface="Verdana"/>
                <a:ea typeface="Verdana" panose="020B0604030504040204" pitchFamily="34" charset="0"/>
                <a:cs typeface="Verdana" panose="020B0604030504040204" pitchFamily="34" charset="0"/>
              </a:rPr>
              <a:t>Principle Six:  Personal Information must be processed in line with data subjects’ rights</a:t>
            </a:r>
          </a:p>
          <a:p>
            <a:pPr marL="0" marR="0" lvl="0" indent="0" algn="l" defTabSz="914400" rtl="0" eaLnBrk="0" fontAlgn="base" latinLnBrk="0" hangingPunct="0">
              <a:lnSpc>
                <a:spcPct val="110000"/>
              </a:lnSpc>
              <a:spcBef>
                <a:spcPct val="0"/>
              </a:spcBef>
              <a:spcAft>
                <a:spcPct val="0"/>
              </a:spcAft>
              <a:buClrTx/>
              <a:buSzTx/>
              <a:buFont typeface="Arial" panose="020B0604020202020204" pitchFamily="34" charset="0"/>
              <a:buNone/>
              <a:tabLst/>
              <a:defRPr/>
            </a:pPr>
            <a:endParaRPr kumimoji="0" lang="en-GB" sz="1600" b="0" i="0" u="none" strike="noStrike" kern="0" cap="none" spc="0" normalizeH="0" baseline="0" noProof="0" dirty="0">
              <a:ln>
                <a:noFill/>
              </a:ln>
              <a:solidFill>
                <a:srgbClr val="54534A"/>
              </a:solidFill>
              <a:effectLst/>
              <a:uLnTx/>
              <a:uFillTx/>
              <a:latin typeface="Verdana"/>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10000"/>
              </a:lnSpc>
              <a:spcBef>
                <a:spcPct val="0"/>
              </a:spcBef>
              <a:spcAft>
                <a:spcPct val="0"/>
              </a:spcAft>
              <a:buClrTx/>
              <a:buSzTx/>
              <a:buFont typeface="Arial" panose="020B0604020202020204" pitchFamily="34" charset="0"/>
              <a:buNone/>
              <a:tabLst/>
              <a:defRPr/>
            </a:pPr>
            <a:r>
              <a:rPr kumimoji="0" lang="en-GB" sz="1600" b="0" i="0" u="none" strike="noStrike" kern="0" cap="none" spc="0" normalizeH="0" baseline="0" noProof="0" dirty="0">
                <a:ln>
                  <a:noFill/>
                </a:ln>
                <a:solidFill>
                  <a:srgbClr val="54534A"/>
                </a:solidFill>
                <a:effectLst/>
                <a:uLnTx/>
                <a:uFillTx/>
                <a:latin typeface="Verdana"/>
                <a:ea typeface="Verdana" panose="020B0604030504040204" pitchFamily="34" charset="0"/>
                <a:cs typeface="Verdana" panose="020B0604030504040204" pitchFamily="34" charset="0"/>
              </a:rPr>
              <a:t>Principle Seven: Personal data must be secure</a:t>
            </a:r>
          </a:p>
          <a:p>
            <a:pPr marL="0" marR="0" lvl="0" indent="0" algn="l" defTabSz="914400" rtl="0" eaLnBrk="0" fontAlgn="base" latinLnBrk="0" hangingPunct="0">
              <a:lnSpc>
                <a:spcPct val="110000"/>
              </a:lnSpc>
              <a:spcBef>
                <a:spcPct val="0"/>
              </a:spcBef>
              <a:spcAft>
                <a:spcPct val="0"/>
              </a:spcAft>
              <a:buClrTx/>
              <a:buSzTx/>
              <a:buFont typeface="Arial" panose="020B0604020202020204" pitchFamily="34" charset="0"/>
              <a:buNone/>
              <a:tabLst/>
              <a:defRPr/>
            </a:pPr>
            <a:endParaRPr kumimoji="0" lang="en-GB" sz="1600" b="0" i="0" u="none" strike="noStrike" kern="0" cap="none" spc="0" normalizeH="0" baseline="0" noProof="0" dirty="0">
              <a:ln>
                <a:noFill/>
              </a:ln>
              <a:solidFill>
                <a:srgbClr val="54534A"/>
              </a:solidFill>
              <a:effectLst/>
              <a:uLnTx/>
              <a:uFillTx/>
              <a:latin typeface="Verdana"/>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10000"/>
              </a:lnSpc>
              <a:spcBef>
                <a:spcPct val="0"/>
              </a:spcBef>
              <a:spcAft>
                <a:spcPct val="0"/>
              </a:spcAft>
              <a:buClrTx/>
              <a:buSzTx/>
              <a:buFont typeface="Arial" panose="020B0604020202020204" pitchFamily="34" charset="0"/>
              <a:buNone/>
              <a:tabLst/>
              <a:defRPr/>
            </a:pPr>
            <a:r>
              <a:rPr kumimoji="0" lang="en-GB" sz="1600" b="0" i="0" u="none" strike="noStrike" kern="0" cap="none" spc="0" normalizeH="0" baseline="0" noProof="0" dirty="0">
                <a:ln>
                  <a:noFill/>
                </a:ln>
                <a:solidFill>
                  <a:srgbClr val="54534A"/>
                </a:solidFill>
                <a:effectLst/>
                <a:uLnTx/>
                <a:uFillTx/>
                <a:latin typeface="Verdana"/>
                <a:ea typeface="Verdana" panose="020B0604030504040204" pitchFamily="34" charset="0"/>
                <a:cs typeface="Verdana" panose="020B0604030504040204" pitchFamily="34" charset="0"/>
              </a:rPr>
              <a:t>Principle Eight: Personal Information must not be transferred to other countries without adequate protection</a:t>
            </a:r>
          </a:p>
          <a:p>
            <a:pPr marL="0" marR="0" lvl="0" indent="0" algn="l" defTabSz="914400" rtl="0" eaLnBrk="0" fontAlgn="base" latinLnBrk="0" hangingPunct="0">
              <a:lnSpc>
                <a:spcPct val="110000"/>
              </a:lnSpc>
              <a:spcBef>
                <a:spcPct val="0"/>
              </a:spcBef>
              <a:spcAft>
                <a:spcPct val="0"/>
              </a:spcAft>
              <a:buClrTx/>
              <a:buSzTx/>
              <a:buFont typeface="Arial" panose="020B0604020202020204" pitchFamily="34" charset="0"/>
              <a:buNone/>
              <a:tabLst/>
              <a:defRPr/>
            </a:pPr>
            <a:endParaRPr kumimoji="0" lang="en-GB" sz="2000" b="0" i="0" u="none" strike="noStrike" kern="0" cap="none" spc="0" normalizeH="0" baseline="0" noProof="0" dirty="0">
              <a:ln>
                <a:noFill/>
              </a:ln>
              <a:solidFill>
                <a:srgbClr val="54534A"/>
              </a:solidFill>
              <a:effectLst/>
              <a:uLnTx/>
              <a:uFillTx/>
              <a:latin typeface="Verdana"/>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10000"/>
              </a:lnSpc>
              <a:spcBef>
                <a:spcPct val="0"/>
              </a:spcBef>
              <a:spcAft>
                <a:spcPct val="0"/>
              </a:spcAft>
              <a:buClrTx/>
              <a:buSzTx/>
              <a:buFont typeface="Arial" panose="020B0604020202020204" pitchFamily="34" charset="0"/>
              <a:buNone/>
              <a:tabLst/>
              <a:defRPr/>
            </a:pPr>
            <a:endParaRPr kumimoji="0" lang="en-GB" sz="2000" b="0" i="0" u="none" strike="noStrike" kern="0" cap="none" spc="0" normalizeH="0" baseline="0" noProof="0" dirty="0">
              <a:ln>
                <a:noFill/>
              </a:ln>
              <a:solidFill>
                <a:srgbClr val="54534A"/>
              </a:solidFill>
              <a:effectLst/>
              <a:uLnTx/>
              <a:uFillTx/>
              <a:latin typeface="Verdana"/>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10000"/>
              </a:lnSpc>
              <a:spcBef>
                <a:spcPct val="0"/>
              </a:spcBef>
              <a:spcAft>
                <a:spcPct val="0"/>
              </a:spcAft>
              <a:buClrTx/>
              <a:buSzTx/>
              <a:buFont typeface="Arial" panose="020B0604020202020204" pitchFamily="34" charset="0"/>
              <a:buNone/>
              <a:tabLst/>
              <a:defRPr/>
            </a:pPr>
            <a:endParaRPr kumimoji="0" lang="en-GB" sz="2000" b="0" i="0" u="none" strike="noStrike" kern="0" cap="none" spc="0" normalizeH="0" baseline="0" noProof="0" dirty="0">
              <a:ln>
                <a:noFill/>
              </a:ln>
              <a:solidFill>
                <a:srgbClr val="54534A"/>
              </a:solidFill>
              <a:effectLst/>
              <a:uLnTx/>
              <a:uFillTx/>
              <a:latin typeface="Verdana"/>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10000"/>
              </a:lnSpc>
              <a:spcBef>
                <a:spcPct val="0"/>
              </a:spcBef>
              <a:spcAft>
                <a:spcPct val="0"/>
              </a:spcAft>
              <a:buClrTx/>
              <a:buSzTx/>
              <a:buFont typeface="Arial" panose="020B0604020202020204" pitchFamily="34" charset="0"/>
              <a:buNone/>
              <a:tabLst/>
              <a:defRPr/>
            </a:pPr>
            <a:endParaRPr kumimoji="0" lang="en-GB" sz="2000" b="0" i="0" u="none" strike="noStrike" kern="0" cap="none" spc="0" normalizeH="0" baseline="0" noProof="0" dirty="0">
              <a:ln>
                <a:noFill/>
              </a:ln>
              <a:solidFill>
                <a:srgbClr val="54534A"/>
              </a:solidFill>
              <a:effectLst/>
              <a:uLnTx/>
              <a:uFillTx/>
              <a:latin typeface="Verdana"/>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10000"/>
              </a:lnSpc>
              <a:spcBef>
                <a:spcPct val="0"/>
              </a:spcBef>
              <a:spcAft>
                <a:spcPct val="0"/>
              </a:spcAft>
              <a:buClrTx/>
              <a:buSzTx/>
              <a:buFont typeface="Arial" panose="020B0604020202020204" pitchFamily="34" charset="0"/>
              <a:buNone/>
              <a:tabLst/>
              <a:defRPr/>
            </a:pPr>
            <a:r>
              <a:rPr kumimoji="0" lang="en-GB" sz="2000" b="0" i="0" u="none" strike="noStrike" kern="0" cap="none" spc="0" normalizeH="0" baseline="0" noProof="0" dirty="0">
                <a:ln>
                  <a:noFill/>
                </a:ln>
                <a:solidFill>
                  <a:srgbClr val="54534A"/>
                </a:solidFill>
                <a:effectLst/>
                <a:uLnTx/>
                <a:uFillTx/>
                <a:latin typeface="Verdana"/>
                <a:ea typeface="Verdana" panose="020B0604030504040204" pitchFamily="34" charset="0"/>
                <a:cs typeface="Verdana" panose="020B0604030504040204" pitchFamily="34" charset="0"/>
              </a:rPr>
              <a:t> </a:t>
            </a:r>
          </a:p>
          <a:p>
            <a:pPr marL="0" marR="0" lvl="0" indent="0" algn="l" defTabSz="914400" rtl="0" eaLnBrk="0" fontAlgn="base" latinLnBrk="0" hangingPunct="0">
              <a:lnSpc>
                <a:spcPct val="110000"/>
              </a:lnSpc>
              <a:spcBef>
                <a:spcPct val="0"/>
              </a:spcBef>
              <a:spcAft>
                <a:spcPct val="0"/>
              </a:spcAft>
              <a:buClrTx/>
              <a:buSzTx/>
              <a:buFont typeface="Arial" panose="020B0604020202020204" pitchFamily="34" charset="0"/>
              <a:buNone/>
              <a:tabLst/>
              <a:defRPr/>
            </a:pPr>
            <a:endParaRPr kumimoji="0" lang="en-GB" sz="2000" b="0" i="0" u="none" strike="noStrike" kern="0" cap="none" spc="0" normalizeH="0" baseline="0" noProof="0" dirty="0">
              <a:ln>
                <a:noFill/>
              </a:ln>
              <a:solidFill>
                <a:srgbClr val="54534A"/>
              </a:solidFill>
              <a:effectLst/>
              <a:uLnTx/>
              <a:uFillTx/>
              <a:latin typeface="Verdana"/>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10000"/>
              </a:lnSpc>
              <a:spcBef>
                <a:spcPct val="0"/>
              </a:spcBef>
              <a:spcAft>
                <a:spcPct val="0"/>
              </a:spcAft>
              <a:buClrTx/>
              <a:buSzTx/>
              <a:buFont typeface="Arial" panose="020B0604020202020204" pitchFamily="34" charset="0"/>
              <a:buNone/>
              <a:tabLst/>
              <a:defRPr/>
            </a:pPr>
            <a:endParaRPr kumimoji="0" lang="en-GB" sz="2000" b="0" i="0" u="none" strike="noStrike" kern="0" cap="none" spc="0" normalizeH="0" baseline="0" noProof="0" dirty="0">
              <a:ln>
                <a:noFill/>
              </a:ln>
              <a:solidFill>
                <a:srgbClr val="54534A"/>
              </a:solidFill>
              <a:effectLst/>
              <a:uLnTx/>
              <a:uFillTx/>
              <a:latin typeface="Verdana"/>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10000"/>
              </a:lnSpc>
              <a:spcBef>
                <a:spcPct val="0"/>
              </a:spcBef>
              <a:spcAft>
                <a:spcPct val="0"/>
              </a:spcAft>
              <a:buClrTx/>
              <a:buSzTx/>
              <a:buFont typeface="Arial" panose="020B0604020202020204" pitchFamily="34" charset="0"/>
              <a:buNone/>
              <a:tabLst/>
              <a:defRPr/>
            </a:pPr>
            <a:endParaRPr kumimoji="0" lang="en-GB" sz="2000" b="0" i="0" u="none" strike="noStrike" kern="0" cap="none" spc="0" normalizeH="0" baseline="0" noProof="0" dirty="0">
              <a:ln>
                <a:noFill/>
              </a:ln>
              <a:solidFill>
                <a:srgbClr val="54534A"/>
              </a:solidFill>
              <a:effectLst/>
              <a:uLnTx/>
              <a:uFillTx/>
              <a:latin typeface="Verdana"/>
              <a:ea typeface="Verdana" panose="020B0604030504040204" pitchFamily="34" charset="0"/>
              <a:cs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GB" b="0" dirty="0"/>
          </a:p>
        </p:txBody>
      </p:sp>
    </p:spTree>
    <p:extLst>
      <p:ext uri="{BB962C8B-B14F-4D97-AF65-F5344CB8AC3E}">
        <p14:creationId xmlns:p14="http://schemas.microsoft.com/office/powerpoint/2010/main" val="3137984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a:p>
            <a:pPr marL="0" indent="0">
              <a:buFont typeface="Arial" panose="020B0604020202020204" pitchFamily="34" charset="0"/>
              <a:buNone/>
            </a:pPr>
            <a:r>
              <a:rPr lang="en-GB" dirty="0"/>
              <a:t>It may be reassuring for</a:t>
            </a:r>
            <a:r>
              <a:rPr lang="en-GB" baseline="0" dirty="0"/>
              <a:t> you to know that m</a:t>
            </a:r>
            <a:r>
              <a:rPr lang="en-GB" dirty="0"/>
              <a:t>any of the definitions and indeed the data protection principles in the GDPR are broadly the same as the DPA.</a:t>
            </a:r>
          </a:p>
          <a:p>
            <a:pPr marL="0" indent="0">
              <a:buFont typeface="Arial" panose="020B0604020202020204" pitchFamily="34" charset="0"/>
              <a:buNone/>
            </a:pPr>
            <a:endParaRPr lang="en-GB" dirty="0"/>
          </a:p>
          <a:p>
            <a:pPr marL="0" indent="0">
              <a:buFont typeface="Arial" panose="020B0604020202020204" pitchFamily="34" charset="0"/>
              <a:buNone/>
            </a:pPr>
            <a:r>
              <a:rPr lang="en-GB" baseline="0" dirty="0" smtClean="0"/>
              <a:t>There </a:t>
            </a:r>
            <a:r>
              <a:rPr lang="en-GB" baseline="0" dirty="0"/>
              <a:t>are some notable changes however, particularly in relation to an organisations obligations as a data processor, as data processors now have certain data protection obligations under the GDPR.</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As discussed previously, </a:t>
            </a:r>
            <a:r>
              <a:rPr lang="en-GB" baseline="0" dirty="0" smtClean="0"/>
              <a:t>the </a:t>
            </a:r>
            <a:r>
              <a:rPr lang="en-GB" baseline="0" dirty="0"/>
              <a:t>broad definition of what is classed as personal data remains the same, however the definition under GDPR is more detailed. </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Sensitive personal data is referred to as “special categories of personal data”, and is broadly classified the same as the DPA, with the addition of genetic and biometric data processed to uniquely identify an individual.</a:t>
            </a:r>
          </a:p>
          <a:p>
            <a:pPr marL="0" indent="0">
              <a:buFont typeface="Arial" panose="020B0604020202020204" pitchFamily="34" charset="0"/>
              <a:buNone/>
            </a:pPr>
            <a:endParaRPr lang="en-GB" baseline="0" dirty="0"/>
          </a:p>
        </p:txBody>
      </p:sp>
      <p:sp>
        <p:nvSpPr>
          <p:cNvPr id="4" name="Slide Number Placeholder 3"/>
          <p:cNvSpPr>
            <a:spLocks noGrp="1"/>
          </p:cNvSpPr>
          <p:nvPr>
            <p:ph type="sldNum" sz="quarter" idx="10"/>
          </p:nvPr>
        </p:nvSpPr>
        <p:spPr/>
        <p:txBody>
          <a:bodyPr/>
          <a:lstStyle/>
          <a:p>
            <a:fld id="{CD36A02C-A037-4CD4-B414-B88BEDE165FF}"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3311275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u="sng" dirty="0" smtClean="0">
                <a:latin typeface="+mn-lt"/>
              </a:rPr>
              <a:t>‘Personal data’ which reveal the health status of an individual are ‘special category’ data under the GDPR.</a:t>
            </a:r>
          </a:p>
          <a:p>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12</a:t>
            </a:fld>
            <a:endParaRPr lang="en-GB"/>
          </a:p>
        </p:txBody>
      </p:sp>
    </p:spTree>
    <p:extLst>
      <p:ext uri="{BB962C8B-B14F-4D97-AF65-F5344CB8AC3E}">
        <p14:creationId xmlns:p14="http://schemas.microsoft.com/office/powerpoint/2010/main" val="1188694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latin typeface="+mn-lt"/>
                <a:ea typeface="ＭＳ Ｐゴシック" pitchFamily="34" charset="-128"/>
              </a:rPr>
              <a:t>The basis of data protection centres around</a:t>
            </a:r>
            <a:r>
              <a:rPr lang="en-GB" altLang="en-US" baseline="0" dirty="0">
                <a:latin typeface="+mn-lt"/>
                <a:ea typeface="ＭＳ Ｐゴシック" pitchFamily="34" charset="-128"/>
              </a:rPr>
              <a:t> ‘personal data’, but, w</a:t>
            </a:r>
            <a:r>
              <a:rPr lang="en-GB" altLang="en-US" dirty="0">
                <a:latin typeface="+mn-lt"/>
                <a:ea typeface="ＭＳ Ｐゴシック" pitchFamily="34" charset="-128"/>
              </a:rPr>
              <a:t>hat is personal data? </a:t>
            </a:r>
          </a:p>
          <a:p>
            <a:endParaRPr lang="en-GB" altLang="en-US" b="1" u="sng" dirty="0">
              <a:latin typeface="+mn-lt"/>
              <a:ea typeface="ＭＳ Ｐゴシック" pitchFamily="34" charset="-128"/>
            </a:endParaRPr>
          </a:p>
          <a:p>
            <a:r>
              <a:rPr lang="en-GB" altLang="en-US" b="0" u="none" dirty="0">
                <a:latin typeface="+mn-lt"/>
                <a:ea typeface="ＭＳ Ｐゴシック" pitchFamily="34" charset="-128"/>
              </a:rPr>
              <a:t>The</a:t>
            </a:r>
            <a:r>
              <a:rPr lang="en-GB" altLang="en-US" b="0" u="none" baseline="0" dirty="0">
                <a:latin typeface="+mn-lt"/>
                <a:ea typeface="ＭＳ Ｐゴシック" pitchFamily="34" charset="-128"/>
              </a:rPr>
              <a:t> DPA defines personal data as:</a:t>
            </a:r>
            <a:endParaRPr lang="en-GB" altLang="en-US" b="0" u="none" dirty="0">
              <a:latin typeface="+mn-lt"/>
              <a:ea typeface="ＭＳ Ｐゴシック" pitchFamily="34" charset="-128"/>
            </a:endParaRPr>
          </a:p>
          <a:p>
            <a:r>
              <a:rPr lang="en-GB" altLang="en-US" i="1" dirty="0">
                <a:latin typeface="+mn-lt"/>
                <a:ea typeface="ＭＳ Ｐゴシック" pitchFamily="34" charset="-128"/>
              </a:rPr>
              <a:t>“Data which relate to a </a:t>
            </a:r>
            <a:r>
              <a:rPr lang="en-GB" altLang="en-US" b="1" i="1" dirty="0">
                <a:latin typeface="+mn-lt"/>
                <a:ea typeface="ＭＳ Ｐゴシック" pitchFamily="34" charset="-128"/>
              </a:rPr>
              <a:t>living individual </a:t>
            </a:r>
            <a:r>
              <a:rPr lang="en-GB" altLang="en-US" i="1" dirty="0">
                <a:latin typeface="+mn-lt"/>
                <a:ea typeface="ＭＳ Ｐゴシック" pitchFamily="34" charset="-128"/>
              </a:rPr>
              <a:t>who can be identified from those data or </a:t>
            </a:r>
          </a:p>
          <a:p>
            <a:r>
              <a:rPr lang="en-GB" altLang="en-US" i="1" dirty="0">
                <a:latin typeface="+mn-lt"/>
                <a:ea typeface="ＭＳ Ｐゴシック" pitchFamily="34" charset="-128"/>
              </a:rPr>
              <a:t>from those data and other information which is in the possession of, or likely to come into the possession of, the data controller.” </a:t>
            </a:r>
          </a:p>
          <a:p>
            <a:endParaRPr lang="en-GB" altLang="en-US" i="1" dirty="0">
              <a:latin typeface="+mn-lt"/>
              <a:ea typeface="ＭＳ Ｐゴシック" pitchFamily="34" charset="-128"/>
            </a:endParaRPr>
          </a:p>
          <a:p>
            <a:r>
              <a:rPr lang="en-GB" altLang="en-US" i="0" dirty="0">
                <a:latin typeface="+mn-lt"/>
                <a:ea typeface="ＭＳ Ｐゴシック" pitchFamily="34" charset="-128"/>
              </a:rPr>
              <a:t>Like the</a:t>
            </a:r>
            <a:r>
              <a:rPr lang="en-GB" altLang="en-US" i="0" baseline="0" dirty="0">
                <a:latin typeface="+mn-lt"/>
                <a:ea typeface="ＭＳ Ｐゴシック" pitchFamily="34" charset="-128"/>
              </a:rPr>
              <a:t> DPA, the GDPR applies to ‘personal data’. However the GDPR’s definition is more detailed and makes it clear that information such as an online identifier e.g. an IP address can be personal data. This definition provides for a wide range of personal identifiers to constitute personal data, reflecting changes in technology and the way organisations now collect information about people. </a:t>
            </a:r>
          </a:p>
          <a:p>
            <a:endParaRPr lang="en-GB" altLang="en-US" i="0" baseline="0" dirty="0">
              <a:latin typeface="+mn-lt"/>
              <a:ea typeface="ＭＳ Ｐゴシック" pitchFamily="34" charset="-128"/>
            </a:endParaRPr>
          </a:p>
          <a:p>
            <a:r>
              <a:rPr lang="en-GB" altLang="en-US" i="0" baseline="0" dirty="0">
                <a:latin typeface="+mn-lt"/>
                <a:ea typeface="ＭＳ Ｐゴシック" pitchFamily="34" charset="-128"/>
              </a:rPr>
              <a:t>In addition, personal data that has been </a:t>
            </a:r>
            <a:r>
              <a:rPr lang="en-GB" altLang="en-US" i="0" baseline="0" dirty="0" err="1">
                <a:latin typeface="+mn-lt"/>
                <a:ea typeface="ＭＳ Ｐゴシック" pitchFamily="34" charset="-128"/>
              </a:rPr>
              <a:t>pseudonymised</a:t>
            </a:r>
            <a:r>
              <a:rPr lang="en-GB" altLang="en-US" i="0" baseline="0" dirty="0">
                <a:latin typeface="+mn-lt"/>
                <a:ea typeface="ＭＳ Ｐゴシック" pitchFamily="34" charset="-128"/>
              </a:rPr>
              <a:t> can fall within the scope of the GDPR.</a:t>
            </a:r>
            <a:endParaRPr lang="en-GB" altLang="en-US" i="0" dirty="0">
              <a:latin typeface="+mn-lt"/>
              <a:ea typeface="ＭＳ Ｐゴシック" pitchFamily="34" charset="-128"/>
            </a:endParaRPr>
          </a:p>
          <a:p>
            <a:endParaRPr lang="en-GB" altLang="en-US" i="1" dirty="0">
              <a:latin typeface="+mn-lt"/>
              <a:ea typeface="ＭＳ Ｐゴシック" pitchFamily="34" charset="-128"/>
            </a:endParaRPr>
          </a:p>
          <a:p>
            <a:r>
              <a:rPr lang="en-GB" altLang="en-US" i="0" dirty="0">
                <a:latin typeface="+mn-lt"/>
                <a:ea typeface="ＭＳ Ｐゴシック" pitchFamily="34" charset="-128"/>
              </a:rPr>
              <a:t>Ok, what about sensitive personal data   -</a:t>
            </a:r>
            <a:r>
              <a:rPr lang="en-GB" altLang="en-US" i="0" baseline="0" dirty="0">
                <a:latin typeface="+mn-lt"/>
                <a:ea typeface="ＭＳ Ｐゴシック" pitchFamily="34" charset="-128"/>
              </a:rPr>
              <a:t>what kind of data would be classed as sensitive personal data under data protection legislation?</a:t>
            </a:r>
          </a:p>
          <a:p>
            <a:endParaRPr lang="en-GB" altLang="en-US" i="0" baseline="0" dirty="0">
              <a:latin typeface="+mn-lt"/>
              <a:ea typeface="ＭＳ Ｐゴシック" pitchFamily="34" charset="-128"/>
            </a:endParaRPr>
          </a:p>
          <a:p>
            <a:endParaRPr lang="en-GB" altLang="en-US" i="0" baseline="0" dirty="0">
              <a:latin typeface="+mn-lt"/>
              <a:ea typeface="ＭＳ Ｐゴシック" pitchFamily="34" charset="-128"/>
            </a:endParaRPr>
          </a:p>
          <a:p>
            <a:endParaRPr lang="en-GB" altLang="en-US" i="1" dirty="0">
              <a:latin typeface="+mn-lt"/>
              <a:ea typeface="ＭＳ Ｐゴシック" pitchFamily="34" charset="-128"/>
            </a:endParaRPr>
          </a:p>
          <a:p>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13</a:t>
            </a:fld>
            <a:endParaRPr lang="en-GB"/>
          </a:p>
        </p:txBody>
      </p:sp>
    </p:spTree>
    <p:extLst>
      <p:ext uri="{BB962C8B-B14F-4D97-AF65-F5344CB8AC3E}">
        <p14:creationId xmlns:p14="http://schemas.microsoft.com/office/powerpoint/2010/main" val="2027247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of the key rights for individuals under both the DPA and the GDPR is</a:t>
            </a:r>
            <a:r>
              <a:rPr lang="en-GB" baseline="0" dirty="0"/>
              <a:t> the right to access their personal data that an organisation holds about them. This is called a Subject Access Request, or SAR.</a:t>
            </a:r>
          </a:p>
          <a:p>
            <a:endParaRPr lang="en-GB" baseline="0" dirty="0"/>
          </a:p>
          <a:p>
            <a:r>
              <a:rPr lang="en-GB" baseline="0" dirty="0"/>
              <a:t>The requirements under the current Law for </a:t>
            </a:r>
            <a:r>
              <a:rPr lang="en-GB" dirty="0"/>
              <a:t>Data controllers are</a:t>
            </a:r>
            <a:r>
              <a:rPr lang="en-GB" baseline="0" dirty="0"/>
              <a:t> as follows:</a:t>
            </a:r>
            <a:endParaRPr lang="en-GB" dirty="0"/>
          </a:p>
          <a:p>
            <a:r>
              <a:rPr lang="en-GB" dirty="0"/>
              <a:t> </a:t>
            </a:r>
          </a:p>
          <a:p>
            <a:r>
              <a:rPr lang="en-GB" dirty="0"/>
              <a:t>You have 40 calendar days to respond</a:t>
            </a:r>
            <a:r>
              <a:rPr lang="en-GB" baseline="0" dirty="0"/>
              <a:t> to a SAR, </a:t>
            </a:r>
            <a:r>
              <a:rPr lang="en-GB" dirty="0"/>
              <a:t>even if nothing is held. If you do not have clear effective procedures in place, with responsibilities assigned, it will be challenging for you to meet the deadline.</a:t>
            </a:r>
          </a:p>
          <a:p>
            <a:r>
              <a:rPr lang="en-GB" dirty="0"/>
              <a:t>You must provide copies of the information in permanent form,</a:t>
            </a:r>
            <a:r>
              <a:rPr lang="en-GB" baseline="0" dirty="0"/>
              <a:t> however you do not necessarily need to provide the </a:t>
            </a:r>
            <a:r>
              <a:rPr lang="en-GB" dirty="0"/>
              <a:t>originals</a:t>
            </a:r>
          </a:p>
          <a:p>
            <a:r>
              <a:rPr lang="en-GB" dirty="0"/>
              <a:t>You must provide all copies held at the time of the request, regardless of whether they are scheduled for deletion.</a:t>
            </a:r>
          </a:p>
          <a:p>
            <a:endParaRPr lang="en-GB" dirty="0"/>
          </a:p>
        </p:txBody>
      </p:sp>
      <p:sp>
        <p:nvSpPr>
          <p:cNvPr id="4" name="Slide Number Placeholder 3"/>
          <p:cNvSpPr>
            <a:spLocks noGrp="1"/>
          </p:cNvSpPr>
          <p:nvPr>
            <p:ph type="sldNum" sz="quarter" idx="10"/>
          </p:nvPr>
        </p:nvSpPr>
        <p:spPr/>
        <p:txBody>
          <a:bodyPr/>
          <a:lstStyle/>
          <a:p>
            <a:fld id="{CF6E4A98-156A-4384-8D1A-0E3278B7F606}" type="slidenum">
              <a:rPr lang="en-GB" smtClean="0"/>
              <a:t>22</a:t>
            </a:fld>
            <a:endParaRPr lang="en-GB"/>
          </a:p>
        </p:txBody>
      </p:sp>
    </p:spTree>
    <p:extLst>
      <p:ext uri="{BB962C8B-B14F-4D97-AF65-F5344CB8AC3E}">
        <p14:creationId xmlns:p14="http://schemas.microsoft.com/office/powerpoint/2010/main" val="974036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Subject Access Requests process itself puts certain requirements on the requestor too, namely:</a:t>
            </a:r>
          </a:p>
          <a:p>
            <a:r>
              <a:rPr lang="en-GB" dirty="0"/>
              <a:t>Requests must be in writing, however the request itself doesn’t have to specify or name the DPA specifically.</a:t>
            </a:r>
          </a:p>
          <a:p>
            <a:r>
              <a:rPr lang="en-GB" dirty="0"/>
              <a:t>They should provide proof of identity so that the data controller can verify who is making the request.</a:t>
            </a:r>
          </a:p>
          <a:p>
            <a:r>
              <a:rPr lang="en-GB" dirty="0"/>
              <a:t>They must pay an administration fee. This is normally £10 and up to £50 for manual health records</a:t>
            </a:r>
          </a:p>
          <a:p>
            <a:r>
              <a:rPr lang="en-GB" dirty="0"/>
              <a:t>The data controller can ask for clarification of request, more information, or the fee if this has not been provided initially. This “stops the clock” in terms of time to respond.</a:t>
            </a:r>
          </a:p>
          <a:p>
            <a:endParaRPr lang="en-GB" dirty="0"/>
          </a:p>
          <a:p>
            <a:endParaRPr lang="en-GB" dirty="0"/>
          </a:p>
          <a:p>
            <a:r>
              <a:rPr lang="en-GB" dirty="0"/>
              <a:t>The rules for dealing with subject access requests will change under the GDPR;</a:t>
            </a:r>
            <a:r>
              <a:rPr lang="en-GB" baseline="0" dirty="0"/>
              <a:t> the main change is that in</a:t>
            </a:r>
            <a:r>
              <a:rPr lang="en-GB" dirty="0"/>
              <a:t> most cases you will not be able to charge for complying with a request and normally you will have just a month to comply, rather than the current 40 days. </a:t>
            </a:r>
          </a:p>
        </p:txBody>
      </p:sp>
      <p:sp>
        <p:nvSpPr>
          <p:cNvPr id="4" name="Slide Number Placeholder 3"/>
          <p:cNvSpPr>
            <a:spLocks noGrp="1"/>
          </p:cNvSpPr>
          <p:nvPr>
            <p:ph type="sldNum" sz="quarter" idx="10"/>
          </p:nvPr>
        </p:nvSpPr>
        <p:spPr/>
        <p:txBody>
          <a:bodyPr/>
          <a:lstStyle/>
          <a:p>
            <a:fld id="{CF6E4A98-156A-4384-8D1A-0E3278B7F606}" type="slidenum">
              <a:rPr lang="en-GB" smtClean="0"/>
              <a:t>23</a:t>
            </a:fld>
            <a:endParaRPr lang="en-GB"/>
          </a:p>
        </p:txBody>
      </p:sp>
    </p:spTree>
    <p:extLst>
      <p:ext uri="{BB962C8B-B14F-4D97-AF65-F5344CB8AC3E}">
        <p14:creationId xmlns:p14="http://schemas.microsoft.com/office/powerpoint/2010/main" val="2501337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vider Slide - White">
    <p:bg>
      <p:bgPr>
        <a:solidFill>
          <a:schemeClr val="bg1"/>
        </a:solidFill>
        <a:effectLst/>
      </p:bgPr>
    </p:bg>
    <p:spTree>
      <p:nvGrpSpPr>
        <p:cNvPr id="1" name=""/>
        <p:cNvGrpSpPr/>
        <p:nvPr/>
      </p:nvGrpSpPr>
      <p:grpSpPr>
        <a:xfrm>
          <a:off x="0" y="0"/>
          <a:ext cx="0" cy="0"/>
          <a:chOff x="0" y="0"/>
          <a:chExt cx="0" cy="0"/>
        </a:xfrm>
      </p:grpSpPr>
      <p:sp>
        <p:nvSpPr>
          <p:cNvPr id="9" name="Title 3"/>
          <p:cNvSpPr>
            <a:spLocks noGrp="1"/>
          </p:cNvSpPr>
          <p:nvPr>
            <p:ph type="title" hasCustomPrompt="1"/>
          </p:nvPr>
        </p:nvSpPr>
        <p:spPr>
          <a:xfrm>
            <a:off x="388044" y="341821"/>
            <a:ext cx="7560000" cy="1660547"/>
          </a:xfrm>
        </p:spPr>
        <p:txBody>
          <a:bodyPr>
            <a:noAutofit/>
          </a:bodyPr>
          <a:lstStyle>
            <a:lvl1pPr>
              <a:lnSpc>
                <a:spcPts val="4800"/>
              </a:lnSpc>
              <a:defRPr sz="4600"/>
            </a:lvl1pPr>
          </a:lstStyle>
          <a:p>
            <a:r>
              <a:rPr lang="en-GB" dirty="0"/>
              <a:t>Click to edit </a:t>
            </a:r>
            <a:br>
              <a:rPr lang="en-GB" dirty="0"/>
            </a:br>
            <a:r>
              <a:rPr lang="en-GB" dirty="0"/>
              <a:t>Master title style</a:t>
            </a:r>
          </a:p>
        </p:txBody>
      </p:sp>
      <p:sp>
        <p:nvSpPr>
          <p:cNvPr id="6"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42EC2B97-85FC-2A43-B01D-0D237DE19486}" type="datetime3">
              <a:rPr lang="en-GB" smtClean="0"/>
              <a:t>30 May, 2018</a:t>
            </a:fld>
            <a:endParaRPr lang="en-US" dirty="0"/>
          </a:p>
        </p:txBody>
      </p:sp>
      <p:sp>
        <p:nvSpPr>
          <p:cNvPr id="5" name="Slide Number Placeholder 3"/>
          <p:cNvSpPr>
            <a:spLocks noGrp="1"/>
          </p:cNvSpPr>
          <p:nvPr>
            <p:ph type="sldNum" sz="quarter" idx="4"/>
          </p:nvPr>
        </p:nvSpPr>
        <p:spPr>
          <a:xfrm>
            <a:off x="8293101" y="63996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1520883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388046" y="435894"/>
            <a:ext cx="7560000" cy="658425"/>
          </a:xfrm>
        </p:spPr>
        <p:txBody>
          <a:bodyPr/>
          <a:lstStyle/>
          <a:p>
            <a:r>
              <a:rPr lang="en-US"/>
              <a:t>Click to edit Master title style</a:t>
            </a:r>
            <a:endParaRPr lang="en-GB" dirty="0"/>
          </a:p>
        </p:txBody>
      </p:sp>
      <p:sp>
        <p:nvSpPr>
          <p:cNvPr id="9" name="Chart Placeholder 5"/>
          <p:cNvSpPr>
            <a:spLocks noGrp="1"/>
          </p:cNvSpPr>
          <p:nvPr>
            <p:ph type="chart" sz="quarter" idx="13"/>
          </p:nvPr>
        </p:nvSpPr>
        <p:spPr>
          <a:xfrm>
            <a:off x="377235" y="1668135"/>
            <a:ext cx="8393704" cy="4116717"/>
          </a:xfrm>
        </p:spPr>
        <p:txBody>
          <a:bodyPr/>
          <a:lstStyle/>
          <a:p>
            <a:r>
              <a:rPr lang="en-US"/>
              <a:t>Click icon to add chart</a:t>
            </a:r>
            <a:endParaRPr lang="en-GB" dirty="0"/>
          </a:p>
        </p:txBody>
      </p:sp>
      <p:sp>
        <p:nvSpPr>
          <p:cNvPr id="7"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4CC51A8F-81CC-1845-AE5B-8F08D99D5B9F}" type="datetime3">
              <a:rPr lang="en-GB" smtClean="0"/>
              <a:t>30 May, 2018</a:t>
            </a:fld>
            <a:endParaRPr lang="en-US" dirty="0"/>
          </a:p>
        </p:txBody>
      </p:sp>
      <p:sp>
        <p:nvSpPr>
          <p:cNvPr id="8" name="Slide Number Placeholder 3"/>
          <p:cNvSpPr>
            <a:spLocks noGrp="1"/>
          </p:cNvSpPr>
          <p:nvPr>
            <p:ph type="sldNum" sz="quarter" idx="4"/>
          </p:nvPr>
        </p:nvSpPr>
        <p:spPr>
          <a:xfrm>
            <a:off x="8293101" y="63996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1262112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p:cNvSpPr>
            <a:spLocks noGrp="1"/>
          </p:cNvSpPr>
          <p:nvPr>
            <p:ph type="title"/>
          </p:nvPr>
        </p:nvSpPr>
        <p:spPr>
          <a:xfrm>
            <a:off x="388046" y="435895"/>
            <a:ext cx="7560000" cy="645461"/>
          </a:xfrm>
        </p:spPr>
        <p:txBody>
          <a:bodyPr/>
          <a:lstStyle/>
          <a:p>
            <a:r>
              <a:rPr lang="en-US"/>
              <a:t>Click to edit Master title style</a:t>
            </a:r>
            <a:endParaRPr lang="en-GB" dirty="0"/>
          </a:p>
        </p:txBody>
      </p:sp>
      <p:sp>
        <p:nvSpPr>
          <p:cNvPr id="7" name="Table Placeholder 3"/>
          <p:cNvSpPr>
            <a:spLocks noGrp="1"/>
          </p:cNvSpPr>
          <p:nvPr>
            <p:ph type="tbl" sz="quarter" idx="14"/>
          </p:nvPr>
        </p:nvSpPr>
        <p:spPr>
          <a:xfrm>
            <a:off x="377235" y="1223857"/>
            <a:ext cx="7570811" cy="4677480"/>
          </a:xfrm>
        </p:spPr>
        <p:txBody>
          <a:bodyPr/>
          <a:lstStyle/>
          <a:p>
            <a:r>
              <a:rPr lang="en-US"/>
              <a:t>Click icon to add table</a:t>
            </a:r>
            <a:endParaRPr lang="en-GB" dirty="0"/>
          </a:p>
        </p:txBody>
      </p:sp>
      <p:sp>
        <p:nvSpPr>
          <p:cNvPr id="8"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B6962083-3031-7445-8ED2-AB4C74268E27}" type="datetime3">
              <a:rPr lang="en-GB" smtClean="0"/>
              <a:t>30 May, 2018</a:t>
            </a:fld>
            <a:endParaRPr lang="en-US" dirty="0"/>
          </a:p>
        </p:txBody>
      </p:sp>
    </p:spTree>
    <p:extLst>
      <p:ext uri="{BB962C8B-B14F-4D97-AF65-F5344CB8AC3E}">
        <p14:creationId xmlns:p14="http://schemas.microsoft.com/office/powerpoint/2010/main" val="17444691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Green">
    <p:spTree>
      <p:nvGrpSpPr>
        <p:cNvPr id="1" name=""/>
        <p:cNvGrpSpPr/>
        <p:nvPr/>
      </p:nvGrpSpPr>
      <p:grpSpPr>
        <a:xfrm>
          <a:off x="0" y="0"/>
          <a:ext cx="0" cy="0"/>
          <a:chOff x="0" y="0"/>
          <a:chExt cx="0" cy="0"/>
        </a:xfrm>
      </p:grpSpPr>
      <p:sp>
        <p:nvSpPr>
          <p:cNvPr id="2" name="Title 1"/>
          <p:cNvSpPr>
            <a:spLocks noGrp="1"/>
          </p:cNvSpPr>
          <p:nvPr>
            <p:ph type="title"/>
          </p:nvPr>
        </p:nvSpPr>
        <p:spPr>
          <a:xfrm>
            <a:off x="249880" y="287338"/>
            <a:ext cx="8589963" cy="1143000"/>
          </a:xfrm>
        </p:spPr>
        <p:txBody>
          <a:bodyPr/>
          <a:lstStyle>
            <a:lvl1pPr algn="l">
              <a:defRPr>
                <a:solidFill>
                  <a:schemeClr val="accent5"/>
                </a:solidFill>
              </a:defRPr>
            </a:lvl1pPr>
          </a:lstStyle>
          <a:p>
            <a:r>
              <a:rPr lang="en-US" dirty="0"/>
              <a:t>Click to edit Master title style</a:t>
            </a:r>
            <a:endParaRPr lang="en-GB" dirty="0"/>
          </a:p>
        </p:txBody>
      </p:sp>
      <p:sp>
        <p:nvSpPr>
          <p:cNvPr id="3" name="Content Placeholder 2"/>
          <p:cNvSpPr>
            <a:spLocks noGrp="1"/>
          </p:cNvSpPr>
          <p:nvPr>
            <p:ph idx="1"/>
          </p:nvPr>
        </p:nvSpPr>
        <p:spPr>
          <a:xfrm>
            <a:off x="227581" y="1688207"/>
            <a:ext cx="8589963" cy="4709418"/>
          </a:xfrm>
        </p:spPr>
        <p:txBody>
          <a:bodyPr>
            <a:normAutofit/>
          </a:bodyPr>
          <a:lstStyle>
            <a:lvl1pPr marL="0" indent="0" algn="l">
              <a:spcBef>
                <a:spcPts val="2400"/>
              </a:spcBef>
              <a:buNone/>
              <a:defRPr sz="2200"/>
            </a:lvl1pPr>
            <a:lvl2pPr marL="457200" indent="0" algn="l">
              <a:buNone/>
              <a:defRPr sz="1800"/>
            </a:lvl2pPr>
            <a:lvl3pPr marL="914400" indent="0" algn="l">
              <a:buNone/>
              <a:defRPr sz="1600"/>
            </a:lvl3pPr>
            <a:lvl4pPr marL="1371600" indent="0" algn="l">
              <a:buNone/>
              <a:defRPr sz="1400"/>
            </a:lvl4pPr>
            <a:lvl5pPr marL="1828800" indent="0" algn="l">
              <a:buNone/>
              <a:defRPr sz="1400"/>
            </a:lvl5pPr>
          </a:lstStyle>
          <a:p>
            <a:pPr lvl="0"/>
            <a:r>
              <a:rPr lang="en-US" dirty="0"/>
              <a:t>Click to edit Master text styles</a:t>
            </a:r>
          </a:p>
        </p:txBody>
      </p:sp>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30/05/2018</a:t>
            </a:fld>
            <a:endParaRPr lang="en-GB">
              <a:solidFill>
                <a:srgbClr val="000000">
                  <a:tint val="75000"/>
                </a:srgb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cxnSp>
        <p:nvCxnSpPr>
          <p:cNvPr id="8" name="Straight Connector 7"/>
          <p:cNvCxnSpPr/>
          <p:nvPr userDrawn="1"/>
        </p:nvCxnSpPr>
        <p:spPr>
          <a:xfrm>
            <a:off x="346075" y="501650"/>
            <a:ext cx="84600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2025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7_Title and Content">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2B35771-B45A-493A-8BFA-738F8FAD3C30}" type="datetimeFigureOut">
              <a:rPr lang="en-GB" smtClean="0">
                <a:solidFill>
                  <a:srgbClr val="000000">
                    <a:tint val="75000"/>
                  </a:srgbClr>
                </a:solidFill>
              </a:rPr>
              <a:pPr/>
              <a:t>30/05/2018</a:t>
            </a:fld>
            <a:endParaRPr lang="en-GB">
              <a:solidFill>
                <a:srgbClr val="000000">
                  <a:tint val="75000"/>
                </a:srgb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lgn="l">
              <a:defRPr/>
            </a:lvl1pPr>
          </a:lstStyle>
          <a:p>
            <a:fld id="{F7E9F3B9-8F16-46E3-8D91-B3701D07C131}" type="slidenum">
              <a:rPr lang="en-GB" smtClean="0">
                <a:solidFill>
                  <a:srgbClr val="000000">
                    <a:tint val="75000"/>
                  </a:srgbClr>
                </a:solidFill>
              </a:rPr>
              <a:pPr/>
              <a:t>‹#›</a:t>
            </a:fld>
            <a:endParaRPr lang="en-GB">
              <a:solidFill>
                <a:srgbClr val="000000">
                  <a:tint val="75000"/>
                </a:srgbClr>
              </a:solidFill>
            </a:endParaRPr>
          </a:p>
        </p:txBody>
      </p:sp>
      <p:sp>
        <p:nvSpPr>
          <p:cNvPr id="14" name="Text Placeholder 13"/>
          <p:cNvSpPr>
            <a:spLocks noGrp="1"/>
          </p:cNvSpPr>
          <p:nvPr>
            <p:ph type="body" sz="quarter" idx="14"/>
          </p:nvPr>
        </p:nvSpPr>
        <p:spPr>
          <a:xfrm>
            <a:off x="241635" y="5701089"/>
            <a:ext cx="8589544" cy="770021"/>
          </a:xfrm>
        </p:spPr>
        <p:txBody>
          <a:bodyPr>
            <a:normAutofit/>
          </a:bodyPr>
          <a:lstStyle>
            <a:lvl1pPr marL="0" indent="0">
              <a:lnSpc>
                <a:spcPct val="100000"/>
              </a:lnSpc>
              <a:spcBef>
                <a:spcPts val="2400"/>
              </a:spcBef>
              <a:buNone/>
              <a:defRPr lang="en-US" sz="4000" kern="1200" dirty="0" smtClean="0">
                <a:solidFill>
                  <a:schemeClr val="bg2"/>
                </a:solidFill>
                <a:latin typeface="+mj-lt"/>
                <a:ea typeface="+mj-ea"/>
                <a:cs typeface="+mj-cs"/>
              </a:defRPr>
            </a:lvl1pPr>
          </a:lstStyle>
          <a:p>
            <a:pPr lvl="0"/>
            <a:r>
              <a:rPr lang="en-US" dirty="0"/>
              <a:t>Click to edit Master text styles</a:t>
            </a:r>
          </a:p>
        </p:txBody>
      </p:sp>
      <p:sp>
        <p:nvSpPr>
          <p:cNvPr id="7" name="Picture Placeholder 6"/>
          <p:cNvSpPr>
            <a:spLocks noGrp="1"/>
          </p:cNvSpPr>
          <p:nvPr>
            <p:ph type="pic" sz="quarter" idx="15"/>
          </p:nvPr>
        </p:nvSpPr>
        <p:spPr>
          <a:xfrm>
            <a:off x="0" y="0"/>
            <a:ext cx="9144000" cy="5394325"/>
          </a:xfrm>
          <a:solidFill>
            <a:schemeClr val="bg1">
              <a:lumMod val="95000"/>
            </a:schemeClr>
          </a:solidFill>
        </p:spPr>
        <p:txBody>
          <a:bodyPr>
            <a:normAutofit/>
          </a:bodyPr>
          <a:lstStyle>
            <a:lvl1pPr marL="0" indent="0">
              <a:buNone/>
              <a:defRPr sz="1800"/>
            </a:lvl1pPr>
          </a:lstStyle>
          <a:p>
            <a:r>
              <a:rPr lang="en-GB" dirty="0"/>
              <a:t>Click icon to add picture</a:t>
            </a:r>
          </a:p>
        </p:txBody>
      </p:sp>
    </p:spTree>
    <p:extLst>
      <p:ext uri="{BB962C8B-B14F-4D97-AF65-F5344CB8AC3E}">
        <p14:creationId xmlns:p14="http://schemas.microsoft.com/office/powerpoint/2010/main" val="2445890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2 lines blue - Eng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4" y="341822"/>
            <a:ext cx="6480000" cy="1661993"/>
          </a:xfrm>
        </p:spPr>
        <p:txBody>
          <a:bodyPr/>
          <a:lstStyle/>
          <a:p>
            <a:r>
              <a:rPr lang="en-GB" dirty="0"/>
              <a:t>Click to edit Master title style</a:t>
            </a:r>
          </a:p>
        </p:txBody>
      </p:sp>
      <p:sp>
        <p:nvSpPr>
          <p:cNvPr id="9"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E872B90C-1F9A-2342-AE32-F7306AED6DDC}" type="datetime3">
              <a:rPr lang="en-GB" smtClean="0"/>
              <a:t>30 May, 2018</a:t>
            </a:fld>
            <a:endParaRPr lang="en-US" dirty="0"/>
          </a:p>
        </p:txBody>
      </p:sp>
      <p:cxnSp>
        <p:nvCxnSpPr>
          <p:cNvPr id="8" name="Straight Connector 7"/>
          <p:cNvCxnSpPr/>
          <p:nvPr userDrawn="1"/>
        </p:nvCxnSpPr>
        <p:spPr>
          <a:xfrm>
            <a:off x="7681999" y="1143469"/>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0518" y="1192579"/>
            <a:ext cx="543665" cy="138976"/>
          </a:xfrm>
          <a:prstGeom prst="rect">
            <a:avLst/>
          </a:prstGeom>
        </p:spPr>
      </p:pic>
    </p:spTree>
    <p:extLst>
      <p:ext uri="{BB962C8B-B14F-4D97-AF65-F5344CB8AC3E}">
        <p14:creationId xmlns:p14="http://schemas.microsoft.com/office/powerpoint/2010/main" val="2423477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xmlns="" id="{906D3B0D-9373-4235-8F2F-B7CB74EBA49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xmlns="" id="{8FF4AF66-2745-4C50-81E9-1B70969EE8A9}"/>
              </a:ext>
            </a:extLst>
          </p:cNvPr>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xmlns="" id="{BA5E7A0C-BA79-44F5-B48F-22777FFF992F}"/>
              </a:ext>
            </a:extLst>
          </p:cNvPr>
          <p:cNvSpPr>
            <a:spLocks noGrp="1" noChangeArrowheads="1"/>
          </p:cNvSpPr>
          <p:nvPr>
            <p:ph type="sldNum" sz="quarter" idx="12"/>
          </p:nvPr>
        </p:nvSpPr>
        <p:spPr>
          <a:ln/>
        </p:spPr>
        <p:txBody>
          <a:bodyPr/>
          <a:lstStyle>
            <a:lvl1pPr>
              <a:defRPr/>
            </a:lvl1pPr>
          </a:lstStyle>
          <a:p>
            <a:pPr>
              <a:defRPr/>
            </a:pPr>
            <a:fld id="{638CCDEB-1861-433E-804B-DA8A2DDEDAC9}" type="slidenum">
              <a:rPr lang="en-US" altLang="en-US"/>
              <a:pPr>
                <a:defRPr/>
              </a:pPr>
              <a:t>‹#›</a:t>
            </a:fld>
            <a:endParaRPr lang="en-US" altLang="en-US"/>
          </a:p>
        </p:txBody>
      </p:sp>
    </p:spTree>
    <p:extLst>
      <p:ext uri="{BB962C8B-B14F-4D97-AF65-F5344CB8AC3E}">
        <p14:creationId xmlns:p14="http://schemas.microsoft.com/office/powerpoint/2010/main" val="4038682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a:extLst>
              <a:ext uri="{FF2B5EF4-FFF2-40B4-BE49-F238E27FC236}">
                <a16:creationId xmlns:a16="http://schemas.microsoft.com/office/drawing/2014/main" xmlns="" id="{655005BF-3ADB-4C56-A019-5E38B14EDDF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xmlns="" id="{80600FAE-86AA-41B4-B8A7-8D5E39778D53}"/>
              </a:ext>
            </a:extLst>
          </p:cNvPr>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xmlns="" id="{C65D7019-CB9C-46F2-B101-FA8EDB451987}"/>
              </a:ext>
            </a:extLst>
          </p:cNvPr>
          <p:cNvSpPr>
            <a:spLocks noGrp="1" noChangeArrowheads="1"/>
          </p:cNvSpPr>
          <p:nvPr>
            <p:ph type="sldNum" sz="quarter" idx="12"/>
          </p:nvPr>
        </p:nvSpPr>
        <p:spPr>
          <a:ln/>
        </p:spPr>
        <p:txBody>
          <a:bodyPr/>
          <a:lstStyle>
            <a:lvl1pPr>
              <a:defRPr/>
            </a:lvl1pPr>
          </a:lstStyle>
          <a:p>
            <a:pPr>
              <a:defRPr/>
            </a:pPr>
            <a:fld id="{1FDFF6FD-2D11-4594-B66C-495AC94AF660}" type="slidenum">
              <a:rPr lang="en-US" altLang="en-US"/>
              <a:pPr>
                <a:defRPr/>
              </a:pPr>
              <a:t>‹#›</a:t>
            </a:fld>
            <a:endParaRPr lang="en-US" altLang="en-US"/>
          </a:p>
        </p:txBody>
      </p:sp>
    </p:spTree>
    <p:extLst>
      <p:ext uri="{BB962C8B-B14F-4D97-AF65-F5344CB8AC3E}">
        <p14:creationId xmlns:p14="http://schemas.microsoft.com/office/powerpoint/2010/main" val="3199321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2 lines blu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4" y="341822"/>
            <a:ext cx="6480000" cy="1661993"/>
          </a:xfrm>
        </p:spPr>
        <p:txBody>
          <a:bodyPr/>
          <a:lstStyle/>
          <a:p>
            <a:r>
              <a:rPr lang="en-GB" dirty="0"/>
              <a:t>Click to edit Master title style</a:t>
            </a:r>
          </a:p>
        </p:txBody>
      </p:sp>
      <p:sp>
        <p:nvSpPr>
          <p:cNvPr id="7"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720B5B47-3CF9-9543-849A-170F8D3A42D1}" type="datetime3">
              <a:rPr lang="en-GB" smtClean="0"/>
              <a:t>30 May, 2018</a:t>
            </a:fld>
            <a:endParaRPr lang="en-US" dirty="0"/>
          </a:p>
        </p:txBody>
      </p:sp>
    </p:spTree>
    <p:extLst>
      <p:ext uri="{BB962C8B-B14F-4D97-AF65-F5344CB8AC3E}">
        <p14:creationId xmlns:p14="http://schemas.microsoft.com/office/powerpoint/2010/main" val="876892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2 lines blue - Eng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4" y="341822"/>
            <a:ext cx="6480000" cy="1661993"/>
          </a:xfrm>
        </p:spPr>
        <p:txBody>
          <a:bodyPr/>
          <a:lstStyle/>
          <a:p>
            <a:r>
              <a:rPr lang="en-GB" dirty="0"/>
              <a:t>Click to edit Master title style</a:t>
            </a:r>
          </a:p>
        </p:txBody>
      </p:sp>
      <p:sp>
        <p:nvSpPr>
          <p:cNvPr id="9"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E872B90C-1F9A-2342-AE32-F7306AED6DDC}" type="datetime3">
              <a:rPr lang="en-GB" smtClean="0"/>
              <a:t>30 May, 2018</a:t>
            </a:fld>
            <a:endParaRPr lang="en-US" dirty="0"/>
          </a:p>
        </p:txBody>
      </p:sp>
      <p:cxnSp>
        <p:nvCxnSpPr>
          <p:cNvPr id="8" name="Straight Connector 7"/>
          <p:cNvCxnSpPr/>
          <p:nvPr userDrawn="1"/>
        </p:nvCxnSpPr>
        <p:spPr>
          <a:xfrm>
            <a:off x="7681999" y="1143469"/>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0518" y="1192579"/>
            <a:ext cx="543665" cy="138976"/>
          </a:xfrm>
          <a:prstGeom prst="rect">
            <a:avLst/>
          </a:prstGeom>
        </p:spPr>
      </p:pic>
    </p:spTree>
    <p:extLst>
      <p:ext uri="{BB962C8B-B14F-4D97-AF65-F5344CB8AC3E}">
        <p14:creationId xmlns:p14="http://schemas.microsoft.com/office/powerpoint/2010/main" val="3885994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2 lines blue - N Ire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4" y="341822"/>
            <a:ext cx="6480000" cy="1661993"/>
          </a:xfrm>
        </p:spPr>
        <p:txBody>
          <a:bodyPr/>
          <a:lstStyle/>
          <a:p>
            <a:r>
              <a:rPr lang="en-GB" dirty="0"/>
              <a:t>Click to edit Master title style</a:t>
            </a:r>
          </a:p>
        </p:txBody>
      </p:sp>
      <p:sp>
        <p:nvSpPr>
          <p:cNvPr id="10"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F64BB13B-7A7E-DE4C-A2BD-1E91A116B696}" type="datetime3">
              <a:rPr lang="en-GB" smtClean="0"/>
              <a:t>30 May, 2018</a:t>
            </a:fld>
            <a:endParaRPr lang="en-US" dirty="0"/>
          </a:p>
        </p:txBody>
      </p:sp>
      <p:cxnSp>
        <p:nvCxnSpPr>
          <p:cNvPr id="11" name="Straight Connector 10"/>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1122931" cy="108000"/>
          </a:xfrm>
          <a:prstGeom prst="rect">
            <a:avLst/>
          </a:prstGeom>
        </p:spPr>
      </p:pic>
    </p:spTree>
    <p:extLst>
      <p:ext uri="{BB962C8B-B14F-4D97-AF65-F5344CB8AC3E}">
        <p14:creationId xmlns:p14="http://schemas.microsoft.com/office/powerpoint/2010/main" val="1904009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Large Paragraph Style">
    <p:spTree>
      <p:nvGrpSpPr>
        <p:cNvPr id="1" name=""/>
        <p:cNvGrpSpPr/>
        <p:nvPr/>
      </p:nvGrpSpPr>
      <p:grpSpPr>
        <a:xfrm>
          <a:off x="0" y="0"/>
          <a:ext cx="0" cy="0"/>
          <a:chOff x="0" y="0"/>
          <a:chExt cx="0" cy="0"/>
        </a:xfrm>
      </p:grpSpPr>
      <p:sp>
        <p:nvSpPr>
          <p:cNvPr id="2" name="Title 1"/>
          <p:cNvSpPr>
            <a:spLocks noGrp="1"/>
          </p:cNvSpPr>
          <p:nvPr>
            <p:ph type="title"/>
          </p:nvPr>
        </p:nvSpPr>
        <p:spPr>
          <a:xfrm>
            <a:off x="388044" y="435894"/>
            <a:ext cx="7560000" cy="658425"/>
          </a:xfrm>
        </p:spPr>
        <p:txBody>
          <a:bodyPr/>
          <a:lstStyle/>
          <a:p>
            <a:r>
              <a:rPr lang="en-US"/>
              <a:t>Click to edit Master title style</a:t>
            </a:r>
            <a:endParaRPr lang="en-GB" dirty="0"/>
          </a:p>
        </p:txBody>
      </p:sp>
      <p:sp>
        <p:nvSpPr>
          <p:cNvPr id="3" name="Content Placeholder 2"/>
          <p:cNvSpPr>
            <a:spLocks noGrp="1"/>
          </p:cNvSpPr>
          <p:nvPr>
            <p:ph idx="1"/>
          </p:nvPr>
        </p:nvSpPr>
        <p:spPr>
          <a:xfrm>
            <a:off x="388042" y="1675647"/>
            <a:ext cx="7560000" cy="4083188"/>
          </a:xfrm>
        </p:spPr>
        <p:txBody>
          <a:bodyPr/>
          <a:lstStyle>
            <a:lvl1pPr>
              <a:lnSpc>
                <a:spcPts val="2000"/>
              </a:lnSpc>
              <a:spcAft>
                <a:spcPts val="600"/>
              </a:spcAft>
              <a:defRPr sz="2400"/>
            </a:lvl1pPr>
            <a:lvl2pPr>
              <a:lnSpc>
                <a:spcPts val="2000"/>
              </a:lnSpc>
              <a:spcAft>
                <a:spcPts val="600"/>
              </a:spcAft>
              <a:defRPr sz="2400"/>
            </a:lvl2pPr>
            <a:lvl3pPr>
              <a:lnSpc>
                <a:spcPts val="2000"/>
              </a:lnSpc>
              <a:spcAft>
                <a:spcPts val="600"/>
              </a:spcAft>
              <a:defRPr sz="2000"/>
            </a:lvl3pPr>
            <a:lvl4pPr>
              <a:lnSpc>
                <a:spcPts val="2000"/>
              </a:lnSpc>
              <a:spcAft>
                <a:spcPts val="600"/>
              </a:spcAft>
              <a:defRPr sz="2000"/>
            </a:lvl4pPr>
            <a:lvl5pPr>
              <a:lnSpc>
                <a:spcPts val="2000"/>
              </a:lnSpc>
              <a:spcAft>
                <a:spcPts val="600"/>
              </a:spcAft>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3FFC9BE3-63B7-8B4B-8F7F-E2147C04187A}" type="datetime3">
              <a:rPr lang="en-GB" smtClean="0"/>
              <a:t>30 May, 2018</a:t>
            </a:fld>
            <a:endParaRPr lang="en-US" dirty="0"/>
          </a:p>
        </p:txBody>
      </p:sp>
      <p:sp>
        <p:nvSpPr>
          <p:cNvPr id="8" name="Slide Number Placeholder 3"/>
          <p:cNvSpPr>
            <a:spLocks noGrp="1"/>
          </p:cNvSpPr>
          <p:nvPr>
            <p:ph type="sldNum" sz="quarter" idx="4"/>
          </p:nvPr>
        </p:nvSpPr>
        <p:spPr>
          <a:xfrm>
            <a:off x="8293101" y="63996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32492944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2 lines blue - Scot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4" y="341822"/>
            <a:ext cx="6480000" cy="1661993"/>
          </a:xfrm>
        </p:spPr>
        <p:txBody>
          <a:bodyPr/>
          <a:lstStyle/>
          <a:p>
            <a:r>
              <a:rPr lang="en-GB" dirty="0"/>
              <a:t>Click to edit Master title style</a:t>
            </a:r>
          </a:p>
        </p:txBody>
      </p:sp>
      <p:sp>
        <p:nvSpPr>
          <p:cNvPr id="10"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4269046F-C088-4549-BFC8-FFDEDAB9BF01}" type="datetime3">
              <a:rPr lang="en-GB" smtClean="0"/>
              <a:t>30 May, 2018</a:t>
            </a:fld>
            <a:endParaRPr lang="en-US" dirty="0"/>
          </a:p>
        </p:txBody>
      </p:sp>
      <p:cxnSp>
        <p:nvCxnSpPr>
          <p:cNvPr id="12" name="Straight Connector 11"/>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574141" cy="108000"/>
          </a:xfrm>
          <a:prstGeom prst="rect">
            <a:avLst/>
          </a:prstGeom>
        </p:spPr>
      </p:pic>
    </p:spTree>
    <p:extLst>
      <p:ext uri="{BB962C8B-B14F-4D97-AF65-F5344CB8AC3E}">
        <p14:creationId xmlns:p14="http://schemas.microsoft.com/office/powerpoint/2010/main" val="34836373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2 lines blue - Wale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4" y="341822"/>
            <a:ext cx="6480000" cy="1661993"/>
          </a:xfrm>
        </p:spPr>
        <p:txBody>
          <a:bodyPr/>
          <a:lstStyle/>
          <a:p>
            <a:r>
              <a:rPr lang="en-GB" dirty="0"/>
              <a:t>Click to edit Master title style</a:t>
            </a:r>
          </a:p>
        </p:txBody>
      </p:sp>
      <p:sp>
        <p:nvSpPr>
          <p:cNvPr id="10"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15DE1E4C-A7D4-5A4A-A2E2-4D937AB3C1C8}" type="datetime3">
              <a:rPr lang="en-GB" smtClean="0"/>
              <a:t>30 May, 2018</a:t>
            </a:fld>
            <a:endParaRPr lang="en-US" dirty="0"/>
          </a:p>
        </p:txBody>
      </p:sp>
      <p:cxnSp>
        <p:nvCxnSpPr>
          <p:cNvPr id="9" name="Straight Connector 8"/>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882000" cy="140546"/>
          </a:xfrm>
          <a:prstGeom prst="rect">
            <a:avLst/>
          </a:prstGeom>
        </p:spPr>
      </p:pic>
    </p:spTree>
    <p:extLst>
      <p:ext uri="{BB962C8B-B14F-4D97-AF65-F5344CB8AC3E}">
        <p14:creationId xmlns:p14="http://schemas.microsoft.com/office/powerpoint/2010/main" val="22143757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Slide Number Placeholder 2"/>
          <p:cNvSpPr>
            <a:spLocks noGrp="1"/>
          </p:cNvSpPr>
          <p:nvPr>
            <p:ph type="sldNum" sz="quarter" idx="10"/>
          </p:nvPr>
        </p:nvSpPr>
        <p:spPr/>
        <p:txBody>
          <a:bodyPr/>
          <a:lstStyle/>
          <a:p>
            <a:fld id="{E4E00EF0-048C-114D-ADD5-1D5ACA69D45F}" type="slidenum">
              <a:rPr lang="en-GB" smtClean="0"/>
              <a:pPr/>
              <a:t>‹#›</a:t>
            </a:fld>
            <a:endParaRPr lang="en-GB" dirty="0"/>
          </a:p>
        </p:txBody>
      </p:sp>
      <p:sp>
        <p:nvSpPr>
          <p:cNvPr id="4" name="Date Placeholder 3"/>
          <p:cNvSpPr>
            <a:spLocks noGrp="1"/>
          </p:cNvSpPr>
          <p:nvPr>
            <p:ph type="dt" sz="half" idx="11"/>
          </p:nvPr>
        </p:nvSpPr>
        <p:spPr/>
        <p:txBody>
          <a:bodyPr/>
          <a:lstStyle/>
          <a:p>
            <a:fld id="{0ABF9059-2BCA-7548-ABD1-121CD61CD08A}" type="datetime3">
              <a:rPr lang="en-GB" smtClean="0"/>
              <a:t>30 May, 2018</a:t>
            </a:fld>
            <a:endParaRPr lang="en-US" dirty="0"/>
          </a:p>
        </p:txBody>
      </p:sp>
      <p:sp>
        <p:nvSpPr>
          <p:cNvPr id="5" name="Text Placeholder 2"/>
          <p:cNvSpPr>
            <a:spLocks noGrp="1"/>
          </p:cNvSpPr>
          <p:nvPr>
            <p:ph idx="1"/>
          </p:nvPr>
        </p:nvSpPr>
        <p:spPr>
          <a:xfrm>
            <a:off x="369025" y="2470282"/>
            <a:ext cx="5232745" cy="2637187"/>
          </a:xfrm>
          <a:prstGeom prst="rect">
            <a:avLst/>
          </a:prstGeom>
        </p:spPr>
        <p:txBody>
          <a:bodyPr vert="horz" lIns="0" tIns="0" rIns="0" bIns="0" rtlCol="0">
            <a:noAutofit/>
          </a:body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42256653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8044" y="341822"/>
            <a:ext cx="7560000" cy="1661993"/>
          </a:xfrm>
        </p:spPr>
        <p:txBody>
          <a:bodyPr/>
          <a:lstStyle/>
          <a:p>
            <a:r>
              <a:rPr lang="en-GB" dirty="0"/>
              <a:t>Click to edit Master title style</a:t>
            </a:r>
          </a:p>
        </p:txBody>
      </p:sp>
      <p:sp>
        <p:nvSpPr>
          <p:cNvPr id="7"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745ED1E8-6960-3D47-90C4-16534FF1BC65}" type="datetime3">
              <a:rPr lang="en-GB" smtClean="0"/>
              <a:t>30 May, 2018</a:t>
            </a:fld>
            <a:endParaRPr lang="en-US" dirty="0"/>
          </a:p>
        </p:txBody>
      </p:sp>
      <p:sp>
        <p:nvSpPr>
          <p:cNvPr id="5" name="Slide Number Placeholder 3"/>
          <p:cNvSpPr>
            <a:spLocks noGrp="1"/>
          </p:cNvSpPr>
          <p:nvPr>
            <p:ph type="sldNum" sz="quarter" idx="4"/>
          </p:nvPr>
        </p:nvSpPr>
        <p:spPr>
          <a:xfrm>
            <a:off x="8293101" y="63996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
        <p:nvSpPr>
          <p:cNvPr id="6" name="Text Placeholder 2"/>
          <p:cNvSpPr>
            <a:spLocks noGrp="1"/>
          </p:cNvSpPr>
          <p:nvPr>
            <p:ph idx="1"/>
          </p:nvPr>
        </p:nvSpPr>
        <p:spPr>
          <a:xfrm>
            <a:off x="369025" y="2470282"/>
            <a:ext cx="5232745" cy="2637187"/>
          </a:xfrm>
          <a:prstGeom prst="rect">
            <a:avLst/>
          </a:prstGeom>
        </p:spPr>
        <p:txBody>
          <a:bodyPr vert="horz" lIns="0" tIns="0" rIns="0" bIns="0" rtlCol="0">
            <a:noAutofit/>
          </a:body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40839309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slid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8044" y="341822"/>
            <a:ext cx="7560000" cy="1661993"/>
          </a:xfrm>
        </p:spPr>
        <p:txBody>
          <a:bodyPr/>
          <a:lstStyle/>
          <a:p>
            <a:r>
              <a:rPr lang="en-GB" dirty="0"/>
              <a:t>Click to edit Master title style</a:t>
            </a:r>
          </a:p>
        </p:txBody>
      </p:sp>
      <p:sp>
        <p:nvSpPr>
          <p:cNvPr id="7"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B5BA1073-7662-6F40-AE28-55ABC5DA8CD7}" type="datetime3">
              <a:rPr lang="en-GB" smtClean="0"/>
              <a:t>30 May, 2018</a:t>
            </a:fld>
            <a:endParaRPr lang="en-US" dirty="0"/>
          </a:p>
        </p:txBody>
      </p:sp>
      <p:sp>
        <p:nvSpPr>
          <p:cNvPr id="5" name="Slide Number Placeholder 3"/>
          <p:cNvSpPr>
            <a:spLocks noGrp="1"/>
          </p:cNvSpPr>
          <p:nvPr>
            <p:ph type="sldNum" sz="quarter" idx="4"/>
          </p:nvPr>
        </p:nvSpPr>
        <p:spPr>
          <a:xfrm>
            <a:off x="8293101" y="63996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
        <p:nvSpPr>
          <p:cNvPr id="6" name="Text Placeholder 2"/>
          <p:cNvSpPr>
            <a:spLocks noGrp="1"/>
          </p:cNvSpPr>
          <p:nvPr>
            <p:ph idx="1"/>
          </p:nvPr>
        </p:nvSpPr>
        <p:spPr>
          <a:xfrm>
            <a:off x="369025" y="2470282"/>
            <a:ext cx="5232745" cy="2637187"/>
          </a:xfrm>
          <a:prstGeom prst="rect">
            <a:avLst/>
          </a:prstGeom>
        </p:spPr>
        <p:txBody>
          <a:bodyPr vert="horz" lIns="0" tIns="0" rIns="0" bIns="0" rtlCol="0">
            <a:noAutofit/>
          </a:body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41599721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slide 4">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8044" y="341822"/>
            <a:ext cx="7560000" cy="1661993"/>
          </a:xfrm>
        </p:spPr>
        <p:txBody>
          <a:bodyPr/>
          <a:lstStyle/>
          <a:p>
            <a:r>
              <a:rPr lang="en-GB" dirty="0"/>
              <a:t>Click to edit Master title style</a:t>
            </a:r>
          </a:p>
        </p:txBody>
      </p:sp>
      <p:sp>
        <p:nvSpPr>
          <p:cNvPr id="7"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AFDC32B0-FC21-164D-B2AE-427EDF0A5E43}" type="datetime3">
              <a:rPr lang="en-GB" smtClean="0"/>
              <a:t>30 May, 2018</a:t>
            </a:fld>
            <a:endParaRPr lang="en-US" dirty="0"/>
          </a:p>
        </p:txBody>
      </p:sp>
      <p:sp>
        <p:nvSpPr>
          <p:cNvPr id="5" name="Slide Number Placeholder 3"/>
          <p:cNvSpPr>
            <a:spLocks noGrp="1"/>
          </p:cNvSpPr>
          <p:nvPr>
            <p:ph type="sldNum" sz="quarter" idx="4"/>
          </p:nvPr>
        </p:nvSpPr>
        <p:spPr>
          <a:xfrm>
            <a:off x="8293101" y="63996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
        <p:nvSpPr>
          <p:cNvPr id="6" name="Text Placeholder 2"/>
          <p:cNvSpPr>
            <a:spLocks noGrp="1"/>
          </p:cNvSpPr>
          <p:nvPr>
            <p:ph idx="1"/>
          </p:nvPr>
        </p:nvSpPr>
        <p:spPr>
          <a:xfrm>
            <a:off x="369025" y="2470282"/>
            <a:ext cx="5232745" cy="2637187"/>
          </a:xfrm>
          <a:prstGeom prst="rect">
            <a:avLst/>
          </a:prstGeom>
        </p:spPr>
        <p:txBody>
          <a:bodyPr vert="horz" lIns="0" tIns="0" rIns="0" bIns="0" rtlCol="0">
            <a:noAutofit/>
          </a:body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13762541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slide 5">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8044" y="341822"/>
            <a:ext cx="7560000" cy="1661993"/>
          </a:xfrm>
        </p:spPr>
        <p:txBody>
          <a:bodyPr/>
          <a:lstStyle/>
          <a:p>
            <a:r>
              <a:rPr lang="en-GB" dirty="0"/>
              <a:t>Click to edit Master title style</a:t>
            </a:r>
          </a:p>
        </p:txBody>
      </p:sp>
      <p:sp>
        <p:nvSpPr>
          <p:cNvPr id="7"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2E7A7341-6E70-D44C-941B-80C4EBDDABB7}" type="datetime3">
              <a:rPr lang="en-GB" smtClean="0"/>
              <a:t>30 May, 2018</a:t>
            </a:fld>
            <a:endParaRPr lang="en-US" dirty="0"/>
          </a:p>
        </p:txBody>
      </p:sp>
      <p:sp>
        <p:nvSpPr>
          <p:cNvPr id="5" name="Slide Number Placeholder 3"/>
          <p:cNvSpPr>
            <a:spLocks noGrp="1"/>
          </p:cNvSpPr>
          <p:nvPr>
            <p:ph type="sldNum" sz="quarter" idx="4"/>
          </p:nvPr>
        </p:nvSpPr>
        <p:spPr>
          <a:xfrm>
            <a:off x="8293101" y="63996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
        <p:nvSpPr>
          <p:cNvPr id="6" name="Text Placeholder 2"/>
          <p:cNvSpPr>
            <a:spLocks noGrp="1"/>
          </p:cNvSpPr>
          <p:nvPr>
            <p:ph idx="1"/>
          </p:nvPr>
        </p:nvSpPr>
        <p:spPr>
          <a:xfrm>
            <a:off x="369025" y="2470282"/>
            <a:ext cx="5232745" cy="2637187"/>
          </a:xfrm>
          <a:prstGeom prst="rect">
            <a:avLst/>
          </a:prstGeom>
        </p:spPr>
        <p:txBody>
          <a:bodyPr vert="horz" lIns="0" tIns="0" rIns="0" bIns="0" rtlCol="0">
            <a:noAutofit/>
          </a:body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39177178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045" y="341822"/>
            <a:ext cx="6480000" cy="1661993"/>
          </a:xfrm>
          <a:prstGeom prst="rect">
            <a:avLst/>
          </a:prstGeom>
        </p:spPr>
        <p:txBody>
          <a:bodyPr vert="horz" lIns="0" tIns="0" rIns="0" bIns="0" rtlCol="0" anchor="t">
            <a:noAutofit/>
          </a:bodyPr>
          <a:lstStyle/>
          <a:p>
            <a:r>
              <a:rPr lang="en-GB" dirty="0"/>
              <a:t>Click to edit </a:t>
            </a:r>
            <a:br>
              <a:rPr lang="en-GB" dirty="0"/>
            </a:br>
            <a:r>
              <a:rPr lang="en-GB" dirty="0"/>
              <a:t>Master title style</a:t>
            </a:r>
          </a:p>
        </p:txBody>
      </p:sp>
      <p:sp>
        <p:nvSpPr>
          <p:cNvPr id="3" name="Text Placeholder 2"/>
          <p:cNvSpPr>
            <a:spLocks noGrp="1"/>
          </p:cNvSpPr>
          <p:nvPr>
            <p:ph idx="1"/>
          </p:nvPr>
        </p:nvSpPr>
        <p:spPr>
          <a:xfrm>
            <a:off x="375471" y="2420888"/>
            <a:ext cx="5232745" cy="2637187"/>
          </a:xfrm>
          <a:prstGeom prst="rect">
            <a:avLst/>
          </a:prstGeom>
        </p:spPr>
        <p:txBody>
          <a:bodyPr vert="horz" lIns="0" tIns="0" rIns="0" bIns="0" rtlCol="0">
            <a:noAutofit/>
          </a:bodyPr>
          <a:lstStyle/>
          <a:p>
            <a:pPr lvl="0"/>
            <a:r>
              <a:rPr lang="en-GB" dirty="0"/>
              <a:t>Click to edit Master text styles</a:t>
            </a:r>
          </a:p>
          <a:p>
            <a:pPr lvl="1"/>
            <a:r>
              <a:rPr lang="en-GB" dirty="0"/>
              <a:t>Second level</a:t>
            </a:r>
          </a:p>
        </p:txBody>
      </p:sp>
      <p:sp>
        <p:nvSpPr>
          <p:cNvPr id="4" name="Date Placeholder 5"/>
          <p:cNvSpPr>
            <a:spLocks noGrp="1"/>
          </p:cNvSpPr>
          <p:nvPr>
            <p:ph type="dt" sz="half" idx="2"/>
          </p:nvPr>
        </p:nvSpPr>
        <p:spPr>
          <a:xfrm>
            <a:off x="388046" y="6396185"/>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203FB0CC-8AF4-BA4B-B36A-B43D25A23C26}" type="datetime3">
              <a:rPr lang="en-GB" smtClean="0"/>
              <a:t>30 May, 2018</a:t>
            </a:fld>
            <a:endParaRPr lang="en-US" dirty="0"/>
          </a:p>
        </p:txBody>
      </p:sp>
    </p:spTree>
    <p:extLst>
      <p:ext uri="{BB962C8B-B14F-4D97-AF65-F5344CB8AC3E}">
        <p14:creationId xmlns:p14="http://schemas.microsoft.com/office/powerpoint/2010/main" val="16589964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2 lines - Eng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5" y="341822"/>
            <a:ext cx="6480000" cy="1661993"/>
          </a:xfrm>
        </p:spPr>
        <p:txBody>
          <a:bodyPr/>
          <a:lstStyle/>
          <a:p>
            <a:r>
              <a:rPr lang="en-GB" dirty="0"/>
              <a:t>Click to edit Master title style</a:t>
            </a:r>
          </a:p>
        </p:txBody>
      </p:sp>
      <p:sp>
        <p:nvSpPr>
          <p:cNvPr id="9" name="Date Placeholder 5"/>
          <p:cNvSpPr>
            <a:spLocks noGrp="1"/>
          </p:cNvSpPr>
          <p:nvPr>
            <p:ph type="dt" sz="half" idx="2"/>
          </p:nvPr>
        </p:nvSpPr>
        <p:spPr>
          <a:xfrm>
            <a:off x="388046" y="6396185"/>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7FA73FBD-7BDC-5D4C-91BB-C53BD4B10D20}" type="datetime3">
              <a:rPr lang="en-GB" smtClean="0"/>
              <a:t>30 May, 2018</a:t>
            </a:fld>
            <a:endParaRPr lang="en-US" dirty="0"/>
          </a:p>
        </p:txBody>
      </p:sp>
      <p:cxnSp>
        <p:nvCxnSpPr>
          <p:cNvPr id="8" name="Straight Connector 7"/>
          <p:cNvCxnSpPr/>
          <p:nvPr userDrawn="1"/>
        </p:nvCxnSpPr>
        <p:spPr>
          <a:xfrm>
            <a:off x="7683765" y="1156363"/>
            <a:ext cx="146023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5" y="1205473"/>
            <a:ext cx="543662" cy="138976"/>
          </a:xfrm>
          <a:prstGeom prst="rect">
            <a:avLst/>
          </a:prstGeom>
        </p:spPr>
      </p:pic>
    </p:spTree>
    <p:extLst>
      <p:ext uri="{BB962C8B-B14F-4D97-AF65-F5344CB8AC3E}">
        <p14:creationId xmlns:p14="http://schemas.microsoft.com/office/powerpoint/2010/main" val="13517876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2 lines - N Ire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5" y="341822"/>
            <a:ext cx="6480000" cy="1661993"/>
          </a:xfrm>
        </p:spPr>
        <p:txBody>
          <a:bodyPr/>
          <a:lstStyle/>
          <a:p>
            <a:r>
              <a:rPr lang="en-GB" dirty="0"/>
              <a:t>Click to edit Master title style</a:t>
            </a:r>
          </a:p>
        </p:txBody>
      </p:sp>
      <p:sp>
        <p:nvSpPr>
          <p:cNvPr id="9" name="Date Placeholder 5"/>
          <p:cNvSpPr>
            <a:spLocks noGrp="1"/>
          </p:cNvSpPr>
          <p:nvPr>
            <p:ph type="dt" sz="half" idx="2"/>
          </p:nvPr>
        </p:nvSpPr>
        <p:spPr>
          <a:xfrm>
            <a:off x="388046" y="6396185"/>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64061F8B-B6B2-3A47-887C-1E7776ECF711}" type="datetime3">
              <a:rPr lang="en-GB" smtClean="0"/>
              <a:t>30 May, 2018</a:t>
            </a:fld>
            <a:endParaRPr lang="en-US" dirty="0"/>
          </a:p>
        </p:txBody>
      </p:sp>
      <p:cxnSp>
        <p:nvCxnSpPr>
          <p:cNvPr id="7" name="Straight Connector 6"/>
          <p:cNvCxnSpPr/>
          <p:nvPr userDrawn="1"/>
        </p:nvCxnSpPr>
        <p:spPr>
          <a:xfrm>
            <a:off x="7683765" y="1156363"/>
            <a:ext cx="146023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93" y="1205473"/>
            <a:ext cx="1122913" cy="108000"/>
          </a:xfrm>
          <a:prstGeom prst="rect">
            <a:avLst/>
          </a:prstGeom>
        </p:spPr>
      </p:pic>
    </p:spTree>
    <p:extLst>
      <p:ext uri="{BB962C8B-B14F-4D97-AF65-F5344CB8AC3E}">
        <p14:creationId xmlns:p14="http://schemas.microsoft.com/office/powerpoint/2010/main" val="1646625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egular Paragraph Style">
    <p:spTree>
      <p:nvGrpSpPr>
        <p:cNvPr id="1" name=""/>
        <p:cNvGrpSpPr/>
        <p:nvPr/>
      </p:nvGrpSpPr>
      <p:grpSpPr>
        <a:xfrm>
          <a:off x="0" y="0"/>
          <a:ext cx="0" cy="0"/>
          <a:chOff x="0" y="0"/>
          <a:chExt cx="0" cy="0"/>
        </a:xfrm>
      </p:grpSpPr>
      <p:sp>
        <p:nvSpPr>
          <p:cNvPr id="2" name="Title 1"/>
          <p:cNvSpPr>
            <a:spLocks noGrp="1"/>
          </p:cNvSpPr>
          <p:nvPr>
            <p:ph type="title"/>
          </p:nvPr>
        </p:nvSpPr>
        <p:spPr>
          <a:xfrm>
            <a:off x="388044" y="435893"/>
            <a:ext cx="7560000" cy="658424"/>
          </a:xfrm>
        </p:spPr>
        <p:txBody>
          <a:bodyPr/>
          <a:lstStyle/>
          <a:p>
            <a:r>
              <a:rPr lang="en-US"/>
              <a:t>Click to edit Master title style</a:t>
            </a:r>
            <a:endParaRPr lang="en-GB" dirty="0"/>
          </a:p>
        </p:txBody>
      </p:sp>
      <p:sp>
        <p:nvSpPr>
          <p:cNvPr id="3" name="Content Placeholder 2"/>
          <p:cNvSpPr>
            <a:spLocks noGrp="1"/>
          </p:cNvSpPr>
          <p:nvPr>
            <p:ph idx="1"/>
          </p:nvPr>
        </p:nvSpPr>
        <p:spPr>
          <a:xfrm>
            <a:off x="388042" y="1675647"/>
            <a:ext cx="7560000" cy="4083188"/>
          </a:xfrm>
        </p:spPr>
        <p:txBody>
          <a:bodyPr/>
          <a:lstStyle>
            <a:lvl2pPr>
              <a:lnSpc>
                <a:spcPts val="2000"/>
              </a:lnSpc>
              <a:defRPr/>
            </a:lvl2pPr>
            <a:lvl3pPr>
              <a:lnSpc>
                <a:spcPts val="2000"/>
              </a:lnSpc>
              <a:defRPr/>
            </a:lvl3pPr>
            <a:lvl4pPr>
              <a:lnSpc>
                <a:spcPts val="2000"/>
              </a:lnSpc>
              <a:defRPr/>
            </a:lvl4pPr>
            <a:lvl5pPr>
              <a:lnSpc>
                <a:spcPts val="2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7560F7E0-9C0D-2D49-8531-0E815FA79E9D}" type="datetime3">
              <a:rPr lang="en-GB" smtClean="0"/>
              <a:t>30 May, 2018</a:t>
            </a:fld>
            <a:endParaRPr lang="en-US" dirty="0"/>
          </a:p>
        </p:txBody>
      </p:sp>
      <p:sp>
        <p:nvSpPr>
          <p:cNvPr id="8" name="Slide Number Placeholder 3"/>
          <p:cNvSpPr>
            <a:spLocks noGrp="1"/>
          </p:cNvSpPr>
          <p:nvPr>
            <p:ph type="sldNum" sz="quarter" idx="4"/>
          </p:nvPr>
        </p:nvSpPr>
        <p:spPr>
          <a:xfrm>
            <a:off x="8293101" y="63996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37060046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2 lines - N Scot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5" y="341822"/>
            <a:ext cx="6480000" cy="1661993"/>
          </a:xfrm>
        </p:spPr>
        <p:txBody>
          <a:bodyPr/>
          <a:lstStyle/>
          <a:p>
            <a:r>
              <a:rPr lang="en-GB" dirty="0"/>
              <a:t>Click to edit Master title style</a:t>
            </a:r>
          </a:p>
        </p:txBody>
      </p:sp>
      <p:sp>
        <p:nvSpPr>
          <p:cNvPr id="9" name="Date Placeholder 5"/>
          <p:cNvSpPr>
            <a:spLocks noGrp="1"/>
          </p:cNvSpPr>
          <p:nvPr>
            <p:ph type="dt" sz="half" idx="2"/>
          </p:nvPr>
        </p:nvSpPr>
        <p:spPr>
          <a:xfrm>
            <a:off x="388046" y="6396185"/>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003262BE-F2FD-5F47-8BCF-42170FCA248B}" type="datetime3">
              <a:rPr lang="en-GB" smtClean="0"/>
              <a:t>30 May, 2018</a:t>
            </a:fld>
            <a:endParaRPr lang="en-US" dirty="0"/>
          </a:p>
        </p:txBody>
      </p:sp>
      <p:cxnSp>
        <p:nvCxnSpPr>
          <p:cNvPr id="8" name="Straight Connector 7"/>
          <p:cNvCxnSpPr/>
          <p:nvPr userDrawn="1"/>
        </p:nvCxnSpPr>
        <p:spPr>
          <a:xfrm>
            <a:off x="7683765" y="1156363"/>
            <a:ext cx="146023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574141" cy="107999"/>
          </a:xfrm>
          <a:prstGeom prst="rect">
            <a:avLst/>
          </a:prstGeom>
        </p:spPr>
      </p:pic>
    </p:spTree>
    <p:extLst>
      <p:ext uri="{BB962C8B-B14F-4D97-AF65-F5344CB8AC3E}">
        <p14:creationId xmlns:p14="http://schemas.microsoft.com/office/powerpoint/2010/main" val="17622731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2 lines - Wale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5" y="341822"/>
            <a:ext cx="6480000" cy="1661993"/>
          </a:xfrm>
        </p:spPr>
        <p:txBody>
          <a:bodyPr/>
          <a:lstStyle/>
          <a:p>
            <a:r>
              <a:rPr lang="en-GB" dirty="0"/>
              <a:t>Click to edit Master title style</a:t>
            </a:r>
          </a:p>
        </p:txBody>
      </p:sp>
      <p:sp>
        <p:nvSpPr>
          <p:cNvPr id="9" name="Date Placeholder 5"/>
          <p:cNvSpPr>
            <a:spLocks noGrp="1"/>
          </p:cNvSpPr>
          <p:nvPr>
            <p:ph type="dt" sz="half" idx="2"/>
          </p:nvPr>
        </p:nvSpPr>
        <p:spPr>
          <a:xfrm>
            <a:off x="388046" y="6396185"/>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9B358B89-FA03-894B-9B34-3AD1A40A9F87}" type="datetime3">
              <a:rPr lang="en-GB" smtClean="0"/>
              <a:t>30 May, 2018</a:t>
            </a:fld>
            <a:endParaRPr lang="en-US" dirty="0"/>
          </a:p>
        </p:txBody>
      </p:sp>
      <p:cxnSp>
        <p:nvCxnSpPr>
          <p:cNvPr id="7" name="Straight Connector 6"/>
          <p:cNvCxnSpPr/>
          <p:nvPr userDrawn="1"/>
        </p:nvCxnSpPr>
        <p:spPr>
          <a:xfrm>
            <a:off x="7683765" y="1156363"/>
            <a:ext cx="146023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3810" y="1205473"/>
            <a:ext cx="878947" cy="140546"/>
          </a:xfrm>
          <a:prstGeom prst="rect">
            <a:avLst/>
          </a:prstGeom>
        </p:spPr>
      </p:pic>
    </p:spTree>
    <p:extLst>
      <p:ext uri="{BB962C8B-B14F-4D97-AF65-F5344CB8AC3E}">
        <p14:creationId xmlns:p14="http://schemas.microsoft.com/office/powerpoint/2010/main" val="18361602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aqua">
    <p:spTree>
      <p:nvGrpSpPr>
        <p:cNvPr id="1" name=""/>
        <p:cNvGrpSpPr/>
        <p:nvPr/>
      </p:nvGrpSpPr>
      <p:grpSpPr>
        <a:xfrm>
          <a:off x="0" y="0"/>
          <a:ext cx="0" cy="0"/>
          <a:chOff x="0" y="0"/>
          <a:chExt cx="0" cy="0"/>
        </a:xfrm>
      </p:grpSpPr>
      <p:sp>
        <p:nvSpPr>
          <p:cNvPr id="9"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56FEBB99-03FC-C74A-B7BF-B5627E0A13F5}" type="datetime3">
              <a:rPr lang="en-GB" smtClean="0"/>
              <a:t>30 May, 2018</a:t>
            </a:fld>
            <a:endParaRPr lang="en-US" dirty="0"/>
          </a:p>
        </p:txBody>
      </p:sp>
    </p:spTree>
    <p:extLst>
      <p:ext uri="{BB962C8B-B14F-4D97-AF65-F5344CB8AC3E}">
        <p14:creationId xmlns:p14="http://schemas.microsoft.com/office/powerpoint/2010/main" val="13108784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aqua Eng">
    <p:spTree>
      <p:nvGrpSpPr>
        <p:cNvPr id="1" name=""/>
        <p:cNvGrpSpPr/>
        <p:nvPr/>
      </p:nvGrpSpPr>
      <p:grpSpPr>
        <a:xfrm>
          <a:off x="0" y="0"/>
          <a:ext cx="0" cy="0"/>
          <a:chOff x="0" y="0"/>
          <a:chExt cx="0" cy="0"/>
        </a:xfrm>
      </p:grpSpPr>
      <p:cxnSp>
        <p:nvCxnSpPr>
          <p:cNvPr id="7" name="Straight Connector 6"/>
          <p:cNvCxnSpPr/>
          <p:nvPr userDrawn="1"/>
        </p:nvCxnSpPr>
        <p:spPr>
          <a:xfrm>
            <a:off x="7681999" y="1143469"/>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0518" y="1192579"/>
            <a:ext cx="543665" cy="138976"/>
          </a:xfrm>
          <a:prstGeom prst="rect">
            <a:avLst/>
          </a:prstGeom>
        </p:spPr>
      </p:pic>
      <p:sp>
        <p:nvSpPr>
          <p:cNvPr id="4"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fld id="{720B5B47-3CF9-9543-849A-170F8D3A42D1}" type="datetime3">
              <a:rPr kumimoji="0" lang="en-GB" sz="800" b="0" i="0" u="none" strike="noStrike" kern="0" cap="none" spc="0" normalizeH="0" baseline="0" noProof="0" smtClean="0">
                <a:ln>
                  <a:noFill/>
                </a:ln>
                <a:solidFill>
                  <a:srgbClr val="FFFFFF"/>
                </a:solidFill>
                <a:effectLst/>
                <a:uLnTx/>
                <a:uFillTx/>
                <a:latin typeface="Calibri"/>
                <a:cs typeface="Calibri"/>
              </a:rPr>
              <a:pPr marL="0" marR="0" lvl="0" indent="0" defTabSz="914400" eaLnBrk="1" fontAlgn="auto" latinLnBrk="0" hangingPunct="1">
                <a:lnSpc>
                  <a:spcPct val="100000"/>
                </a:lnSpc>
                <a:spcBef>
                  <a:spcPts val="0"/>
                </a:spcBef>
                <a:spcAft>
                  <a:spcPts val="0"/>
                </a:spcAft>
                <a:buClrTx/>
                <a:buSzTx/>
                <a:buFontTx/>
                <a:buNone/>
                <a:tabLst/>
                <a:defRPr/>
              </a:pPr>
              <a:t>30 May, 2018</a:t>
            </a:fld>
            <a:endParaRPr kumimoji="0" lang="en-US" sz="800" b="0" i="0" u="none" strike="noStrike" kern="0" cap="none" spc="0" normalizeH="0" baseline="0" noProof="0" dirty="0">
              <a:ln>
                <a:noFill/>
              </a:ln>
              <a:solidFill>
                <a:srgbClr val="FFFFFF"/>
              </a:solidFill>
              <a:effectLst/>
              <a:uLnTx/>
              <a:uFillTx/>
              <a:latin typeface="Calibri"/>
              <a:cs typeface="Calibri"/>
            </a:endParaRPr>
          </a:p>
        </p:txBody>
      </p:sp>
    </p:spTree>
    <p:extLst>
      <p:ext uri="{BB962C8B-B14F-4D97-AF65-F5344CB8AC3E}">
        <p14:creationId xmlns:p14="http://schemas.microsoft.com/office/powerpoint/2010/main" val="9351933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aqua NI">
    <p:spTree>
      <p:nvGrpSpPr>
        <p:cNvPr id="1" name=""/>
        <p:cNvGrpSpPr/>
        <p:nvPr/>
      </p:nvGrpSpPr>
      <p:grpSpPr>
        <a:xfrm>
          <a:off x="0" y="0"/>
          <a:ext cx="0" cy="0"/>
          <a:chOff x="0" y="0"/>
          <a:chExt cx="0" cy="0"/>
        </a:xfrm>
      </p:grpSpPr>
      <p:cxnSp>
        <p:nvCxnSpPr>
          <p:cNvPr id="7" name="Straight Connector 6"/>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1122931" cy="108000"/>
          </a:xfrm>
          <a:prstGeom prst="rect">
            <a:avLst/>
          </a:prstGeom>
        </p:spPr>
      </p:pic>
      <p:sp>
        <p:nvSpPr>
          <p:cNvPr id="4"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fld id="{720B5B47-3CF9-9543-849A-170F8D3A42D1}" type="datetime3">
              <a:rPr kumimoji="0" lang="en-GB" sz="800" b="0" i="0" u="none" strike="noStrike" kern="0" cap="none" spc="0" normalizeH="0" baseline="0" noProof="0" smtClean="0">
                <a:ln>
                  <a:noFill/>
                </a:ln>
                <a:solidFill>
                  <a:srgbClr val="FFFFFF"/>
                </a:solidFill>
                <a:effectLst/>
                <a:uLnTx/>
                <a:uFillTx/>
                <a:latin typeface="Calibri"/>
                <a:cs typeface="Calibri"/>
              </a:rPr>
              <a:pPr marL="0" marR="0" lvl="0" indent="0" defTabSz="914400" eaLnBrk="1" fontAlgn="auto" latinLnBrk="0" hangingPunct="1">
                <a:lnSpc>
                  <a:spcPct val="100000"/>
                </a:lnSpc>
                <a:spcBef>
                  <a:spcPts val="0"/>
                </a:spcBef>
                <a:spcAft>
                  <a:spcPts val="0"/>
                </a:spcAft>
                <a:buClrTx/>
                <a:buSzTx/>
                <a:buFontTx/>
                <a:buNone/>
                <a:tabLst/>
                <a:defRPr/>
              </a:pPr>
              <a:t>30 May, 2018</a:t>
            </a:fld>
            <a:endParaRPr kumimoji="0" lang="en-US" sz="800" b="0" i="0" u="none" strike="noStrike" kern="0" cap="none" spc="0" normalizeH="0" baseline="0" noProof="0" dirty="0">
              <a:ln>
                <a:noFill/>
              </a:ln>
              <a:solidFill>
                <a:srgbClr val="FFFFFF"/>
              </a:solidFill>
              <a:effectLst/>
              <a:uLnTx/>
              <a:uFillTx/>
              <a:latin typeface="Calibri"/>
              <a:cs typeface="Calibri"/>
            </a:endParaRPr>
          </a:p>
        </p:txBody>
      </p:sp>
    </p:spTree>
    <p:extLst>
      <p:ext uri="{BB962C8B-B14F-4D97-AF65-F5344CB8AC3E}">
        <p14:creationId xmlns:p14="http://schemas.microsoft.com/office/powerpoint/2010/main" val="31377670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aqua Scot">
    <p:spTree>
      <p:nvGrpSpPr>
        <p:cNvPr id="1" name=""/>
        <p:cNvGrpSpPr/>
        <p:nvPr/>
      </p:nvGrpSpPr>
      <p:grpSpPr>
        <a:xfrm>
          <a:off x="0" y="0"/>
          <a:ext cx="0" cy="0"/>
          <a:chOff x="0" y="0"/>
          <a:chExt cx="0" cy="0"/>
        </a:xfrm>
      </p:grpSpPr>
      <p:cxnSp>
        <p:nvCxnSpPr>
          <p:cNvPr id="8" name="Straight Connector 7"/>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574141" cy="108000"/>
          </a:xfrm>
          <a:prstGeom prst="rect">
            <a:avLst/>
          </a:prstGeom>
        </p:spPr>
      </p:pic>
      <p:sp>
        <p:nvSpPr>
          <p:cNvPr id="4"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fld id="{720B5B47-3CF9-9543-849A-170F8D3A42D1}" type="datetime3">
              <a:rPr kumimoji="0" lang="en-GB" sz="800" b="0" i="0" u="none" strike="noStrike" kern="0" cap="none" spc="0" normalizeH="0" baseline="0" noProof="0" smtClean="0">
                <a:ln>
                  <a:noFill/>
                </a:ln>
                <a:solidFill>
                  <a:srgbClr val="FFFFFF"/>
                </a:solidFill>
                <a:effectLst/>
                <a:uLnTx/>
                <a:uFillTx/>
                <a:latin typeface="Calibri"/>
                <a:cs typeface="Calibri"/>
              </a:rPr>
              <a:pPr marL="0" marR="0" lvl="0" indent="0" defTabSz="914400" eaLnBrk="1" fontAlgn="auto" latinLnBrk="0" hangingPunct="1">
                <a:lnSpc>
                  <a:spcPct val="100000"/>
                </a:lnSpc>
                <a:spcBef>
                  <a:spcPts val="0"/>
                </a:spcBef>
                <a:spcAft>
                  <a:spcPts val="0"/>
                </a:spcAft>
                <a:buClrTx/>
                <a:buSzTx/>
                <a:buFontTx/>
                <a:buNone/>
                <a:tabLst/>
                <a:defRPr/>
              </a:pPr>
              <a:t>30 May, 2018</a:t>
            </a:fld>
            <a:endParaRPr kumimoji="0" lang="en-US" sz="800" b="0" i="0" u="none" strike="noStrike" kern="0" cap="none" spc="0" normalizeH="0" baseline="0" noProof="0" dirty="0">
              <a:ln>
                <a:noFill/>
              </a:ln>
              <a:solidFill>
                <a:srgbClr val="FFFFFF"/>
              </a:solidFill>
              <a:effectLst/>
              <a:uLnTx/>
              <a:uFillTx/>
              <a:latin typeface="Calibri"/>
              <a:cs typeface="Calibri"/>
            </a:endParaRPr>
          </a:p>
        </p:txBody>
      </p:sp>
    </p:spTree>
    <p:extLst>
      <p:ext uri="{BB962C8B-B14F-4D97-AF65-F5344CB8AC3E}">
        <p14:creationId xmlns:p14="http://schemas.microsoft.com/office/powerpoint/2010/main" val="17714228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aqua Wales">
    <p:spTree>
      <p:nvGrpSpPr>
        <p:cNvPr id="1" name=""/>
        <p:cNvGrpSpPr/>
        <p:nvPr/>
      </p:nvGrpSpPr>
      <p:grpSpPr>
        <a:xfrm>
          <a:off x="0" y="0"/>
          <a:ext cx="0" cy="0"/>
          <a:chOff x="0" y="0"/>
          <a:chExt cx="0" cy="0"/>
        </a:xfrm>
      </p:grpSpPr>
      <p:cxnSp>
        <p:nvCxnSpPr>
          <p:cNvPr id="10" name="Straight Connector 9"/>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882000" cy="140546"/>
          </a:xfrm>
          <a:prstGeom prst="rect">
            <a:avLst/>
          </a:prstGeom>
        </p:spPr>
      </p:pic>
      <p:sp>
        <p:nvSpPr>
          <p:cNvPr id="4"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fld id="{720B5B47-3CF9-9543-849A-170F8D3A42D1}" type="datetime3">
              <a:rPr kumimoji="0" lang="en-GB" sz="800" b="0" i="0" u="none" strike="noStrike" kern="0" cap="none" spc="0" normalizeH="0" baseline="0" noProof="0" smtClean="0">
                <a:ln>
                  <a:noFill/>
                </a:ln>
                <a:solidFill>
                  <a:srgbClr val="FFFFFF"/>
                </a:solidFill>
                <a:effectLst/>
                <a:uLnTx/>
                <a:uFillTx/>
                <a:latin typeface="Calibri"/>
                <a:cs typeface="Calibri"/>
              </a:rPr>
              <a:pPr marL="0" marR="0" lvl="0" indent="0" defTabSz="914400" eaLnBrk="1" fontAlgn="auto" latinLnBrk="0" hangingPunct="1">
                <a:lnSpc>
                  <a:spcPct val="100000"/>
                </a:lnSpc>
                <a:spcBef>
                  <a:spcPts val="0"/>
                </a:spcBef>
                <a:spcAft>
                  <a:spcPts val="0"/>
                </a:spcAft>
                <a:buClrTx/>
                <a:buSzTx/>
                <a:buFontTx/>
                <a:buNone/>
                <a:tabLst/>
                <a:defRPr/>
              </a:pPr>
              <a:t>30 May, 2018</a:t>
            </a:fld>
            <a:endParaRPr kumimoji="0" lang="en-US" sz="800" b="0" i="0" u="none" strike="noStrike" kern="0" cap="none" spc="0" normalizeH="0" baseline="0" noProof="0" dirty="0">
              <a:ln>
                <a:noFill/>
              </a:ln>
              <a:solidFill>
                <a:srgbClr val="FFFFFF"/>
              </a:solidFill>
              <a:effectLst/>
              <a:uLnTx/>
              <a:uFillTx/>
              <a:latin typeface="Calibri"/>
              <a:cs typeface="Calibri"/>
            </a:endParaRPr>
          </a:p>
        </p:txBody>
      </p:sp>
    </p:spTree>
    <p:extLst>
      <p:ext uri="{BB962C8B-B14F-4D97-AF65-F5344CB8AC3E}">
        <p14:creationId xmlns:p14="http://schemas.microsoft.com/office/powerpoint/2010/main" val="10664677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green">
    <p:spTree>
      <p:nvGrpSpPr>
        <p:cNvPr id="1" name=""/>
        <p:cNvGrpSpPr/>
        <p:nvPr/>
      </p:nvGrpSpPr>
      <p:grpSpPr>
        <a:xfrm>
          <a:off x="0" y="0"/>
          <a:ext cx="0" cy="0"/>
          <a:chOff x="0" y="0"/>
          <a:chExt cx="0" cy="0"/>
        </a:xfrm>
      </p:grpSpPr>
      <p:sp>
        <p:nvSpPr>
          <p:cNvPr id="2"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fld id="{720B5B47-3CF9-9543-849A-170F8D3A42D1}" type="datetime3">
              <a:rPr kumimoji="0" lang="en-GB" sz="800" b="0" i="0" u="none" strike="noStrike" kern="0" cap="none" spc="0" normalizeH="0" baseline="0" noProof="0" smtClean="0">
                <a:ln>
                  <a:noFill/>
                </a:ln>
                <a:solidFill>
                  <a:srgbClr val="FFFFFF"/>
                </a:solidFill>
                <a:effectLst/>
                <a:uLnTx/>
                <a:uFillTx/>
                <a:latin typeface="Calibri"/>
                <a:cs typeface="Calibri"/>
              </a:rPr>
              <a:pPr marL="0" marR="0" lvl="0" indent="0" defTabSz="914400" eaLnBrk="1" fontAlgn="auto" latinLnBrk="0" hangingPunct="1">
                <a:lnSpc>
                  <a:spcPct val="100000"/>
                </a:lnSpc>
                <a:spcBef>
                  <a:spcPts val="0"/>
                </a:spcBef>
                <a:spcAft>
                  <a:spcPts val="0"/>
                </a:spcAft>
                <a:buClrTx/>
                <a:buSzTx/>
                <a:buFontTx/>
                <a:buNone/>
                <a:tabLst/>
                <a:defRPr/>
              </a:pPr>
              <a:t>30 May, 2018</a:t>
            </a:fld>
            <a:endParaRPr kumimoji="0" lang="en-US" sz="800" b="0" i="0" u="none" strike="noStrike" kern="0" cap="none" spc="0" normalizeH="0" baseline="0" noProof="0" dirty="0">
              <a:ln>
                <a:noFill/>
              </a:ln>
              <a:solidFill>
                <a:srgbClr val="FFFFFF"/>
              </a:solidFill>
              <a:effectLst/>
              <a:uLnTx/>
              <a:uFillTx/>
              <a:latin typeface="Calibri"/>
              <a:cs typeface="Calibri"/>
            </a:endParaRPr>
          </a:p>
        </p:txBody>
      </p:sp>
    </p:spTree>
    <p:extLst>
      <p:ext uri="{BB962C8B-B14F-4D97-AF65-F5344CB8AC3E}">
        <p14:creationId xmlns:p14="http://schemas.microsoft.com/office/powerpoint/2010/main" val="11102416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green Eng">
    <p:spTree>
      <p:nvGrpSpPr>
        <p:cNvPr id="1" name=""/>
        <p:cNvGrpSpPr/>
        <p:nvPr/>
      </p:nvGrpSpPr>
      <p:grpSpPr>
        <a:xfrm>
          <a:off x="0" y="0"/>
          <a:ext cx="0" cy="0"/>
          <a:chOff x="0" y="0"/>
          <a:chExt cx="0" cy="0"/>
        </a:xfrm>
      </p:grpSpPr>
      <p:cxnSp>
        <p:nvCxnSpPr>
          <p:cNvPr id="7" name="Straight Connector 6"/>
          <p:cNvCxnSpPr/>
          <p:nvPr userDrawn="1"/>
        </p:nvCxnSpPr>
        <p:spPr>
          <a:xfrm>
            <a:off x="7681999" y="1143469"/>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0518" y="1192579"/>
            <a:ext cx="543665" cy="138976"/>
          </a:xfrm>
          <a:prstGeom prst="rect">
            <a:avLst/>
          </a:prstGeom>
        </p:spPr>
      </p:pic>
      <p:sp>
        <p:nvSpPr>
          <p:cNvPr id="4"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fld id="{720B5B47-3CF9-9543-849A-170F8D3A42D1}" type="datetime3">
              <a:rPr kumimoji="0" lang="en-GB" sz="800" b="0" i="0" u="none" strike="noStrike" kern="0" cap="none" spc="0" normalizeH="0" baseline="0" noProof="0" smtClean="0">
                <a:ln>
                  <a:noFill/>
                </a:ln>
                <a:solidFill>
                  <a:srgbClr val="FFFFFF"/>
                </a:solidFill>
                <a:effectLst/>
                <a:uLnTx/>
                <a:uFillTx/>
                <a:latin typeface="Calibri"/>
                <a:cs typeface="Calibri"/>
              </a:rPr>
              <a:pPr marL="0" marR="0" lvl="0" indent="0" defTabSz="914400" eaLnBrk="1" fontAlgn="auto" latinLnBrk="0" hangingPunct="1">
                <a:lnSpc>
                  <a:spcPct val="100000"/>
                </a:lnSpc>
                <a:spcBef>
                  <a:spcPts val="0"/>
                </a:spcBef>
                <a:spcAft>
                  <a:spcPts val="0"/>
                </a:spcAft>
                <a:buClrTx/>
                <a:buSzTx/>
                <a:buFontTx/>
                <a:buNone/>
                <a:tabLst/>
                <a:defRPr/>
              </a:pPr>
              <a:t>30 May, 2018</a:t>
            </a:fld>
            <a:endParaRPr kumimoji="0" lang="en-US" sz="800" b="0" i="0" u="none" strike="noStrike" kern="0" cap="none" spc="0" normalizeH="0" baseline="0" noProof="0" dirty="0">
              <a:ln>
                <a:noFill/>
              </a:ln>
              <a:solidFill>
                <a:srgbClr val="FFFFFF"/>
              </a:solidFill>
              <a:effectLst/>
              <a:uLnTx/>
              <a:uFillTx/>
              <a:latin typeface="Calibri"/>
              <a:cs typeface="Calibri"/>
            </a:endParaRPr>
          </a:p>
        </p:txBody>
      </p:sp>
    </p:spTree>
    <p:extLst>
      <p:ext uri="{BB962C8B-B14F-4D97-AF65-F5344CB8AC3E}">
        <p14:creationId xmlns:p14="http://schemas.microsoft.com/office/powerpoint/2010/main" val="18800468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green NI">
    <p:spTree>
      <p:nvGrpSpPr>
        <p:cNvPr id="1" name=""/>
        <p:cNvGrpSpPr/>
        <p:nvPr/>
      </p:nvGrpSpPr>
      <p:grpSpPr>
        <a:xfrm>
          <a:off x="0" y="0"/>
          <a:ext cx="0" cy="0"/>
          <a:chOff x="0" y="0"/>
          <a:chExt cx="0" cy="0"/>
        </a:xfrm>
      </p:grpSpPr>
      <p:cxnSp>
        <p:nvCxnSpPr>
          <p:cNvPr id="7" name="Straight Connector 6"/>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1122931" cy="108000"/>
          </a:xfrm>
          <a:prstGeom prst="rect">
            <a:avLst/>
          </a:prstGeom>
        </p:spPr>
      </p:pic>
      <p:sp>
        <p:nvSpPr>
          <p:cNvPr id="4"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fld id="{720B5B47-3CF9-9543-849A-170F8D3A42D1}" type="datetime3">
              <a:rPr kumimoji="0" lang="en-GB" sz="800" b="0" i="0" u="none" strike="noStrike" kern="0" cap="none" spc="0" normalizeH="0" baseline="0" noProof="0" smtClean="0">
                <a:ln>
                  <a:noFill/>
                </a:ln>
                <a:solidFill>
                  <a:srgbClr val="FFFFFF"/>
                </a:solidFill>
                <a:effectLst/>
                <a:uLnTx/>
                <a:uFillTx/>
                <a:latin typeface="Calibri"/>
                <a:cs typeface="Calibri"/>
              </a:rPr>
              <a:pPr marL="0" marR="0" lvl="0" indent="0" defTabSz="914400" eaLnBrk="1" fontAlgn="auto" latinLnBrk="0" hangingPunct="1">
                <a:lnSpc>
                  <a:spcPct val="100000"/>
                </a:lnSpc>
                <a:spcBef>
                  <a:spcPts val="0"/>
                </a:spcBef>
                <a:spcAft>
                  <a:spcPts val="0"/>
                </a:spcAft>
                <a:buClrTx/>
                <a:buSzTx/>
                <a:buFontTx/>
                <a:buNone/>
                <a:tabLst/>
                <a:defRPr/>
              </a:pPr>
              <a:t>30 May, 2018</a:t>
            </a:fld>
            <a:endParaRPr kumimoji="0" lang="en-US" sz="800" b="0" i="0" u="none" strike="noStrike" kern="0" cap="none" spc="0" normalizeH="0" baseline="0" noProof="0" dirty="0">
              <a:ln>
                <a:noFill/>
              </a:ln>
              <a:solidFill>
                <a:srgbClr val="FFFFFF"/>
              </a:solidFill>
              <a:effectLst/>
              <a:uLnTx/>
              <a:uFillTx/>
              <a:latin typeface="Calibri"/>
              <a:cs typeface="Calibri"/>
            </a:endParaRPr>
          </a:p>
        </p:txBody>
      </p:sp>
    </p:spTree>
    <p:extLst>
      <p:ext uri="{BB962C8B-B14F-4D97-AF65-F5344CB8AC3E}">
        <p14:creationId xmlns:p14="http://schemas.microsoft.com/office/powerpoint/2010/main" val="2307512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 text box slide">
    <p:spTree>
      <p:nvGrpSpPr>
        <p:cNvPr id="1" name=""/>
        <p:cNvGrpSpPr/>
        <p:nvPr/>
      </p:nvGrpSpPr>
      <p:grpSpPr>
        <a:xfrm>
          <a:off x="0" y="0"/>
          <a:ext cx="0" cy="0"/>
          <a:chOff x="0" y="0"/>
          <a:chExt cx="0" cy="0"/>
        </a:xfrm>
      </p:grpSpPr>
      <p:sp>
        <p:nvSpPr>
          <p:cNvPr id="2" name="Title 1"/>
          <p:cNvSpPr>
            <a:spLocks noGrp="1"/>
          </p:cNvSpPr>
          <p:nvPr>
            <p:ph type="title"/>
          </p:nvPr>
        </p:nvSpPr>
        <p:spPr>
          <a:xfrm>
            <a:off x="388043" y="435894"/>
            <a:ext cx="7560000" cy="658425"/>
          </a:xfrm>
        </p:spPr>
        <p:txBody>
          <a:bodyPr/>
          <a:lstStyle/>
          <a:p>
            <a:r>
              <a:rPr lang="en-US"/>
              <a:t>Click to edit Master title style</a:t>
            </a:r>
            <a:endParaRPr lang="en-GB" dirty="0"/>
          </a:p>
        </p:txBody>
      </p:sp>
      <p:sp>
        <p:nvSpPr>
          <p:cNvPr id="3" name="Content Placeholder 2"/>
          <p:cNvSpPr>
            <a:spLocks noGrp="1"/>
          </p:cNvSpPr>
          <p:nvPr>
            <p:ph idx="1"/>
          </p:nvPr>
        </p:nvSpPr>
        <p:spPr>
          <a:xfrm>
            <a:off x="375470" y="1675647"/>
            <a:ext cx="3600000" cy="4083188"/>
          </a:xfrm>
        </p:spPr>
        <p:txBody>
          <a:bodyPr/>
          <a:lstStyle>
            <a:lvl1pPr>
              <a:lnSpc>
                <a:spcPts val="2000"/>
              </a:lnSpc>
              <a:defRPr sz="2400"/>
            </a:lvl1pPr>
            <a:lvl2pPr>
              <a:lnSpc>
                <a:spcPts val="2000"/>
              </a:lnSpc>
              <a:defRPr sz="2400"/>
            </a:lvl2pPr>
            <a:lvl3pPr>
              <a:lnSpc>
                <a:spcPts val="2000"/>
              </a:lnSpc>
              <a:defRPr sz="2000"/>
            </a:lvl3pPr>
            <a:lvl4pPr>
              <a:lnSpc>
                <a:spcPts val="2000"/>
              </a:lnSpc>
              <a:defRPr sz="2000"/>
            </a:lvl4pPr>
            <a:lvl5pPr>
              <a:lnSpc>
                <a:spcPts val="2000"/>
              </a:lnSpc>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ontent Placeholder 2"/>
          <p:cNvSpPr>
            <a:spLocks noGrp="1"/>
          </p:cNvSpPr>
          <p:nvPr>
            <p:ph idx="12"/>
          </p:nvPr>
        </p:nvSpPr>
        <p:spPr>
          <a:xfrm>
            <a:off x="4348043" y="1675647"/>
            <a:ext cx="3600000" cy="4083188"/>
          </a:xfrm>
        </p:spPr>
        <p:txBody>
          <a:bodyPr/>
          <a:lstStyle>
            <a:lvl1pPr>
              <a:lnSpc>
                <a:spcPts val="2000"/>
              </a:lnSpc>
              <a:defRPr sz="2400"/>
            </a:lvl1pPr>
            <a:lvl2pPr>
              <a:lnSpc>
                <a:spcPts val="2000"/>
              </a:lnSpc>
              <a:defRPr sz="2400"/>
            </a:lvl2pPr>
            <a:lvl3pPr>
              <a:lnSpc>
                <a:spcPts val="2000"/>
              </a:lnSpc>
              <a:defRPr sz="2000"/>
            </a:lvl3pPr>
            <a:lvl4pPr>
              <a:lnSpc>
                <a:spcPts val="2000"/>
              </a:lnSpc>
              <a:defRPr sz="2000"/>
            </a:lvl4pPr>
            <a:lvl5pPr>
              <a:lnSpc>
                <a:spcPts val="2000"/>
              </a:lnSpc>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Date Placeholder 5"/>
          <p:cNvSpPr>
            <a:spLocks noGrp="1"/>
          </p:cNvSpPr>
          <p:nvPr>
            <p:ph type="dt" sz="half" idx="2"/>
          </p:nvPr>
        </p:nvSpPr>
        <p:spPr>
          <a:xfrm>
            <a:off x="388046" y="6396185"/>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E7BB62AC-DBC0-F640-92EC-7B48F07DED43}" type="datetime3">
              <a:rPr lang="en-GB" smtClean="0"/>
              <a:t>30 May, 2018</a:t>
            </a:fld>
            <a:endParaRPr lang="en-US" dirty="0"/>
          </a:p>
        </p:txBody>
      </p:sp>
      <p:sp>
        <p:nvSpPr>
          <p:cNvPr id="9" name="Slide Number Placeholder 3"/>
          <p:cNvSpPr>
            <a:spLocks noGrp="1"/>
          </p:cNvSpPr>
          <p:nvPr>
            <p:ph type="sldNum" sz="quarter" idx="4"/>
          </p:nvPr>
        </p:nvSpPr>
        <p:spPr>
          <a:xfrm>
            <a:off x="8293101" y="63996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17919545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green Scot">
    <p:spTree>
      <p:nvGrpSpPr>
        <p:cNvPr id="1" name=""/>
        <p:cNvGrpSpPr/>
        <p:nvPr/>
      </p:nvGrpSpPr>
      <p:grpSpPr>
        <a:xfrm>
          <a:off x="0" y="0"/>
          <a:ext cx="0" cy="0"/>
          <a:chOff x="0" y="0"/>
          <a:chExt cx="0" cy="0"/>
        </a:xfrm>
      </p:grpSpPr>
      <p:cxnSp>
        <p:nvCxnSpPr>
          <p:cNvPr id="8" name="Straight Connector 7"/>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574141" cy="108000"/>
          </a:xfrm>
          <a:prstGeom prst="rect">
            <a:avLst/>
          </a:prstGeom>
        </p:spPr>
      </p:pic>
      <p:sp>
        <p:nvSpPr>
          <p:cNvPr id="4"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fld id="{720B5B47-3CF9-9543-849A-170F8D3A42D1}" type="datetime3">
              <a:rPr kumimoji="0" lang="en-GB" sz="800" b="0" i="0" u="none" strike="noStrike" kern="0" cap="none" spc="0" normalizeH="0" baseline="0" noProof="0" smtClean="0">
                <a:ln>
                  <a:noFill/>
                </a:ln>
                <a:solidFill>
                  <a:srgbClr val="FFFFFF"/>
                </a:solidFill>
                <a:effectLst/>
                <a:uLnTx/>
                <a:uFillTx/>
                <a:latin typeface="Calibri"/>
                <a:cs typeface="Calibri"/>
              </a:rPr>
              <a:pPr marL="0" marR="0" lvl="0" indent="0" defTabSz="914400" eaLnBrk="1" fontAlgn="auto" latinLnBrk="0" hangingPunct="1">
                <a:lnSpc>
                  <a:spcPct val="100000"/>
                </a:lnSpc>
                <a:spcBef>
                  <a:spcPts val="0"/>
                </a:spcBef>
                <a:spcAft>
                  <a:spcPts val="0"/>
                </a:spcAft>
                <a:buClrTx/>
                <a:buSzTx/>
                <a:buFontTx/>
                <a:buNone/>
                <a:tabLst/>
                <a:defRPr/>
              </a:pPr>
              <a:t>30 May, 2018</a:t>
            </a:fld>
            <a:endParaRPr kumimoji="0" lang="en-US" sz="800" b="0" i="0" u="none" strike="noStrike" kern="0" cap="none" spc="0" normalizeH="0" baseline="0" noProof="0" dirty="0">
              <a:ln>
                <a:noFill/>
              </a:ln>
              <a:solidFill>
                <a:srgbClr val="FFFFFF"/>
              </a:solidFill>
              <a:effectLst/>
              <a:uLnTx/>
              <a:uFillTx/>
              <a:latin typeface="Calibri"/>
              <a:cs typeface="Calibri"/>
            </a:endParaRPr>
          </a:p>
        </p:txBody>
      </p:sp>
    </p:spTree>
    <p:extLst>
      <p:ext uri="{BB962C8B-B14F-4D97-AF65-F5344CB8AC3E}">
        <p14:creationId xmlns:p14="http://schemas.microsoft.com/office/powerpoint/2010/main" val="11449938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green Wales">
    <p:spTree>
      <p:nvGrpSpPr>
        <p:cNvPr id="1" name=""/>
        <p:cNvGrpSpPr/>
        <p:nvPr/>
      </p:nvGrpSpPr>
      <p:grpSpPr>
        <a:xfrm>
          <a:off x="0" y="0"/>
          <a:ext cx="0" cy="0"/>
          <a:chOff x="0" y="0"/>
          <a:chExt cx="0" cy="0"/>
        </a:xfrm>
      </p:grpSpPr>
      <p:cxnSp>
        <p:nvCxnSpPr>
          <p:cNvPr id="10" name="Straight Connector 9"/>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882000" cy="140546"/>
          </a:xfrm>
          <a:prstGeom prst="rect">
            <a:avLst/>
          </a:prstGeom>
        </p:spPr>
      </p:pic>
      <p:sp>
        <p:nvSpPr>
          <p:cNvPr id="4"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fld id="{720B5B47-3CF9-9543-849A-170F8D3A42D1}" type="datetime3">
              <a:rPr kumimoji="0" lang="en-GB" sz="800" b="0" i="0" u="none" strike="noStrike" kern="0" cap="none" spc="0" normalizeH="0" baseline="0" noProof="0" smtClean="0">
                <a:ln>
                  <a:noFill/>
                </a:ln>
                <a:solidFill>
                  <a:srgbClr val="FFFFFF"/>
                </a:solidFill>
                <a:effectLst/>
                <a:uLnTx/>
                <a:uFillTx/>
                <a:latin typeface="Calibri"/>
                <a:cs typeface="Calibri"/>
              </a:rPr>
              <a:pPr marL="0" marR="0" lvl="0" indent="0" defTabSz="914400" eaLnBrk="1" fontAlgn="auto" latinLnBrk="0" hangingPunct="1">
                <a:lnSpc>
                  <a:spcPct val="100000"/>
                </a:lnSpc>
                <a:spcBef>
                  <a:spcPts val="0"/>
                </a:spcBef>
                <a:spcAft>
                  <a:spcPts val="0"/>
                </a:spcAft>
                <a:buClrTx/>
                <a:buSzTx/>
                <a:buFontTx/>
                <a:buNone/>
                <a:tabLst/>
                <a:defRPr/>
              </a:pPr>
              <a:t>30 May, 2018</a:t>
            </a:fld>
            <a:endParaRPr kumimoji="0" lang="en-US" sz="800" b="0" i="0" u="none" strike="noStrike" kern="0" cap="none" spc="0" normalizeH="0" baseline="0" noProof="0" dirty="0">
              <a:ln>
                <a:noFill/>
              </a:ln>
              <a:solidFill>
                <a:srgbClr val="FFFFFF"/>
              </a:solidFill>
              <a:effectLst/>
              <a:uLnTx/>
              <a:uFillTx/>
              <a:latin typeface="Calibri"/>
              <a:cs typeface="Calibri"/>
            </a:endParaRPr>
          </a:p>
        </p:txBody>
      </p:sp>
    </p:spTree>
    <p:extLst>
      <p:ext uri="{BB962C8B-B14F-4D97-AF65-F5344CB8AC3E}">
        <p14:creationId xmlns:p14="http://schemas.microsoft.com/office/powerpoint/2010/main" val="4362178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urple">
    <p:spTree>
      <p:nvGrpSpPr>
        <p:cNvPr id="1" name=""/>
        <p:cNvGrpSpPr/>
        <p:nvPr/>
      </p:nvGrpSpPr>
      <p:grpSpPr>
        <a:xfrm>
          <a:off x="0" y="0"/>
          <a:ext cx="0" cy="0"/>
          <a:chOff x="0" y="0"/>
          <a:chExt cx="0" cy="0"/>
        </a:xfrm>
      </p:grpSpPr>
      <p:sp>
        <p:nvSpPr>
          <p:cNvPr id="2"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fld id="{720B5B47-3CF9-9543-849A-170F8D3A42D1}" type="datetime3">
              <a:rPr kumimoji="0" lang="en-GB" sz="800" b="0" i="0" u="none" strike="noStrike" kern="0" cap="none" spc="0" normalizeH="0" baseline="0" noProof="0" smtClean="0">
                <a:ln>
                  <a:noFill/>
                </a:ln>
                <a:solidFill>
                  <a:srgbClr val="FFFFFF"/>
                </a:solidFill>
                <a:effectLst/>
                <a:uLnTx/>
                <a:uFillTx/>
                <a:latin typeface="Calibri"/>
                <a:cs typeface="Calibri"/>
              </a:rPr>
              <a:pPr marL="0" marR="0" lvl="0" indent="0" defTabSz="914400" eaLnBrk="1" fontAlgn="auto" latinLnBrk="0" hangingPunct="1">
                <a:lnSpc>
                  <a:spcPct val="100000"/>
                </a:lnSpc>
                <a:spcBef>
                  <a:spcPts val="0"/>
                </a:spcBef>
                <a:spcAft>
                  <a:spcPts val="0"/>
                </a:spcAft>
                <a:buClrTx/>
                <a:buSzTx/>
                <a:buFontTx/>
                <a:buNone/>
                <a:tabLst/>
                <a:defRPr/>
              </a:pPr>
              <a:t>30 May, 2018</a:t>
            </a:fld>
            <a:endParaRPr kumimoji="0" lang="en-US" sz="800" b="0" i="0" u="none" strike="noStrike" kern="0" cap="none" spc="0" normalizeH="0" baseline="0" noProof="0" dirty="0">
              <a:ln>
                <a:noFill/>
              </a:ln>
              <a:solidFill>
                <a:srgbClr val="FFFFFF"/>
              </a:solidFill>
              <a:effectLst/>
              <a:uLnTx/>
              <a:uFillTx/>
              <a:latin typeface="Calibri"/>
              <a:cs typeface="Calibri"/>
            </a:endParaRPr>
          </a:p>
        </p:txBody>
      </p:sp>
    </p:spTree>
    <p:extLst>
      <p:ext uri="{BB962C8B-B14F-4D97-AF65-F5344CB8AC3E}">
        <p14:creationId xmlns:p14="http://schemas.microsoft.com/office/powerpoint/2010/main" val="1874389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urple Eng">
    <p:spTree>
      <p:nvGrpSpPr>
        <p:cNvPr id="1" name=""/>
        <p:cNvGrpSpPr/>
        <p:nvPr/>
      </p:nvGrpSpPr>
      <p:grpSpPr>
        <a:xfrm>
          <a:off x="0" y="0"/>
          <a:ext cx="0" cy="0"/>
          <a:chOff x="0" y="0"/>
          <a:chExt cx="0" cy="0"/>
        </a:xfrm>
      </p:grpSpPr>
      <p:cxnSp>
        <p:nvCxnSpPr>
          <p:cNvPr id="7" name="Straight Connector 6"/>
          <p:cNvCxnSpPr/>
          <p:nvPr userDrawn="1"/>
        </p:nvCxnSpPr>
        <p:spPr>
          <a:xfrm>
            <a:off x="7681999" y="1143469"/>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0518" y="1192579"/>
            <a:ext cx="543665" cy="138976"/>
          </a:xfrm>
          <a:prstGeom prst="rect">
            <a:avLst/>
          </a:prstGeom>
        </p:spPr>
      </p:pic>
      <p:sp>
        <p:nvSpPr>
          <p:cNvPr id="4"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fld id="{720B5B47-3CF9-9543-849A-170F8D3A42D1}" type="datetime3">
              <a:rPr kumimoji="0" lang="en-GB" sz="800" b="0" i="0" u="none" strike="noStrike" kern="0" cap="none" spc="0" normalizeH="0" baseline="0" noProof="0" smtClean="0">
                <a:ln>
                  <a:noFill/>
                </a:ln>
                <a:solidFill>
                  <a:srgbClr val="FFFFFF"/>
                </a:solidFill>
                <a:effectLst/>
                <a:uLnTx/>
                <a:uFillTx/>
                <a:latin typeface="Calibri"/>
                <a:cs typeface="Calibri"/>
              </a:rPr>
              <a:pPr marL="0" marR="0" lvl="0" indent="0" defTabSz="914400" eaLnBrk="1" fontAlgn="auto" latinLnBrk="0" hangingPunct="1">
                <a:lnSpc>
                  <a:spcPct val="100000"/>
                </a:lnSpc>
                <a:spcBef>
                  <a:spcPts val="0"/>
                </a:spcBef>
                <a:spcAft>
                  <a:spcPts val="0"/>
                </a:spcAft>
                <a:buClrTx/>
                <a:buSzTx/>
                <a:buFontTx/>
                <a:buNone/>
                <a:tabLst/>
                <a:defRPr/>
              </a:pPr>
              <a:t>30 May, 2018</a:t>
            </a:fld>
            <a:endParaRPr kumimoji="0" lang="en-US" sz="800" b="0" i="0" u="none" strike="noStrike" kern="0" cap="none" spc="0" normalizeH="0" baseline="0" noProof="0" dirty="0">
              <a:ln>
                <a:noFill/>
              </a:ln>
              <a:solidFill>
                <a:srgbClr val="FFFFFF"/>
              </a:solidFill>
              <a:effectLst/>
              <a:uLnTx/>
              <a:uFillTx/>
              <a:latin typeface="Calibri"/>
              <a:cs typeface="Calibri"/>
            </a:endParaRPr>
          </a:p>
        </p:txBody>
      </p:sp>
    </p:spTree>
    <p:extLst>
      <p:ext uri="{BB962C8B-B14F-4D97-AF65-F5344CB8AC3E}">
        <p14:creationId xmlns:p14="http://schemas.microsoft.com/office/powerpoint/2010/main" val="25367790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urple NI">
    <p:spTree>
      <p:nvGrpSpPr>
        <p:cNvPr id="1" name=""/>
        <p:cNvGrpSpPr/>
        <p:nvPr/>
      </p:nvGrpSpPr>
      <p:grpSpPr>
        <a:xfrm>
          <a:off x="0" y="0"/>
          <a:ext cx="0" cy="0"/>
          <a:chOff x="0" y="0"/>
          <a:chExt cx="0" cy="0"/>
        </a:xfrm>
      </p:grpSpPr>
      <p:cxnSp>
        <p:nvCxnSpPr>
          <p:cNvPr id="7" name="Straight Connector 6"/>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1122931" cy="108000"/>
          </a:xfrm>
          <a:prstGeom prst="rect">
            <a:avLst/>
          </a:prstGeom>
        </p:spPr>
      </p:pic>
      <p:sp>
        <p:nvSpPr>
          <p:cNvPr id="4"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fld id="{720B5B47-3CF9-9543-849A-170F8D3A42D1}" type="datetime3">
              <a:rPr kumimoji="0" lang="en-GB" sz="800" b="0" i="0" u="none" strike="noStrike" kern="0" cap="none" spc="0" normalizeH="0" baseline="0" noProof="0" smtClean="0">
                <a:ln>
                  <a:noFill/>
                </a:ln>
                <a:solidFill>
                  <a:srgbClr val="FFFFFF"/>
                </a:solidFill>
                <a:effectLst/>
                <a:uLnTx/>
                <a:uFillTx/>
                <a:latin typeface="Calibri"/>
                <a:cs typeface="Calibri"/>
              </a:rPr>
              <a:pPr marL="0" marR="0" lvl="0" indent="0" defTabSz="914400" eaLnBrk="1" fontAlgn="auto" latinLnBrk="0" hangingPunct="1">
                <a:lnSpc>
                  <a:spcPct val="100000"/>
                </a:lnSpc>
                <a:spcBef>
                  <a:spcPts val="0"/>
                </a:spcBef>
                <a:spcAft>
                  <a:spcPts val="0"/>
                </a:spcAft>
                <a:buClrTx/>
                <a:buSzTx/>
                <a:buFontTx/>
                <a:buNone/>
                <a:tabLst/>
                <a:defRPr/>
              </a:pPr>
              <a:t>30 May, 2018</a:t>
            </a:fld>
            <a:endParaRPr kumimoji="0" lang="en-US" sz="800" b="0" i="0" u="none" strike="noStrike" kern="0" cap="none" spc="0" normalizeH="0" baseline="0" noProof="0" dirty="0">
              <a:ln>
                <a:noFill/>
              </a:ln>
              <a:solidFill>
                <a:srgbClr val="FFFFFF"/>
              </a:solidFill>
              <a:effectLst/>
              <a:uLnTx/>
              <a:uFillTx/>
              <a:latin typeface="Calibri"/>
              <a:cs typeface="Calibri"/>
            </a:endParaRPr>
          </a:p>
        </p:txBody>
      </p:sp>
    </p:spTree>
    <p:extLst>
      <p:ext uri="{BB962C8B-B14F-4D97-AF65-F5344CB8AC3E}">
        <p14:creationId xmlns:p14="http://schemas.microsoft.com/office/powerpoint/2010/main" val="33058264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urple Scot">
    <p:spTree>
      <p:nvGrpSpPr>
        <p:cNvPr id="1" name=""/>
        <p:cNvGrpSpPr/>
        <p:nvPr/>
      </p:nvGrpSpPr>
      <p:grpSpPr>
        <a:xfrm>
          <a:off x="0" y="0"/>
          <a:ext cx="0" cy="0"/>
          <a:chOff x="0" y="0"/>
          <a:chExt cx="0" cy="0"/>
        </a:xfrm>
      </p:grpSpPr>
      <p:cxnSp>
        <p:nvCxnSpPr>
          <p:cNvPr id="8" name="Straight Connector 7"/>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574141" cy="108000"/>
          </a:xfrm>
          <a:prstGeom prst="rect">
            <a:avLst/>
          </a:prstGeom>
        </p:spPr>
      </p:pic>
      <p:sp>
        <p:nvSpPr>
          <p:cNvPr id="4"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fld id="{720B5B47-3CF9-9543-849A-170F8D3A42D1}" type="datetime3">
              <a:rPr kumimoji="0" lang="en-GB" sz="800" b="0" i="0" u="none" strike="noStrike" kern="0" cap="none" spc="0" normalizeH="0" baseline="0" noProof="0" smtClean="0">
                <a:ln>
                  <a:noFill/>
                </a:ln>
                <a:solidFill>
                  <a:srgbClr val="FFFFFF"/>
                </a:solidFill>
                <a:effectLst/>
                <a:uLnTx/>
                <a:uFillTx/>
                <a:latin typeface="Calibri"/>
                <a:cs typeface="Calibri"/>
              </a:rPr>
              <a:pPr marL="0" marR="0" lvl="0" indent="0" defTabSz="914400" eaLnBrk="1" fontAlgn="auto" latinLnBrk="0" hangingPunct="1">
                <a:lnSpc>
                  <a:spcPct val="100000"/>
                </a:lnSpc>
                <a:spcBef>
                  <a:spcPts val="0"/>
                </a:spcBef>
                <a:spcAft>
                  <a:spcPts val="0"/>
                </a:spcAft>
                <a:buClrTx/>
                <a:buSzTx/>
                <a:buFontTx/>
                <a:buNone/>
                <a:tabLst/>
                <a:defRPr/>
              </a:pPr>
              <a:t>30 May, 2018</a:t>
            </a:fld>
            <a:endParaRPr kumimoji="0" lang="en-US" sz="800" b="0" i="0" u="none" strike="noStrike" kern="0" cap="none" spc="0" normalizeH="0" baseline="0" noProof="0" dirty="0">
              <a:ln>
                <a:noFill/>
              </a:ln>
              <a:solidFill>
                <a:srgbClr val="FFFFFF"/>
              </a:solidFill>
              <a:effectLst/>
              <a:uLnTx/>
              <a:uFillTx/>
              <a:latin typeface="Calibri"/>
              <a:cs typeface="Calibri"/>
            </a:endParaRPr>
          </a:p>
        </p:txBody>
      </p:sp>
    </p:spTree>
    <p:extLst>
      <p:ext uri="{BB962C8B-B14F-4D97-AF65-F5344CB8AC3E}">
        <p14:creationId xmlns:p14="http://schemas.microsoft.com/office/powerpoint/2010/main" val="20074732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urple Wales">
    <p:spTree>
      <p:nvGrpSpPr>
        <p:cNvPr id="1" name=""/>
        <p:cNvGrpSpPr/>
        <p:nvPr/>
      </p:nvGrpSpPr>
      <p:grpSpPr>
        <a:xfrm>
          <a:off x="0" y="0"/>
          <a:ext cx="0" cy="0"/>
          <a:chOff x="0" y="0"/>
          <a:chExt cx="0" cy="0"/>
        </a:xfrm>
      </p:grpSpPr>
      <p:cxnSp>
        <p:nvCxnSpPr>
          <p:cNvPr id="10" name="Straight Connector 9"/>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882000" cy="140546"/>
          </a:xfrm>
          <a:prstGeom prst="rect">
            <a:avLst/>
          </a:prstGeom>
        </p:spPr>
      </p:pic>
      <p:sp>
        <p:nvSpPr>
          <p:cNvPr id="4"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fld id="{720B5B47-3CF9-9543-849A-170F8D3A42D1}" type="datetime3">
              <a:rPr kumimoji="0" lang="en-GB" sz="800" b="0" i="0" u="none" strike="noStrike" kern="0" cap="none" spc="0" normalizeH="0" baseline="0" noProof="0" smtClean="0">
                <a:ln>
                  <a:noFill/>
                </a:ln>
                <a:solidFill>
                  <a:srgbClr val="FFFFFF"/>
                </a:solidFill>
                <a:effectLst/>
                <a:uLnTx/>
                <a:uFillTx/>
                <a:latin typeface="Calibri"/>
                <a:cs typeface="Calibri"/>
              </a:rPr>
              <a:pPr marL="0" marR="0" lvl="0" indent="0" defTabSz="914400" eaLnBrk="1" fontAlgn="auto" latinLnBrk="0" hangingPunct="1">
                <a:lnSpc>
                  <a:spcPct val="100000"/>
                </a:lnSpc>
                <a:spcBef>
                  <a:spcPts val="0"/>
                </a:spcBef>
                <a:spcAft>
                  <a:spcPts val="0"/>
                </a:spcAft>
                <a:buClrTx/>
                <a:buSzTx/>
                <a:buFontTx/>
                <a:buNone/>
                <a:tabLst/>
                <a:defRPr/>
              </a:pPr>
              <a:t>30 May, 2018</a:t>
            </a:fld>
            <a:endParaRPr kumimoji="0" lang="en-US" sz="800" b="0" i="0" u="none" strike="noStrike" kern="0" cap="none" spc="0" normalizeH="0" baseline="0" noProof="0" dirty="0">
              <a:ln>
                <a:noFill/>
              </a:ln>
              <a:solidFill>
                <a:srgbClr val="FFFFFF"/>
              </a:solidFill>
              <a:effectLst/>
              <a:uLnTx/>
              <a:uFillTx/>
              <a:latin typeface="Calibri"/>
              <a:cs typeface="Calibri"/>
            </a:endParaRPr>
          </a:p>
        </p:txBody>
      </p:sp>
    </p:spTree>
    <p:extLst>
      <p:ext uri="{BB962C8B-B14F-4D97-AF65-F5344CB8AC3E}">
        <p14:creationId xmlns:p14="http://schemas.microsoft.com/office/powerpoint/2010/main" val="35173659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orange">
    <p:spTree>
      <p:nvGrpSpPr>
        <p:cNvPr id="1" name=""/>
        <p:cNvGrpSpPr/>
        <p:nvPr/>
      </p:nvGrpSpPr>
      <p:grpSpPr>
        <a:xfrm>
          <a:off x="0" y="0"/>
          <a:ext cx="0" cy="0"/>
          <a:chOff x="0" y="0"/>
          <a:chExt cx="0" cy="0"/>
        </a:xfrm>
      </p:grpSpPr>
      <p:sp>
        <p:nvSpPr>
          <p:cNvPr id="2"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fld id="{720B5B47-3CF9-9543-849A-170F8D3A42D1}" type="datetime3">
              <a:rPr kumimoji="0" lang="en-GB" sz="800" b="0" i="0" u="none" strike="noStrike" kern="0" cap="none" spc="0" normalizeH="0" baseline="0" noProof="0" smtClean="0">
                <a:ln>
                  <a:noFill/>
                </a:ln>
                <a:solidFill>
                  <a:srgbClr val="FFFFFF"/>
                </a:solidFill>
                <a:effectLst/>
                <a:uLnTx/>
                <a:uFillTx/>
                <a:latin typeface="Calibri"/>
                <a:cs typeface="Calibri"/>
              </a:rPr>
              <a:pPr marL="0" marR="0" lvl="0" indent="0" defTabSz="914400" eaLnBrk="1" fontAlgn="auto" latinLnBrk="0" hangingPunct="1">
                <a:lnSpc>
                  <a:spcPct val="100000"/>
                </a:lnSpc>
                <a:spcBef>
                  <a:spcPts val="0"/>
                </a:spcBef>
                <a:spcAft>
                  <a:spcPts val="0"/>
                </a:spcAft>
                <a:buClrTx/>
                <a:buSzTx/>
                <a:buFontTx/>
                <a:buNone/>
                <a:tabLst/>
                <a:defRPr/>
              </a:pPr>
              <a:t>30 May, 2018</a:t>
            </a:fld>
            <a:endParaRPr kumimoji="0" lang="en-US" sz="800" b="0" i="0" u="none" strike="noStrike" kern="0" cap="none" spc="0" normalizeH="0" baseline="0" noProof="0" dirty="0">
              <a:ln>
                <a:noFill/>
              </a:ln>
              <a:solidFill>
                <a:srgbClr val="FFFFFF"/>
              </a:solidFill>
              <a:effectLst/>
              <a:uLnTx/>
              <a:uFillTx/>
              <a:latin typeface="Calibri"/>
              <a:cs typeface="Calibri"/>
            </a:endParaRPr>
          </a:p>
        </p:txBody>
      </p:sp>
    </p:spTree>
    <p:extLst>
      <p:ext uri="{BB962C8B-B14F-4D97-AF65-F5344CB8AC3E}">
        <p14:creationId xmlns:p14="http://schemas.microsoft.com/office/powerpoint/2010/main" val="41082328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orange Eng">
    <p:spTree>
      <p:nvGrpSpPr>
        <p:cNvPr id="1" name=""/>
        <p:cNvGrpSpPr/>
        <p:nvPr/>
      </p:nvGrpSpPr>
      <p:grpSpPr>
        <a:xfrm>
          <a:off x="0" y="0"/>
          <a:ext cx="0" cy="0"/>
          <a:chOff x="0" y="0"/>
          <a:chExt cx="0" cy="0"/>
        </a:xfrm>
      </p:grpSpPr>
      <p:cxnSp>
        <p:nvCxnSpPr>
          <p:cNvPr id="7" name="Straight Connector 6"/>
          <p:cNvCxnSpPr/>
          <p:nvPr userDrawn="1"/>
        </p:nvCxnSpPr>
        <p:spPr>
          <a:xfrm>
            <a:off x="7681999" y="1143469"/>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0518" y="1192579"/>
            <a:ext cx="543665" cy="138976"/>
          </a:xfrm>
          <a:prstGeom prst="rect">
            <a:avLst/>
          </a:prstGeom>
        </p:spPr>
      </p:pic>
      <p:sp>
        <p:nvSpPr>
          <p:cNvPr id="4"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fld id="{720B5B47-3CF9-9543-849A-170F8D3A42D1}" type="datetime3">
              <a:rPr kumimoji="0" lang="en-GB" sz="800" b="0" i="0" u="none" strike="noStrike" kern="0" cap="none" spc="0" normalizeH="0" baseline="0" noProof="0" smtClean="0">
                <a:ln>
                  <a:noFill/>
                </a:ln>
                <a:solidFill>
                  <a:srgbClr val="FFFFFF"/>
                </a:solidFill>
                <a:effectLst/>
                <a:uLnTx/>
                <a:uFillTx/>
                <a:latin typeface="Calibri"/>
                <a:cs typeface="Calibri"/>
              </a:rPr>
              <a:pPr marL="0" marR="0" lvl="0" indent="0" defTabSz="914400" eaLnBrk="1" fontAlgn="auto" latinLnBrk="0" hangingPunct="1">
                <a:lnSpc>
                  <a:spcPct val="100000"/>
                </a:lnSpc>
                <a:spcBef>
                  <a:spcPts val="0"/>
                </a:spcBef>
                <a:spcAft>
                  <a:spcPts val="0"/>
                </a:spcAft>
                <a:buClrTx/>
                <a:buSzTx/>
                <a:buFontTx/>
                <a:buNone/>
                <a:tabLst/>
                <a:defRPr/>
              </a:pPr>
              <a:t>30 May, 2018</a:t>
            </a:fld>
            <a:endParaRPr kumimoji="0" lang="en-US" sz="800" b="0" i="0" u="none" strike="noStrike" kern="0" cap="none" spc="0" normalizeH="0" baseline="0" noProof="0" dirty="0">
              <a:ln>
                <a:noFill/>
              </a:ln>
              <a:solidFill>
                <a:srgbClr val="FFFFFF"/>
              </a:solidFill>
              <a:effectLst/>
              <a:uLnTx/>
              <a:uFillTx/>
              <a:latin typeface="Calibri"/>
              <a:cs typeface="Calibri"/>
            </a:endParaRPr>
          </a:p>
        </p:txBody>
      </p:sp>
    </p:spTree>
    <p:extLst>
      <p:ext uri="{BB962C8B-B14F-4D97-AF65-F5344CB8AC3E}">
        <p14:creationId xmlns:p14="http://schemas.microsoft.com/office/powerpoint/2010/main" val="15345341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orange NI">
    <p:spTree>
      <p:nvGrpSpPr>
        <p:cNvPr id="1" name=""/>
        <p:cNvGrpSpPr/>
        <p:nvPr/>
      </p:nvGrpSpPr>
      <p:grpSpPr>
        <a:xfrm>
          <a:off x="0" y="0"/>
          <a:ext cx="0" cy="0"/>
          <a:chOff x="0" y="0"/>
          <a:chExt cx="0" cy="0"/>
        </a:xfrm>
      </p:grpSpPr>
      <p:cxnSp>
        <p:nvCxnSpPr>
          <p:cNvPr id="7" name="Straight Connector 6"/>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1122931" cy="108000"/>
          </a:xfrm>
          <a:prstGeom prst="rect">
            <a:avLst/>
          </a:prstGeom>
        </p:spPr>
      </p:pic>
      <p:sp>
        <p:nvSpPr>
          <p:cNvPr id="4"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fld id="{720B5B47-3CF9-9543-849A-170F8D3A42D1}" type="datetime3">
              <a:rPr kumimoji="0" lang="en-GB" sz="800" b="0" i="0" u="none" strike="noStrike" kern="0" cap="none" spc="0" normalizeH="0" baseline="0" noProof="0" smtClean="0">
                <a:ln>
                  <a:noFill/>
                </a:ln>
                <a:solidFill>
                  <a:srgbClr val="FFFFFF"/>
                </a:solidFill>
                <a:effectLst/>
                <a:uLnTx/>
                <a:uFillTx/>
                <a:latin typeface="Calibri"/>
                <a:cs typeface="Calibri"/>
              </a:rPr>
              <a:pPr marL="0" marR="0" lvl="0" indent="0" defTabSz="914400" eaLnBrk="1" fontAlgn="auto" latinLnBrk="0" hangingPunct="1">
                <a:lnSpc>
                  <a:spcPct val="100000"/>
                </a:lnSpc>
                <a:spcBef>
                  <a:spcPts val="0"/>
                </a:spcBef>
                <a:spcAft>
                  <a:spcPts val="0"/>
                </a:spcAft>
                <a:buClrTx/>
                <a:buSzTx/>
                <a:buFontTx/>
                <a:buNone/>
                <a:tabLst/>
                <a:defRPr/>
              </a:pPr>
              <a:t>30 May, 2018</a:t>
            </a:fld>
            <a:endParaRPr kumimoji="0" lang="en-US" sz="800" b="0" i="0" u="none" strike="noStrike" kern="0" cap="none" spc="0" normalizeH="0" baseline="0" noProof="0" dirty="0">
              <a:ln>
                <a:noFill/>
              </a:ln>
              <a:solidFill>
                <a:srgbClr val="FFFFFF"/>
              </a:solidFill>
              <a:effectLst/>
              <a:uLnTx/>
              <a:uFillTx/>
              <a:latin typeface="Calibri"/>
              <a:cs typeface="Calibri"/>
            </a:endParaRPr>
          </a:p>
        </p:txBody>
      </p:sp>
    </p:spTree>
    <p:extLst>
      <p:ext uri="{BB962C8B-B14F-4D97-AF65-F5344CB8AC3E}">
        <p14:creationId xmlns:p14="http://schemas.microsoft.com/office/powerpoint/2010/main" val="951898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text slide">
    <p:spTree>
      <p:nvGrpSpPr>
        <p:cNvPr id="1" name=""/>
        <p:cNvGrpSpPr/>
        <p:nvPr/>
      </p:nvGrpSpPr>
      <p:grpSpPr>
        <a:xfrm>
          <a:off x="0" y="0"/>
          <a:ext cx="0" cy="0"/>
          <a:chOff x="0" y="0"/>
          <a:chExt cx="0" cy="0"/>
        </a:xfrm>
      </p:grpSpPr>
      <p:sp>
        <p:nvSpPr>
          <p:cNvPr id="2" name="Title 1"/>
          <p:cNvSpPr>
            <a:spLocks noGrp="1"/>
          </p:cNvSpPr>
          <p:nvPr>
            <p:ph type="title"/>
          </p:nvPr>
        </p:nvSpPr>
        <p:spPr>
          <a:xfrm>
            <a:off x="388043" y="435894"/>
            <a:ext cx="7560000" cy="658425"/>
          </a:xfrm>
        </p:spPr>
        <p:txBody>
          <a:bodyPr/>
          <a:lstStyle/>
          <a:p>
            <a:r>
              <a:rPr lang="en-US"/>
              <a:t>Click to edit Master title style</a:t>
            </a:r>
            <a:endParaRPr lang="en-GB" dirty="0"/>
          </a:p>
        </p:txBody>
      </p:sp>
      <p:sp>
        <p:nvSpPr>
          <p:cNvPr id="3" name="Content Placeholder 2"/>
          <p:cNvSpPr>
            <a:spLocks noGrp="1"/>
          </p:cNvSpPr>
          <p:nvPr>
            <p:ph idx="1"/>
          </p:nvPr>
        </p:nvSpPr>
        <p:spPr>
          <a:xfrm>
            <a:off x="375470" y="1675647"/>
            <a:ext cx="7560000" cy="4083188"/>
          </a:xfrm>
        </p:spPr>
        <p:txBody>
          <a:bodyPr numCol="2" spcCol="288000"/>
          <a:lstStyle>
            <a:lvl1pPr>
              <a:lnSpc>
                <a:spcPts val="2000"/>
              </a:lnSpc>
              <a:defRPr sz="2400"/>
            </a:lvl1pPr>
            <a:lvl2pPr>
              <a:lnSpc>
                <a:spcPts val="2000"/>
              </a:lnSpc>
              <a:defRPr sz="2400"/>
            </a:lvl2pPr>
            <a:lvl3pPr>
              <a:lnSpc>
                <a:spcPts val="2000"/>
              </a:lnSpc>
              <a:defRPr sz="2000"/>
            </a:lvl3pPr>
            <a:lvl4pPr>
              <a:lnSpc>
                <a:spcPts val="2000"/>
              </a:lnSpc>
              <a:defRPr sz="2000"/>
            </a:lvl4pPr>
            <a:lvl5pPr>
              <a:lnSpc>
                <a:spcPts val="2000"/>
              </a:lnSpc>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5"/>
          <p:cNvSpPr>
            <a:spLocks noGrp="1"/>
          </p:cNvSpPr>
          <p:nvPr>
            <p:ph type="dt" sz="half" idx="2"/>
          </p:nvPr>
        </p:nvSpPr>
        <p:spPr>
          <a:xfrm>
            <a:off x="388046" y="6396185"/>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D0F0202F-4CBE-5349-963C-01099BEDC548}" type="datetime3">
              <a:rPr lang="en-GB" smtClean="0"/>
              <a:t>30 May, 2018</a:t>
            </a:fld>
            <a:endParaRPr lang="en-US" dirty="0"/>
          </a:p>
        </p:txBody>
      </p:sp>
      <p:sp>
        <p:nvSpPr>
          <p:cNvPr id="8" name="Slide Number Placeholder 3"/>
          <p:cNvSpPr>
            <a:spLocks noGrp="1"/>
          </p:cNvSpPr>
          <p:nvPr>
            <p:ph type="sldNum" sz="quarter" idx="4"/>
          </p:nvPr>
        </p:nvSpPr>
        <p:spPr>
          <a:xfrm>
            <a:off x="8293101" y="63996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1477689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orange Scot">
    <p:spTree>
      <p:nvGrpSpPr>
        <p:cNvPr id="1" name=""/>
        <p:cNvGrpSpPr/>
        <p:nvPr/>
      </p:nvGrpSpPr>
      <p:grpSpPr>
        <a:xfrm>
          <a:off x="0" y="0"/>
          <a:ext cx="0" cy="0"/>
          <a:chOff x="0" y="0"/>
          <a:chExt cx="0" cy="0"/>
        </a:xfrm>
      </p:grpSpPr>
      <p:cxnSp>
        <p:nvCxnSpPr>
          <p:cNvPr id="8" name="Straight Connector 7"/>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574141" cy="108000"/>
          </a:xfrm>
          <a:prstGeom prst="rect">
            <a:avLst/>
          </a:prstGeom>
        </p:spPr>
      </p:pic>
      <p:sp>
        <p:nvSpPr>
          <p:cNvPr id="4"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fld id="{720B5B47-3CF9-9543-849A-170F8D3A42D1}" type="datetime3">
              <a:rPr kumimoji="0" lang="en-GB" sz="800" b="0" i="0" u="none" strike="noStrike" kern="0" cap="none" spc="0" normalizeH="0" baseline="0" noProof="0" smtClean="0">
                <a:ln>
                  <a:noFill/>
                </a:ln>
                <a:solidFill>
                  <a:srgbClr val="FFFFFF"/>
                </a:solidFill>
                <a:effectLst/>
                <a:uLnTx/>
                <a:uFillTx/>
                <a:latin typeface="Calibri"/>
                <a:cs typeface="Calibri"/>
              </a:rPr>
              <a:pPr marL="0" marR="0" lvl="0" indent="0" defTabSz="914400" eaLnBrk="1" fontAlgn="auto" latinLnBrk="0" hangingPunct="1">
                <a:lnSpc>
                  <a:spcPct val="100000"/>
                </a:lnSpc>
                <a:spcBef>
                  <a:spcPts val="0"/>
                </a:spcBef>
                <a:spcAft>
                  <a:spcPts val="0"/>
                </a:spcAft>
                <a:buClrTx/>
                <a:buSzTx/>
                <a:buFontTx/>
                <a:buNone/>
                <a:tabLst/>
                <a:defRPr/>
              </a:pPr>
              <a:t>30 May, 2018</a:t>
            </a:fld>
            <a:endParaRPr kumimoji="0" lang="en-US" sz="800" b="0" i="0" u="none" strike="noStrike" kern="0" cap="none" spc="0" normalizeH="0" baseline="0" noProof="0" dirty="0">
              <a:ln>
                <a:noFill/>
              </a:ln>
              <a:solidFill>
                <a:srgbClr val="FFFFFF"/>
              </a:solidFill>
              <a:effectLst/>
              <a:uLnTx/>
              <a:uFillTx/>
              <a:latin typeface="Calibri"/>
              <a:cs typeface="Calibri"/>
            </a:endParaRPr>
          </a:p>
        </p:txBody>
      </p:sp>
    </p:spTree>
    <p:extLst>
      <p:ext uri="{BB962C8B-B14F-4D97-AF65-F5344CB8AC3E}">
        <p14:creationId xmlns:p14="http://schemas.microsoft.com/office/powerpoint/2010/main" val="29159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orange Wales">
    <p:spTree>
      <p:nvGrpSpPr>
        <p:cNvPr id="1" name=""/>
        <p:cNvGrpSpPr/>
        <p:nvPr/>
      </p:nvGrpSpPr>
      <p:grpSpPr>
        <a:xfrm>
          <a:off x="0" y="0"/>
          <a:ext cx="0" cy="0"/>
          <a:chOff x="0" y="0"/>
          <a:chExt cx="0" cy="0"/>
        </a:xfrm>
      </p:grpSpPr>
      <p:cxnSp>
        <p:nvCxnSpPr>
          <p:cNvPr id="10" name="Straight Connector 9"/>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882000" cy="140546"/>
          </a:xfrm>
          <a:prstGeom prst="rect">
            <a:avLst/>
          </a:prstGeom>
        </p:spPr>
      </p:pic>
      <p:sp>
        <p:nvSpPr>
          <p:cNvPr id="4"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fld id="{720B5B47-3CF9-9543-849A-170F8D3A42D1}" type="datetime3">
              <a:rPr kumimoji="0" lang="en-GB" sz="800" b="0" i="0" u="none" strike="noStrike" kern="0" cap="none" spc="0" normalizeH="0" baseline="0" noProof="0" smtClean="0">
                <a:ln>
                  <a:noFill/>
                </a:ln>
                <a:solidFill>
                  <a:srgbClr val="FFFFFF"/>
                </a:solidFill>
                <a:effectLst/>
                <a:uLnTx/>
                <a:uFillTx/>
                <a:latin typeface="Calibri"/>
                <a:cs typeface="Calibri"/>
              </a:rPr>
              <a:pPr marL="0" marR="0" lvl="0" indent="0" defTabSz="914400" eaLnBrk="1" fontAlgn="auto" latinLnBrk="0" hangingPunct="1">
                <a:lnSpc>
                  <a:spcPct val="100000"/>
                </a:lnSpc>
                <a:spcBef>
                  <a:spcPts val="0"/>
                </a:spcBef>
                <a:spcAft>
                  <a:spcPts val="0"/>
                </a:spcAft>
                <a:buClrTx/>
                <a:buSzTx/>
                <a:buFontTx/>
                <a:buNone/>
                <a:tabLst/>
                <a:defRPr/>
              </a:pPr>
              <a:t>30 May, 2018</a:t>
            </a:fld>
            <a:endParaRPr kumimoji="0" lang="en-US" sz="800" b="0" i="0" u="none" strike="noStrike" kern="0" cap="none" spc="0" normalizeH="0" baseline="0" noProof="0" dirty="0">
              <a:ln>
                <a:noFill/>
              </a:ln>
              <a:solidFill>
                <a:srgbClr val="FFFFFF"/>
              </a:solidFill>
              <a:effectLst/>
              <a:uLnTx/>
              <a:uFillTx/>
              <a:latin typeface="Calibri"/>
              <a:cs typeface="Calibri"/>
            </a:endParaRPr>
          </a:p>
        </p:txBody>
      </p:sp>
    </p:spTree>
    <p:extLst>
      <p:ext uri="{BB962C8B-B14F-4D97-AF65-F5344CB8AC3E}">
        <p14:creationId xmlns:p14="http://schemas.microsoft.com/office/powerpoint/2010/main" val="21456013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ink">
    <p:spTree>
      <p:nvGrpSpPr>
        <p:cNvPr id="1" name=""/>
        <p:cNvGrpSpPr/>
        <p:nvPr/>
      </p:nvGrpSpPr>
      <p:grpSpPr>
        <a:xfrm>
          <a:off x="0" y="0"/>
          <a:ext cx="0" cy="0"/>
          <a:chOff x="0" y="0"/>
          <a:chExt cx="0" cy="0"/>
        </a:xfrm>
      </p:grpSpPr>
      <p:sp>
        <p:nvSpPr>
          <p:cNvPr id="2"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fld id="{720B5B47-3CF9-9543-849A-170F8D3A42D1}" type="datetime3">
              <a:rPr kumimoji="0" lang="en-GB" sz="800" b="0" i="0" u="none" strike="noStrike" kern="0" cap="none" spc="0" normalizeH="0" baseline="0" noProof="0" smtClean="0">
                <a:ln>
                  <a:noFill/>
                </a:ln>
                <a:solidFill>
                  <a:srgbClr val="FFFFFF"/>
                </a:solidFill>
                <a:effectLst/>
                <a:uLnTx/>
                <a:uFillTx/>
                <a:latin typeface="Calibri"/>
                <a:cs typeface="Calibri"/>
              </a:rPr>
              <a:pPr marL="0" marR="0" lvl="0" indent="0" defTabSz="914400" eaLnBrk="1" fontAlgn="auto" latinLnBrk="0" hangingPunct="1">
                <a:lnSpc>
                  <a:spcPct val="100000"/>
                </a:lnSpc>
                <a:spcBef>
                  <a:spcPts val="0"/>
                </a:spcBef>
                <a:spcAft>
                  <a:spcPts val="0"/>
                </a:spcAft>
                <a:buClrTx/>
                <a:buSzTx/>
                <a:buFontTx/>
                <a:buNone/>
                <a:tabLst/>
                <a:defRPr/>
              </a:pPr>
              <a:t>30 May, 2018</a:t>
            </a:fld>
            <a:endParaRPr kumimoji="0" lang="en-US" sz="800" b="0" i="0" u="none" strike="noStrike" kern="0" cap="none" spc="0" normalizeH="0" baseline="0" noProof="0" dirty="0">
              <a:ln>
                <a:noFill/>
              </a:ln>
              <a:solidFill>
                <a:srgbClr val="FFFFFF"/>
              </a:solidFill>
              <a:effectLst/>
              <a:uLnTx/>
              <a:uFillTx/>
              <a:latin typeface="Calibri"/>
              <a:cs typeface="Calibri"/>
            </a:endParaRPr>
          </a:p>
        </p:txBody>
      </p:sp>
    </p:spTree>
    <p:extLst>
      <p:ext uri="{BB962C8B-B14F-4D97-AF65-F5344CB8AC3E}">
        <p14:creationId xmlns:p14="http://schemas.microsoft.com/office/powerpoint/2010/main" val="31874282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ink Eng">
    <p:spTree>
      <p:nvGrpSpPr>
        <p:cNvPr id="1" name=""/>
        <p:cNvGrpSpPr/>
        <p:nvPr/>
      </p:nvGrpSpPr>
      <p:grpSpPr>
        <a:xfrm>
          <a:off x="0" y="0"/>
          <a:ext cx="0" cy="0"/>
          <a:chOff x="0" y="0"/>
          <a:chExt cx="0" cy="0"/>
        </a:xfrm>
      </p:grpSpPr>
      <p:cxnSp>
        <p:nvCxnSpPr>
          <p:cNvPr id="7" name="Straight Connector 6"/>
          <p:cNvCxnSpPr/>
          <p:nvPr userDrawn="1"/>
        </p:nvCxnSpPr>
        <p:spPr>
          <a:xfrm>
            <a:off x="7681999" y="1143469"/>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0518" y="1192579"/>
            <a:ext cx="543665" cy="138976"/>
          </a:xfrm>
          <a:prstGeom prst="rect">
            <a:avLst/>
          </a:prstGeom>
        </p:spPr>
      </p:pic>
      <p:sp>
        <p:nvSpPr>
          <p:cNvPr id="4"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fld id="{720B5B47-3CF9-9543-849A-170F8D3A42D1}" type="datetime3">
              <a:rPr kumimoji="0" lang="en-GB" sz="800" b="0" i="0" u="none" strike="noStrike" kern="0" cap="none" spc="0" normalizeH="0" baseline="0" noProof="0" smtClean="0">
                <a:ln>
                  <a:noFill/>
                </a:ln>
                <a:solidFill>
                  <a:srgbClr val="FFFFFF"/>
                </a:solidFill>
                <a:effectLst/>
                <a:uLnTx/>
                <a:uFillTx/>
                <a:latin typeface="Calibri"/>
                <a:cs typeface="Calibri"/>
              </a:rPr>
              <a:pPr marL="0" marR="0" lvl="0" indent="0" defTabSz="914400" eaLnBrk="1" fontAlgn="auto" latinLnBrk="0" hangingPunct="1">
                <a:lnSpc>
                  <a:spcPct val="100000"/>
                </a:lnSpc>
                <a:spcBef>
                  <a:spcPts val="0"/>
                </a:spcBef>
                <a:spcAft>
                  <a:spcPts val="0"/>
                </a:spcAft>
                <a:buClrTx/>
                <a:buSzTx/>
                <a:buFontTx/>
                <a:buNone/>
                <a:tabLst/>
                <a:defRPr/>
              </a:pPr>
              <a:t>30 May, 2018</a:t>
            </a:fld>
            <a:endParaRPr kumimoji="0" lang="en-US" sz="800" b="0" i="0" u="none" strike="noStrike" kern="0" cap="none" spc="0" normalizeH="0" baseline="0" noProof="0" dirty="0">
              <a:ln>
                <a:noFill/>
              </a:ln>
              <a:solidFill>
                <a:srgbClr val="FFFFFF"/>
              </a:solidFill>
              <a:effectLst/>
              <a:uLnTx/>
              <a:uFillTx/>
              <a:latin typeface="Calibri"/>
              <a:cs typeface="Calibri"/>
            </a:endParaRPr>
          </a:p>
        </p:txBody>
      </p:sp>
    </p:spTree>
    <p:extLst>
      <p:ext uri="{BB962C8B-B14F-4D97-AF65-F5344CB8AC3E}">
        <p14:creationId xmlns:p14="http://schemas.microsoft.com/office/powerpoint/2010/main" val="4629123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pink NI">
    <p:spTree>
      <p:nvGrpSpPr>
        <p:cNvPr id="1" name=""/>
        <p:cNvGrpSpPr/>
        <p:nvPr/>
      </p:nvGrpSpPr>
      <p:grpSpPr>
        <a:xfrm>
          <a:off x="0" y="0"/>
          <a:ext cx="0" cy="0"/>
          <a:chOff x="0" y="0"/>
          <a:chExt cx="0" cy="0"/>
        </a:xfrm>
      </p:grpSpPr>
      <p:cxnSp>
        <p:nvCxnSpPr>
          <p:cNvPr id="7" name="Straight Connector 6"/>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1122931" cy="108000"/>
          </a:xfrm>
          <a:prstGeom prst="rect">
            <a:avLst/>
          </a:prstGeom>
        </p:spPr>
      </p:pic>
      <p:sp>
        <p:nvSpPr>
          <p:cNvPr id="4"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fld id="{720B5B47-3CF9-9543-849A-170F8D3A42D1}" type="datetime3">
              <a:rPr kumimoji="0" lang="en-GB" sz="800" b="0" i="0" u="none" strike="noStrike" kern="0" cap="none" spc="0" normalizeH="0" baseline="0" noProof="0" smtClean="0">
                <a:ln>
                  <a:noFill/>
                </a:ln>
                <a:solidFill>
                  <a:srgbClr val="FFFFFF"/>
                </a:solidFill>
                <a:effectLst/>
                <a:uLnTx/>
                <a:uFillTx/>
                <a:latin typeface="Calibri"/>
                <a:cs typeface="Calibri"/>
              </a:rPr>
              <a:pPr marL="0" marR="0" lvl="0" indent="0" defTabSz="914400" eaLnBrk="1" fontAlgn="auto" latinLnBrk="0" hangingPunct="1">
                <a:lnSpc>
                  <a:spcPct val="100000"/>
                </a:lnSpc>
                <a:spcBef>
                  <a:spcPts val="0"/>
                </a:spcBef>
                <a:spcAft>
                  <a:spcPts val="0"/>
                </a:spcAft>
                <a:buClrTx/>
                <a:buSzTx/>
                <a:buFontTx/>
                <a:buNone/>
                <a:tabLst/>
                <a:defRPr/>
              </a:pPr>
              <a:t>30 May, 2018</a:t>
            </a:fld>
            <a:endParaRPr kumimoji="0" lang="en-US" sz="800" b="0" i="0" u="none" strike="noStrike" kern="0" cap="none" spc="0" normalizeH="0" baseline="0" noProof="0" dirty="0">
              <a:ln>
                <a:noFill/>
              </a:ln>
              <a:solidFill>
                <a:srgbClr val="FFFFFF"/>
              </a:solidFill>
              <a:effectLst/>
              <a:uLnTx/>
              <a:uFillTx/>
              <a:latin typeface="Calibri"/>
              <a:cs typeface="Calibri"/>
            </a:endParaRPr>
          </a:p>
        </p:txBody>
      </p:sp>
    </p:spTree>
    <p:extLst>
      <p:ext uri="{BB962C8B-B14F-4D97-AF65-F5344CB8AC3E}">
        <p14:creationId xmlns:p14="http://schemas.microsoft.com/office/powerpoint/2010/main" val="19718854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pink Scot">
    <p:spTree>
      <p:nvGrpSpPr>
        <p:cNvPr id="1" name=""/>
        <p:cNvGrpSpPr/>
        <p:nvPr/>
      </p:nvGrpSpPr>
      <p:grpSpPr>
        <a:xfrm>
          <a:off x="0" y="0"/>
          <a:ext cx="0" cy="0"/>
          <a:chOff x="0" y="0"/>
          <a:chExt cx="0" cy="0"/>
        </a:xfrm>
      </p:grpSpPr>
      <p:cxnSp>
        <p:nvCxnSpPr>
          <p:cNvPr id="8" name="Straight Connector 7"/>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574141" cy="108000"/>
          </a:xfrm>
          <a:prstGeom prst="rect">
            <a:avLst/>
          </a:prstGeom>
        </p:spPr>
      </p:pic>
      <p:sp>
        <p:nvSpPr>
          <p:cNvPr id="4"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fld id="{720B5B47-3CF9-9543-849A-170F8D3A42D1}" type="datetime3">
              <a:rPr kumimoji="0" lang="en-GB" sz="800" b="0" i="0" u="none" strike="noStrike" kern="0" cap="none" spc="0" normalizeH="0" baseline="0" noProof="0" smtClean="0">
                <a:ln>
                  <a:noFill/>
                </a:ln>
                <a:solidFill>
                  <a:srgbClr val="FFFFFF"/>
                </a:solidFill>
                <a:effectLst/>
                <a:uLnTx/>
                <a:uFillTx/>
                <a:latin typeface="Calibri"/>
                <a:cs typeface="Calibri"/>
              </a:rPr>
              <a:pPr marL="0" marR="0" lvl="0" indent="0" defTabSz="914400" eaLnBrk="1" fontAlgn="auto" latinLnBrk="0" hangingPunct="1">
                <a:lnSpc>
                  <a:spcPct val="100000"/>
                </a:lnSpc>
                <a:spcBef>
                  <a:spcPts val="0"/>
                </a:spcBef>
                <a:spcAft>
                  <a:spcPts val="0"/>
                </a:spcAft>
                <a:buClrTx/>
                <a:buSzTx/>
                <a:buFontTx/>
                <a:buNone/>
                <a:tabLst/>
                <a:defRPr/>
              </a:pPr>
              <a:t>30 May, 2018</a:t>
            </a:fld>
            <a:endParaRPr kumimoji="0" lang="en-US" sz="800" b="0" i="0" u="none" strike="noStrike" kern="0" cap="none" spc="0" normalizeH="0" baseline="0" noProof="0" dirty="0">
              <a:ln>
                <a:noFill/>
              </a:ln>
              <a:solidFill>
                <a:srgbClr val="FFFFFF"/>
              </a:solidFill>
              <a:effectLst/>
              <a:uLnTx/>
              <a:uFillTx/>
              <a:latin typeface="Calibri"/>
              <a:cs typeface="Calibri"/>
            </a:endParaRPr>
          </a:p>
        </p:txBody>
      </p:sp>
    </p:spTree>
    <p:extLst>
      <p:ext uri="{BB962C8B-B14F-4D97-AF65-F5344CB8AC3E}">
        <p14:creationId xmlns:p14="http://schemas.microsoft.com/office/powerpoint/2010/main" val="5089292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pink Wales">
    <p:spTree>
      <p:nvGrpSpPr>
        <p:cNvPr id="1" name=""/>
        <p:cNvGrpSpPr/>
        <p:nvPr/>
      </p:nvGrpSpPr>
      <p:grpSpPr>
        <a:xfrm>
          <a:off x="0" y="0"/>
          <a:ext cx="0" cy="0"/>
          <a:chOff x="0" y="0"/>
          <a:chExt cx="0" cy="0"/>
        </a:xfrm>
      </p:grpSpPr>
      <p:cxnSp>
        <p:nvCxnSpPr>
          <p:cNvPr id="10" name="Straight Connector 9"/>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882000" cy="140546"/>
          </a:xfrm>
          <a:prstGeom prst="rect">
            <a:avLst/>
          </a:prstGeom>
        </p:spPr>
      </p:pic>
      <p:sp>
        <p:nvSpPr>
          <p:cNvPr id="4"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fld id="{720B5B47-3CF9-9543-849A-170F8D3A42D1}" type="datetime3">
              <a:rPr kumimoji="0" lang="en-GB" sz="800" b="0" i="0" u="none" strike="noStrike" kern="0" cap="none" spc="0" normalizeH="0" baseline="0" noProof="0" smtClean="0">
                <a:ln>
                  <a:noFill/>
                </a:ln>
                <a:solidFill>
                  <a:srgbClr val="FFFFFF"/>
                </a:solidFill>
                <a:effectLst/>
                <a:uLnTx/>
                <a:uFillTx/>
                <a:latin typeface="Calibri"/>
                <a:cs typeface="Calibri"/>
              </a:rPr>
              <a:pPr marL="0" marR="0" lvl="0" indent="0" defTabSz="914400" eaLnBrk="1" fontAlgn="auto" latinLnBrk="0" hangingPunct="1">
                <a:lnSpc>
                  <a:spcPct val="100000"/>
                </a:lnSpc>
                <a:spcBef>
                  <a:spcPts val="0"/>
                </a:spcBef>
                <a:spcAft>
                  <a:spcPts val="0"/>
                </a:spcAft>
                <a:buClrTx/>
                <a:buSzTx/>
                <a:buFontTx/>
                <a:buNone/>
                <a:tabLst/>
                <a:defRPr/>
              </a:pPr>
              <a:t>30 May, 2018</a:t>
            </a:fld>
            <a:endParaRPr kumimoji="0" lang="en-US" sz="800" b="0" i="0" u="none" strike="noStrike" kern="0" cap="none" spc="0" normalizeH="0" baseline="0" noProof="0" dirty="0">
              <a:ln>
                <a:noFill/>
              </a:ln>
              <a:solidFill>
                <a:srgbClr val="FFFFFF"/>
              </a:solidFill>
              <a:effectLst/>
              <a:uLnTx/>
              <a:uFillTx/>
              <a:latin typeface="Calibri"/>
              <a:cs typeface="Calibri"/>
            </a:endParaRPr>
          </a:p>
        </p:txBody>
      </p:sp>
    </p:spTree>
    <p:extLst>
      <p:ext uri="{BB962C8B-B14F-4D97-AF65-F5344CB8AC3E}">
        <p14:creationId xmlns:p14="http://schemas.microsoft.com/office/powerpoint/2010/main" val="1401624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image slide ">
    <p:spTree>
      <p:nvGrpSpPr>
        <p:cNvPr id="1" name=""/>
        <p:cNvGrpSpPr/>
        <p:nvPr/>
      </p:nvGrpSpPr>
      <p:grpSpPr>
        <a:xfrm>
          <a:off x="0" y="0"/>
          <a:ext cx="0" cy="0"/>
          <a:chOff x="0" y="0"/>
          <a:chExt cx="0" cy="0"/>
        </a:xfrm>
      </p:grpSpPr>
      <p:sp>
        <p:nvSpPr>
          <p:cNvPr id="2" name="Title 1"/>
          <p:cNvSpPr>
            <a:spLocks noGrp="1"/>
          </p:cNvSpPr>
          <p:nvPr>
            <p:ph type="title"/>
          </p:nvPr>
        </p:nvSpPr>
        <p:spPr>
          <a:xfrm>
            <a:off x="388044" y="435894"/>
            <a:ext cx="7560000" cy="658425"/>
          </a:xfrm>
        </p:spPr>
        <p:txBody>
          <a:bodyPr/>
          <a:lstStyle/>
          <a:p>
            <a:r>
              <a:rPr lang="en-US"/>
              <a:t>Click to edit Master title style</a:t>
            </a:r>
            <a:endParaRPr lang="en-GB" dirty="0"/>
          </a:p>
        </p:txBody>
      </p:sp>
      <p:sp>
        <p:nvSpPr>
          <p:cNvPr id="3" name="Content Placeholder 2"/>
          <p:cNvSpPr>
            <a:spLocks noGrp="1"/>
          </p:cNvSpPr>
          <p:nvPr>
            <p:ph idx="1"/>
          </p:nvPr>
        </p:nvSpPr>
        <p:spPr>
          <a:xfrm>
            <a:off x="375469" y="1675647"/>
            <a:ext cx="4149877" cy="4083188"/>
          </a:xfrm>
        </p:spPr>
        <p:txBody>
          <a:bodyPr/>
          <a:lstStyle>
            <a:lvl1pPr>
              <a:lnSpc>
                <a:spcPts val="2000"/>
              </a:lnSpc>
              <a:defRPr/>
            </a:lvl1pPr>
            <a:lvl2pPr>
              <a:lnSpc>
                <a:spcPts val="2000"/>
              </a:lnSpc>
              <a:defRPr/>
            </a:lvl2pPr>
            <a:lvl3pPr>
              <a:lnSpc>
                <a:spcPts val="2000"/>
              </a:lnSpc>
              <a:defRPr/>
            </a:lvl3pPr>
            <a:lvl4pPr>
              <a:lnSpc>
                <a:spcPts val="2000"/>
              </a:lnSpc>
              <a:defRPr/>
            </a:lvl4pPr>
            <a:lvl5pPr>
              <a:lnSpc>
                <a:spcPts val="2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Picture Placeholder 7"/>
          <p:cNvSpPr>
            <a:spLocks noGrp="1"/>
          </p:cNvSpPr>
          <p:nvPr>
            <p:ph type="pic" sz="quarter" idx="12"/>
          </p:nvPr>
        </p:nvSpPr>
        <p:spPr>
          <a:xfrm>
            <a:off x="4639984" y="1675647"/>
            <a:ext cx="4124607" cy="4065164"/>
          </a:xfrm>
        </p:spPr>
        <p:txBody>
          <a:bodyPr/>
          <a:lstStyle/>
          <a:p>
            <a:r>
              <a:rPr lang="en-US"/>
              <a:t>Click icon to add picture</a:t>
            </a:r>
            <a:endParaRPr lang="en-GB" dirty="0"/>
          </a:p>
        </p:txBody>
      </p:sp>
      <p:sp>
        <p:nvSpPr>
          <p:cNvPr id="7"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746DC858-F03D-564D-B915-4EAA96B26C2B}" type="datetime3">
              <a:rPr lang="en-GB" smtClean="0"/>
              <a:t>30 May, 2018</a:t>
            </a:fld>
            <a:endParaRPr lang="en-US" dirty="0"/>
          </a:p>
        </p:txBody>
      </p:sp>
      <p:sp>
        <p:nvSpPr>
          <p:cNvPr id="9" name="Slide Number Placeholder 3"/>
          <p:cNvSpPr>
            <a:spLocks noGrp="1"/>
          </p:cNvSpPr>
          <p:nvPr>
            <p:ph type="sldNum" sz="quarter" idx="4"/>
          </p:nvPr>
        </p:nvSpPr>
        <p:spPr>
          <a:xfrm>
            <a:off x="8293101" y="63996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1477514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8046" y="435894"/>
            <a:ext cx="7560000" cy="658425"/>
          </a:xfrm>
        </p:spPr>
        <p:txBody>
          <a:bodyPr/>
          <a:lstStyle/>
          <a:p>
            <a:r>
              <a:rPr lang="en-US"/>
              <a:t>Click to edit Master title style</a:t>
            </a:r>
            <a:endParaRPr lang="en-GB" dirty="0"/>
          </a:p>
        </p:txBody>
      </p:sp>
      <p:sp>
        <p:nvSpPr>
          <p:cNvPr id="6"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C89860A9-C8F6-5641-983D-303BDE492943}" type="datetime3">
              <a:rPr lang="en-GB" smtClean="0"/>
              <a:t>30 May, 2018</a:t>
            </a:fld>
            <a:endParaRPr lang="en-US" dirty="0"/>
          </a:p>
        </p:txBody>
      </p:sp>
      <p:sp>
        <p:nvSpPr>
          <p:cNvPr id="5" name="Slide Number Placeholder 3"/>
          <p:cNvSpPr>
            <a:spLocks noGrp="1"/>
          </p:cNvSpPr>
          <p:nvPr>
            <p:ph type="sldNum" sz="quarter" idx="4"/>
          </p:nvPr>
        </p:nvSpPr>
        <p:spPr>
          <a:xfrm>
            <a:off x="8293101" y="63996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2347217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mage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6127669"/>
            <a:ext cx="9144000" cy="730331"/>
          </a:xfrm>
          <a:prstGeom prst="rect">
            <a:avLst/>
          </a:prstGeom>
          <a:solidFill>
            <a:srgbClr val="E9E9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88046" y="435894"/>
            <a:ext cx="7560000" cy="658425"/>
          </a:xfrm>
        </p:spPr>
        <p:txBody>
          <a:bodyPr/>
          <a:lstStyle>
            <a:lvl1pPr>
              <a:defRPr>
                <a:solidFill>
                  <a:schemeClr val="bg1"/>
                </a:solidFill>
              </a:defRPr>
            </a:lvl1pPr>
          </a:lstStyle>
          <a:p>
            <a:r>
              <a:rPr lang="en-US"/>
              <a:t>Click to edit Master title style</a:t>
            </a:r>
            <a:endParaRPr lang="en-GB"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93101" y="508937"/>
            <a:ext cx="463550" cy="220975"/>
          </a:xfrm>
          <a:prstGeom prst="rect">
            <a:avLst/>
          </a:prstGeom>
        </p:spPr>
      </p:pic>
      <p:sp>
        <p:nvSpPr>
          <p:cNvPr id="15"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80883313-83E3-9442-9127-CC9B3286B845}" type="datetime3">
              <a:rPr lang="en-GB" smtClean="0"/>
              <a:t>30 May, 2018</a:t>
            </a:fld>
            <a:endParaRPr lang="en-US" dirty="0"/>
          </a:p>
        </p:txBody>
      </p:sp>
      <p:sp>
        <p:nvSpPr>
          <p:cNvPr id="9" name="Slide Number Placeholder 3"/>
          <p:cNvSpPr>
            <a:spLocks noGrp="1"/>
          </p:cNvSpPr>
          <p:nvPr>
            <p:ph type="sldNum" sz="quarter" idx="4"/>
          </p:nvPr>
        </p:nvSpPr>
        <p:spPr>
          <a:xfrm>
            <a:off x="8293101" y="63996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
        <p:nvSpPr>
          <p:cNvPr id="10" name="Rectangle 9"/>
          <p:cNvSpPr/>
          <p:nvPr userDrawn="1"/>
        </p:nvSpPr>
        <p:spPr>
          <a:xfrm>
            <a:off x="388042" y="6575414"/>
            <a:ext cx="1897190" cy="92333"/>
          </a:xfrm>
          <a:prstGeom prst="rect">
            <a:avLst/>
          </a:prstGeom>
        </p:spPr>
        <p:txBody>
          <a:bodyPr wrap="square" lIns="0" tIns="0" rIns="0" bIns="0" anchor="ctr">
            <a:spAutoFit/>
          </a:bodyPr>
          <a:lstStyle/>
          <a:p>
            <a:pPr rtl="0"/>
            <a:r>
              <a:rPr lang="en-GB" sz="600" b="0" i="0" u="none" strike="noStrike" kern="1200" baseline="0" dirty="0">
                <a:solidFill>
                  <a:schemeClr val="tx1"/>
                </a:solidFill>
                <a:latin typeface="Calibri"/>
                <a:ea typeface="+mn-ea"/>
                <a:cs typeface="Calibri"/>
              </a:rPr>
              <a:t>©British Medical Association</a:t>
            </a:r>
          </a:p>
        </p:txBody>
      </p:sp>
    </p:spTree>
    <p:extLst>
      <p:ext uri="{BB962C8B-B14F-4D97-AF65-F5344CB8AC3E}">
        <p14:creationId xmlns:p14="http://schemas.microsoft.com/office/powerpoint/2010/main" val="582351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8045" y="435894"/>
            <a:ext cx="7560000" cy="658425"/>
          </a:xfrm>
        </p:spPr>
        <p:txBody>
          <a:bodyPr/>
          <a:lstStyle/>
          <a:p>
            <a:r>
              <a:rPr lang="en-US"/>
              <a:t>Click to edit Master title style</a:t>
            </a:r>
            <a:endParaRPr lang="en-GB" dirty="0"/>
          </a:p>
        </p:txBody>
      </p:sp>
      <p:sp>
        <p:nvSpPr>
          <p:cNvPr id="3" name="Content Placeholder 2"/>
          <p:cNvSpPr>
            <a:spLocks noGrp="1"/>
          </p:cNvSpPr>
          <p:nvPr>
            <p:ph idx="1"/>
          </p:nvPr>
        </p:nvSpPr>
        <p:spPr>
          <a:xfrm>
            <a:off x="375469" y="1675647"/>
            <a:ext cx="3972595" cy="4083188"/>
          </a:xfrm>
        </p:spPr>
        <p:txBody>
          <a:bodyPr/>
          <a:lstStyle>
            <a:lvl1pPr>
              <a:lnSpc>
                <a:spcPts val="2000"/>
              </a:lnSpc>
              <a:defRPr/>
            </a:lvl1pPr>
            <a:lvl2pPr>
              <a:lnSpc>
                <a:spcPts val="2000"/>
              </a:lnSpc>
              <a:defRPr/>
            </a:lvl2pPr>
            <a:lvl3pPr>
              <a:lnSpc>
                <a:spcPts val="2000"/>
              </a:lnSpc>
              <a:defRPr/>
            </a:lvl3pPr>
            <a:lvl4pPr>
              <a:lnSpc>
                <a:spcPts val="2000"/>
              </a:lnSpc>
              <a:defRPr/>
            </a:lvl4pPr>
            <a:lvl5pPr>
              <a:lnSpc>
                <a:spcPts val="2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hart Placeholder 5"/>
          <p:cNvSpPr>
            <a:spLocks noGrp="1"/>
          </p:cNvSpPr>
          <p:nvPr>
            <p:ph type="chart" sz="quarter" idx="13"/>
          </p:nvPr>
        </p:nvSpPr>
        <p:spPr>
          <a:xfrm>
            <a:off x="4633916" y="1675647"/>
            <a:ext cx="4137025" cy="4066117"/>
          </a:xfrm>
        </p:spPr>
        <p:txBody>
          <a:bodyPr/>
          <a:lstStyle/>
          <a:p>
            <a:r>
              <a:rPr lang="en-US"/>
              <a:t>Click icon to add chart</a:t>
            </a:r>
            <a:endParaRPr lang="en-GB"/>
          </a:p>
        </p:txBody>
      </p:sp>
      <p:sp>
        <p:nvSpPr>
          <p:cNvPr id="7" name="Date Placeholder 5"/>
          <p:cNvSpPr>
            <a:spLocks noGrp="1"/>
          </p:cNvSpPr>
          <p:nvPr>
            <p:ph type="dt" sz="half" idx="2"/>
          </p:nvPr>
        </p:nvSpPr>
        <p:spPr>
          <a:xfrm>
            <a:off x="388046" y="6396185"/>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532B96B4-7CE1-A24F-8517-35E9C67AC902}" type="datetime3">
              <a:rPr lang="en-GB" smtClean="0"/>
              <a:t>30 May, 2018</a:t>
            </a:fld>
            <a:endParaRPr lang="en-US" dirty="0"/>
          </a:p>
        </p:txBody>
      </p:sp>
      <p:sp>
        <p:nvSpPr>
          <p:cNvPr id="8" name="Slide Number Placeholder 3"/>
          <p:cNvSpPr>
            <a:spLocks noGrp="1"/>
          </p:cNvSpPr>
          <p:nvPr>
            <p:ph type="sldNum" sz="quarter" idx="4"/>
          </p:nvPr>
        </p:nvSpPr>
        <p:spPr>
          <a:xfrm>
            <a:off x="8293101" y="63996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2376220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19.xml"/><Relationship Id="rId7" Type="http://schemas.openxmlformats.org/officeDocument/2006/relationships/image" Target="../media/image5.emf"/><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6.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24.xml"/><Relationship Id="rId7" Type="http://schemas.openxmlformats.org/officeDocument/2006/relationships/image" Target="../media/image10.emf"/><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3.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Layout" Target="../slideLayouts/slideLayout29.xml"/><Relationship Id="rId7" Type="http://schemas.openxmlformats.org/officeDocument/2006/relationships/image" Target="../media/image1.emf"/><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4.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34.xml"/><Relationship Id="rId7" Type="http://schemas.openxmlformats.org/officeDocument/2006/relationships/image" Target="../media/image10.emf"/><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5.xml"/><Relationship Id="rId5" Type="http://schemas.openxmlformats.org/officeDocument/2006/relationships/slideLayout" Target="../slideLayouts/slideLayout36.xml"/><Relationship Id="rId4" Type="http://schemas.openxmlformats.org/officeDocument/2006/relationships/slideLayout" Target="../slideLayouts/slideLayout35.xml"/><Relationship Id="rId9" Type="http://schemas.openxmlformats.org/officeDocument/2006/relationships/image" Target="../media/image19.emf"/></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39.xml"/><Relationship Id="rId7" Type="http://schemas.openxmlformats.org/officeDocument/2006/relationships/image" Target="../media/image11.emf"/><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theme" Target="../theme/theme6.xml"/><Relationship Id="rId5" Type="http://schemas.openxmlformats.org/officeDocument/2006/relationships/slideLayout" Target="../slideLayouts/slideLayout41.xml"/><Relationship Id="rId4" Type="http://schemas.openxmlformats.org/officeDocument/2006/relationships/slideLayout" Target="../slideLayouts/slideLayout40.xml"/><Relationship Id="rId9" Type="http://schemas.openxmlformats.org/officeDocument/2006/relationships/image" Target="../media/image20.emf"/></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44.xml"/><Relationship Id="rId7" Type="http://schemas.openxmlformats.org/officeDocument/2006/relationships/image" Target="../media/image12.emf"/><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theme" Target="../theme/theme7.xml"/><Relationship Id="rId5" Type="http://schemas.openxmlformats.org/officeDocument/2006/relationships/slideLayout" Target="../slideLayouts/slideLayout46.xml"/><Relationship Id="rId4" Type="http://schemas.openxmlformats.org/officeDocument/2006/relationships/slideLayout" Target="../slideLayouts/slideLayout45.xml"/><Relationship Id="rId9" Type="http://schemas.openxmlformats.org/officeDocument/2006/relationships/image" Target="../media/image21.emf"/></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49.xml"/><Relationship Id="rId7" Type="http://schemas.openxmlformats.org/officeDocument/2006/relationships/image" Target="../media/image13.emf"/><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theme" Target="../theme/theme8.xml"/><Relationship Id="rId5" Type="http://schemas.openxmlformats.org/officeDocument/2006/relationships/slideLayout" Target="../slideLayouts/slideLayout51.xml"/><Relationship Id="rId4" Type="http://schemas.openxmlformats.org/officeDocument/2006/relationships/slideLayout" Target="../slideLayouts/slideLayout50.xml"/><Relationship Id="rId9" Type="http://schemas.openxmlformats.org/officeDocument/2006/relationships/image" Target="../media/image22.emf"/></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54.xml"/><Relationship Id="rId7" Type="http://schemas.openxmlformats.org/officeDocument/2006/relationships/image" Target="../media/image14.emf"/><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theme" Target="../theme/theme9.xml"/><Relationship Id="rId5" Type="http://schemas.openxmlformats.org/officeDocument/2006/relationships/slideLayout" Target="../slideLayouts/slideLayout56.xml"/><Relationship Id="rId4" Type="http://schemas.openxmlformats.org/officeDocument/2006/relationships/slideLayout" Target="../slideLayouts/slideLayout55.xml"/><Relationship Id="rId9" Type="http://schemas.openxmlformats.org/officeDocument/2006/relationships/image" Target="../media/image2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6127669"/>
            <a:ext cx="9144000" cy="730331"/>
          </a:xfrm>
          <a:prstGeom prst="rect">
            <a:avLst/>
          </a:prstGeom>
          <a:solidFill>
            <a:srgbClr val="E9E9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388042" y="435894"/>
            <a:ext cx="7560000" cy="1238249"/>
          </a:xfrm>
          <a:prstGeom prst="rect">
            <a:avLst/>
          </a:prstGeom>
        </p:spPr>
        <p:txBody>
          <a:bodyPr vert="horz" wrap="square" lIns="0" tIns="0" rIns="0" bIns="0" rtlCol="0" anchor="t">
            <a:noAutofit/>
          </a:bodyPr>
          <a:lstStyle/>
          <a:p>
            <a:r>
              <a:rPr lang="en-US"/>
              <a:t>Click to edit Master title style</a:t>
            </a:r>
            <a:endParaRPr lang="en-GB" dirty="0"/>
          </a:p>
        </p:txBody>
      </p:sp>
      <p:sp>
        <p:nvSpPr>
          <p:cNvPr id="3" name="Text Placeholder 2"/>
          <p:cNvSpPr>
            <a:spLocks noGrp="1"/>
          </p:cNvSpPr>
          <p:nvPr>
            <p:ph type="body" idx="1"/>
          </p:nvPr>
        </p:nvSpPr>
        <p:spPr>
          <a:xfrm>
            <a:off x="388042" y="1675647"/>
            <a:ext cx="7560000" cy="408318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Rectangle 8"/>
          <p:cNvSpPr/>
          <p:nvPr/>
        </p:nvSpPr>
        <p:spPr>
          <a:xfrm>
            <a:off x="388042" y="6575414"/>
            <a:ext cx="1897190" cy="92333"/>
          </a:xfrm>
          <a:prstGeom prst="rect">
            <a:avLst/>
          </a:prstGeom>
        </p:spPr>
        <p:txBody>
          <a:bodyPr wrap="square" lIns="0" tIns="0" rIns="0" bIns="0" anchor="ctr">
            <a:spAutoFit/>
          </a:bodyPr>
          <a:lstStyle/>
          <a:p>
            <a:pPr rtl="0"/>
            <a:r>
              <a:rPr lang="en-GB" sz="600" b="0" i="0" u="none" strike="noStrike" kern="1200" baseline="0" dirty="0">
                <a:solidFill>
                  <a:schemeClr val="tx1"/>
                </a:solidFill>
                <a:latin typeface="Calibri"/>
                <a:ea typeface="+mn-ea"/>
                <a:cs typeface="Calibri"/>
              </a:rPr>
              <a:t>©British Medical Association</a:t>
            </a:r>
          </a:p>
        </p:txBody>
      </p:sp>
      <p:sp>
        <p:nvSpPr>
          <p:cNvPr id="4" name="Slide Number Placeholder 3"/>
          <p:cNvSpPr>
            <a:spLocks noGrp="1"/>
          </p:cNvSpPr>
          <p:nvPr>
            <p:ph type="sldNum" sz="quarter" idx="4"/>
          </p:nvPr>
        </p:nvSpPr>
        <p:spPr>
          <a:xfrm>
            <a:off x="8293101" y="63996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
        <p:nvSpPr>
          <p:cNvPr id="6" name="Date Placeholder 5"/>
          <p:cNvSpPr>
            <a:spLocks noGrp="1"/>
          </p:cNvSpPr>
          <p:nvPr>
            <p:ph type="dt" sz="half" idx="2"/>
          </p:nvPr>
        </p:nvSpPr>
        <p:spPr>
          <a:xfrm>
            <a:off x="388042" y="6396185"/>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677479CD-D821-734C-82AB-22C660C38FD4}" type="datetime3">
              <a:rPr lang="en-GB" smtClean="0"/>
              <a:t>30 May, 2018</a:t>
            </a:fld>
            <a:endParaRPr lang="en-US" dirty="0"/>
          </a:p>
        </p:txBody>
      </p:sp>
      <p:pic>
        <p:nvPicPr>
          <p:cNvPr id="10" name="Picture 9" descr="mba.emf"/>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293101" y="381538"/>
            <a:ext cx="463550" cy="166059"/>
          </a:xfrm>
          <a:prstGeom prst="rect">
            <a:avLst/>
          </a:prstGeom>
        </p:spPr>
      </p:pic>
    </p:spTree>
    <p:extLst>
      <p:ext uri="{BB962C8B-B14F-4D97-AF65-F5344CB8AC3E}">
        <p14:creationId xmlns:p14="http://schemas.microsoft.com/office/powerpoint/2010/main" val="266222962"/>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67" r:id="rId12"/>
    <p:sldLayoutId id="2147483768" r:id="rId13"/>
    <p:sldLayoutId id="2147483769" r:id="rId14"/>
    <p:sldLayoutId id="2147483770" r:id="rId15"/>
    <p:sldLayoutId id="2147483771" r:id="rId16"/>
  </p:sldLayoutIdLst>
  <p:hf hdr="0" ftr="0"/>
  <p:txStyles>
    <p:titleStyle>
      <a:lvl1pPr algn="l" defTabSz="457200" rtl="0" eaLnBrk="1" latinLnBrk="0" hangingPunct="1">
        <a:lnSpc>
          <a:spcPts val="3400"/>
        </a:lnSpc>
        <a:spcBef>
          <a:spcPct val="0"/>
        </a:spcBef>
        <a:buNone/>
        <a:defRPr sz="3200" kern="1200" spc="-50">
          <a:solidFill>
            <a:schemeClr val="tx1"/>
          </a:solidFill>
          <a:latin typeface="Calibri Light"/>
          <a:ea typeface="+mj-ea"/>
          <a:cs typeface="+mj-cs"/>
        </a:defRPr>
      </a:lvl1pPr>
    </p:titleStyle>
    <p:bodyStyle>
      <a:lvl1pPr marL="0" indent="0" algn="l" defTabSz="457200" rtl="0" eaLnBrk="1" latinLnBrk="0" hangingPunct="1">
        <a:lnSpc>
          <a:spcPts val="2000"/>
        </a:lnSpc>
        <a:spcBef>
          <a:spcPts val="600"/>
        </a:spcBef>
        <a:spcAft>
          <a:spcPts val="600"/>
        </a:spcAft>
        <a:buFont typeface="Arial"/>
        <a:buNone/>
        <a:defRPr sz="2400" b="1" i="0" kern="1200" spc="-20">
          <a:solidFill>
            <a:schemeClr val="tx1"/>
          </a:solidFill>
          <a:latin typeface="Calibri"/>
          <a:ea typeface="+mn-ea"/>
          <a:cs typeface="Calibri"/>
        </a:defRPr>
      </a:lvl1pPr>
      <a:lvl2pPr marL="0" indent="0" algn="l" defTabSz="457200" rtl="0" eaLnBrk="1" latinLnBrk="0" hangingPunct="1">
        <a:lnSpc>
          <a:spcPts val="2000"/>
        </a:lnSpc>
        <a:spcBef>
          <a:spcPts val="0"/>
        </a:spcBef>
        <a:spcAft>
          <a:spcPts val="600"/>
        </a:spcAft>
        <a:buFont typeface="Arial"/>
        <a:buNone/>
        <a:defRPr sz="2400" kern="1200" spc="-20">
          <a:solidFill>
            <a:schemeClr val="tx2"/>
          </a:solidFill>
          <a:latin typeface="Calibri"/>
          <a:ea typeface="+mn-ea"/>
          <a:cs typeface="Calibri"/>
        </a:defRPr>
      </a:lvl2pPr>
      <a:lvl3pPr marL="233363" indent="-233363" algn="l" defTabSz="457200" rtl="0" eaLnBrk="1" latinLnBrk="0" hangingPunct="1">
        <a:lnSpc>
          <a:spcPts val="2000"/>
        </a:lnSpc>
        <a:spcBef>
          <a:spcPts val="0"/>
        </a:spcBef>
        <a:spcAft>
          <a:spcPts val="600"/>
        </a:spcAft>
        <a:buFont typeface="Lucida Grande"/>
        <a:buChar char="–"/>
        <a:tabLst/>
        <a:defRPr sz="2000" kern="1200" spc="-20">
          <a:solidFill>
            <a:schemeClr val="tx2"/>
          </a:solidFill>
          <a:latin typeface="Calibri"/>
          <a:ea typeface="+mn-ea"/>
          <a:cs typeface="Calibri"/>
        </a:defRPr>
      </a:lvl3pPr>
      <a:lvl4pPr marL="473075" indent="-228600" algn="l" defTabSz="541338" rtl="0" eaLnBrk="1" latinLnBrk="0" hangingPunct="1">
        <a:lnSpc>
          <a:spcPts val="2000"/>
        </a:lnSpc>
        <a:spcBef>
          <a:spcPts val="0"/>
        </a:spcBef>
        <a:spcAft>
          <a:spcPts val="600"/>
        </a:spcAft>
        <a:buFont typeface="Lucida Grande"/>
        <a:buChar char="–"/>
        <a:tabLst/>
        <a:defRPr sz="2000" kern="1200" spc="-20">
          <a:solidFill>
            <a:schemeClr val="tx2"/>
          </a:solidFill>
          <a:latin typeface="Calibri"/>
          <a:ea typeface="+mn-ea"/>
          <a:cs typeface="Calibri"/>
        </a:defRPr>
      </a:lvl4pPr>
      <a:lvl5pPr marL="692150" indent="-230188" algn="l" defTabSz="457200" rtl="0" eaLnBrk="1" latinLnBrk="0" hangingPunct="1">
        <a:lnSpc>
          <a:spcPts val="2000"/>
        </a:lnSpc>
        <a:spcBef>
          <a:spcPts val="0"/>
        </a:spcBef>
        <a:spcAft>
          <a:spcPts val="600"/>
        </a:spcAft>
        <a:buFont typeface="Lucida Grande"/>
        <a:buChar char="–"/>
        <a:defRPr sz="2000" kern="1200" spc="-2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044" y="341822"/>
            <a:ext cx="6480000" cy="1661993"/>
          </a:xfrm>
          <a:prstGeom prst="rect">
            <a:avLst/>
          </a:prstGeom>
        </p:spPr>
        <p:txBody>
          <a:bodyPr vert="horz" wrap="square" lIns="0" tIns="0" rIns="0" bIns="0" rtlCol="0" anchor="t">
            <a:noAutofit/>
          </a:bodyPr>
          <a:lstStyle/>
          <a:p>
            <a:r>
              <a:rPr lang="en-GB" dirty="0"/>
              <a:t>Click to edit </a:t>
            </a:r>
            <a:br>
              <a:rPr lang="en-GB" dirty="0"/>
            </a:br>
            <a:r>
              <a:rPr lang="en-GB" dirty="0"/>
              <a:t>Master title style</a:t>
            </a:r>
          </a:p>
        </p:txBody>
      </p:sp>
      <p:sp>
        <p:nvSpPr>
          <p:cNvPr id="3" name="Text Placeholder 2"/>
          <p:cNvSpPr>
            <a:spLocks noGrp="1"/>
          </p:cNvSpPr>
          <p:nvPr>
            <p:ph type="body" idx="1"/>
          </p:nvPr>
        </p:nvSpPr>
        <p:spPr>
          <a:xfrm>
            <a:off x="369025" y="2470282"/>
            <a:ext cx="5232745" cy="2637187"/>
          </a:xfrm>
          <a:prstGeom prst="rect">
            <a:avLst/>
          </a:prstGeom>
        </p:spPr>
        <p:txBody>
          <a:bodyPr vert="horz" lIns="0" tIns="0" rIns="0" bIns="0" rtlCol="0">
            <a:noAutofit/>
          </a:bodyPr>
          <a:lstStyle/>
          <a:p>
            <a:pPr lvl="0"/>
            <a:r>
              <a:rPr lang="en-GB" dirty="0"/>
              <a:t>Click to edit Master text styles</a:t>
            </a:r>
          </a:p>
          <a:p>
            <a:pPr lvl="1"/>
            <a:r>
              <a:rPr lang="en-GB" dirty="0"/>
              <a:t>Second level</a:t>
            </a:r>
          </a:p>
        </p:txBody>
      </p:sp>
      <p:sp>
        <p:nvSpPr>
          <p:cNvPr id="15"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56FEBB99-03FC-C74A-B7BF-B5627E0A13F5}" type="datetime3">
              <a:rPr lang="en-GB" smtClean="0"/>
              <a:t>30 May, 2018</a:t>
            </a:fld>
            <a:endParaRPr lang="en-US" dirty="0"/>
          </a:p>
        </p:txBody>
      </p:sp>
      <p:sp>
        <p:nvSpPr>
          <p:cNvPr id="11" name="Rectangle 10"/>
          <p:cNvSpPr/>
          <p:nvPr/>
        </p:nvSpPr>
        <p:spPr>
          <a:xfrm>
            <a:off x="388042" y="6575414"/>
            <a:ext cx="1897190" cy="92333"/>
          </a:xfrm>
          <a:prstGeom prst="rect">
            <a:avLst/>
          </a:prstGeom>
        </p:spPr>
        <p:txBody>
          <a:bodyPr wrap="square" lIns="0" tIns="0" rIns="0" bIns="0" anchor="ctr">
            <a:spAutoFit/>
          </a:bodyPr>
          <a:lstStyle/>
          <a:p>
            <a:pPr rtl="0"/>
            <a:r>
              <a:rPr lang="en-GB" sz="600" b="0" i="0" u="none" strike="noStrike" kern="1200" baseline="0" dirty="0">
                <a:solidFill>
                  <a:srgbClr val="FFFFFF"/>
                </a:solidFill>
                <a:latin typeface="Calibri"/>
                <a:ea typeface="+mn-ea"/>
                <a:cs typeface="Calibri"/>
              </a:rPr>
              <a:t>©British Medical Association</a:t>
            </a:r>
          </a:p>
        </p:txBody>
      </p: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80753" y="382030"/>
            <a:ext cx="1067981" cy="381831"/>
          </a:xfrm>
          <a:prstGeom prst="rect">
            <a:avLst/>
          </a:prstGeom>
        </p:spPr>
      </p:pic>
      <p:pic>
        <p:nvPicPr>
          <p:cNvPr id="9" name="Picture 8" descr="logoH.emf"/>
          <p:cNvPicPr>
            <a:picLocks noChangeAspect="1"/>
          </p:cNvPicPr>
          <p:nvPr/>
        </p:nvPicPr>
        <p:blipFill>
          <a:blip r:embed="rId9">
            <a:alphaModFix/>
            <a:extLst>
              <a:ext uri="{28A0092B-C50C-407E-A947-70E740481C1C}">
                <a14:useLocalDpi xmlns:a14="http://schemas.microsoft.com/office/drawing/2010/main" val="0"/>
              </a:ext>
            </a:extLst>
          </a:blip>
          <a:stretch>
            <a:fillRect/>
          </a:stretch>
        </p:blipFill>
        <p:spPr>
          <a:xfrm>
            <a:off x="7684755" y="5834628"/>
            <a:ext cx="473891" cy="473891"/>
          </a:xfrm>
          <a:prstGeom prst="rect">
            <a:avLst/>
          </a:prstGeom>
        </p:spPr>
      </p:pic>
    </p:spTree>
    <p:extLst>
      <p:ext uri="{BB962C8B-B14F-4D97-AF65-F5344CB8AC3E}">
        <p14:creationId xmlns:p14="http://schemas.microsoft.com/office/powerpoint/2010/main" val="387579074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p:hf hdr="0" ftr="0"/>
  <p:txStyles>
    <p:titleStyle>
      <a:lvl1pPr algn="l" defTabSz="457200" rtl="0" eaLnBrk="1" latinLnBrk="0" hangingPunct="1">
        <a:lnSpc>
          <a:spcPts val="4800"/>
        </a:lnSpc>
        <a:spcBef>
          <a:spcPct val="0"/>
        </a:spcBef>
        <a:buNone/>
        <a:defRPr sz="4600" kern="1200" spc="-50">
          <a:solidFill>
            <a:srgbClr val="FFFFFF"/>
          </a:solidFill>
          <a:latin typeface="Calibri Light"/>
          <a:ea typeface="+mj-ea"/>
          <a:cs typeface="+mj-cs"/>
        </a:defRPr>
      </a:lvl1pPr>
    </p:titleStyle>
    <p:bodyStyle>
      <a:lvl1pPr marL="0" indent="0" algn="l" defTabSz="457200" rtl="0" eaLnBrk="1" latinLnBrk="0" hangingPunct="1">
        <a:lnSpc>
          <a:spcPts val="2400"/>
        </a:lnSpc>
        <a:spcBef>
          <a:spcPts val="0"/>
        </a:spcBef>
        <a:buFont typeface="Arial"/>
        <a:buNone/>
        <a:defRPr sz="2400" kern="1200" spc="-20">
          <a:solidFill>
            <a:schemeClr val="bg1"/>
          </a:solidFill>
          <a:latin typeface="Calibri"/>
          <a:ea typeface="+mn-ea"/>
          <a:cs typeface="Calibri"/>
        </a:defRPr>
      </a:lvl1pPr>
      <a:lvl2pPr marL="0" indent="0" algn="l" defTabSz="457200" rtl="0" eaLnBrk="1" latinLnBrk="0" hangingPunct="1">
        <a:lnSpc>
          <a:spcPts val="2400"/>
        </a:lnSpc>
        <a:spcBef>
          <a:spcPts val="0"/>
        </a:spcBef>
        <a:buFont typeface="Arial"/>
        <a:buNone/>
        <a:defRPr sz="2400" kern="1200" spc="-20">
          <a:solidFill>
            <a:schemeClr val="bg1"/>
          </a:solidFill>
          <a:latin typeface="Calibri"/>
          <a:ea typeface="+mn-ea"/>
          <a:cs typeface="+mn-cs"/>
        </a:defRPr>
      </a:lvl2pPr>
      <a:lvl3pPr marL="233363" indent="-233363" algn="l" defTabSz="457200" rtl="0" eaLnBrk="1" latinLnBrk="0" hangingPunct="1">
        <a:lnSpc>
          <a:spcPts val="1800"/>
        </a:lnSpc>
        <a:spcBef>
          <a:spcPts val="0"/>
        </a:spcBef>
        <a:buFont typeface="Arial"/>
        <a:buChar char="•"/>
        <a:tabLst/>
        <a:defRPr sz="1600" kern="1200" spc="-20">
          <a:solidFill>
            <a:schemeClr val="bg1"/>
          </a:solidFill>
          <a:latin typeface="+mn-lt"/>
          <a:ea typeface="+mn-ea"/>
          <a:cs typeface="+mn-cs"/>
        </a:defRPr>
      </a:lvl3pPr>
      <a:lvl4pPr marL="473075" indent="-228600" algn="l" defTabSz="541338" rtl="0" eaLnBrk="1" latinLnBrk="0" hangingPunct="1">
        <a:lnSpc>
          <a:spcPts val="1800"/>
        </a:lnSpc>
        <a:spcBef>
          <a:spcPts val="0"/>
        </a:spcBef>
        <a:buFont typeface="Arial"/>
        <a:buChar char="–"/>
        <a:tabLst/>
        <a:defRPr sz="1600" kern="1200" spc="-20">
          <a:solidFill>
            <a:schemeClr val="bg1"/>
          </a:solidFill>
          <a:latin typeface="+mn-lt"/>
          <a:ea typeface="+mn-ea"/>
          <a:cs typeface="+mn-cs"/>
        </a:defRPr>
      </a:lvl4pPr>
      <a:lvl5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044" y="341822"/>
            <a:ext cx="7560000" cy="1661993"/>
          </a:xfrm>
          <a:prstGeom prst="rect">
            <a:avLst/>
          </a:prstGeom>
        </p:spPr>
        <p:txBody>
          <a:bodyPr vert="horz" lIns="0" tIns="0" rIns="0" bIns="0" rtlCol="0" anchor="t">
            <a:noAutofit/>
          </a:bodyPr>
          <a:lstStyle/>
          <a:p>
            <a:r>
              <a:rPr lang="en-GB" dirty="0"/>
              <a:t>Click to edit </a:t>
            </a:r>
            <a:br>
              <a:rPr lang="en-GB" dirty="0"/>
            </a:br>
            <a:r>
              <a:rPr lang="en-GB" dirty="0"/>
              <a:t>Master title style</a:t>
            </a:r>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93101" y="381701"/>
            <a:ext cx="463550" cy="165731"/>
          </a:xfrm>
          <a:prstGeom prst="rect">
            <a:avLst/>
          </a:prstGeom>
        </p:spPr>
      </p:pic>
      <p:sp>
        <p:nvSpPr>
          <p:cNvPr id="11" name="Slide Number Placeholder 3"/>
          <p:cNvSpPr>
            <a:spLocks noGrp="1"/>
          </p:cNvSpPr>
          <p:nvPr>
            <p:ph type="sldNum" sz="quarter" idx="4"/>
          </p:nvPr>
        </p:nvSpPr>
        <p:spPr>
          <a:xfrm>
            <a:off x="8293101" y="63996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
        <p:nvSpPr>
          <p:cNvPr id="13"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0ABF9059-2BCA-7548-ABD1-121CD61CD08A}" type="datetime3">
              <a:rPr lang="en-GB" smtClean="0"/>
              <a:t>30 May, 2018</a:t>
            </a:fld>
            <a:endParaRPr lang="en-US" dirty="0"/>
          </a:p>
        </p:txBody>
      </p:sp>
      <p:sp>
        <p:nvSpPr>
          <p:cNvPr id="10" name="Rectangle 9"/>
          <p:cNvSpPr/>
          <p:nvPr/>
        </p:nvSpPr>
        <p:spPr>
          <a:xfrm>
            <a:off x="388042" y="6575414"/>
            <a:ext cx="1897190" cy="92333"/>
          </a:xfrm>
          <a:prstGeom prst="rect">
            <a:avLst/>
          </a:prstGeom>
        </p:spPr>
        <p:txBody>
          <a:bodyPr wrap="square" lIns="0" tIns="0" rIns="0" bIns="0" anchor="ctr">
            <a:spAutoFit/>
          </a:bodyPr>
          <a:lstStyle/>
          <a:p>
            <a:pPr rtl="0"/>
            <a:r>
              <a:rPr lang="en-GB" sz="600" b="0" i="0" u="none" strike="noStrike" kern="1200" baseline="0" dirty="0">
                <a:solidFill>
                  <a:srgbClr val="FFFFFF"/>
                </a:solidFill>
                <a:latin typeface="Calibri"/>
                <a:ea typeface="+mn-ea"/>
                <a:cs typeface="Calibri"/>
              </a:rPr>
              <a:t>©British Medical Association</a:t>
            </a:r>
          </a:p>
        </p:txBody>
      </p:sp>
      <p:sp>
        <p:nvSpPr>
          <p:cNvPr id="8" name="Text Placeholder 2"/>
          <p:cNvSpPr>
            <a:spLocks noGrp="1"/>
          </p:cNvSpPr>
          <p:nvPr>
            <p:ph type="body" idx="1"/>
          </p:nvPr>
        </p:nvSpPr>
        <p:spPr>
          <a:xfrm>
            <a:off x="369025" y="2470282"/>
            <a:ext cx="5232745" cy="2637187"/>
          </a:xfrm>
          <a:prstGeom prst="rect">
            <a:avLst/>
          </a:prstGeom>
        </p:spPr>
        <p:txBody>
          <a:bodyPr vert="horz" lIns="0" tIns="0" rIns="0" bIns="0" rtlCol="0">
            <a:noAutofit/>
          </a:body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2872712422"/>
      </p:ext>
    </p:extLst>
  </p:cSld>
  <p:clrMap bg1="lt1" tx1="dk1" bg2="lt2" tx2="dk2" accent1="accent1" accent2="accent2" accent3="accent3" accent4="accent4" accent5="accent5" accent6="accent6" hlink="hlink" folHlink="folHlink"/>
  <p:sldLayoutIdLst>
    <p:sldLayoutId id="2147483766" r:id="rId1"/>
    <p:sldLayoutId id="2147483666" r:id="rId2"/>
    <p:sldLayoutId id="2147483667" r:id="rId3"/>
    <p:sldLayoutId id="2147483668" r:id="rId4"/>
    <p:sldLayoutId id="2147483669" r:id="rId5"/>
  </p:sldLayoutIdLst>
  <p:hf hdr="0" ftr="0"/>
  <p:txStyles>
    <p:titleStyle>
      <a:lvl1pPr algn="l" defTabSz="457200" rtl="0" eaLnBrk="1" latinLnBrk="0" hangingPunct="1">
        <a:lnSpc>
          <a:spcPts val="4800"/>
        </a:lnSpc>
        <a:spcBef>
          <a:spcPct val="0"/>
        </a:spcBef>
        <a:buNone/>
        <a:defRPr sz="4600" kern="1200" spc="-50">
          <a:solidFill>
            <a:schemeClr val="bg1"/>
          </a:solidFill>
          <a:latin typeface="Calibri Light"/>
          <a:ea typeface="+mj-ea"/>
          <a:cs typeface="+mj-cs"/>
        </a:defRPr>
      </a:lvl1pPr>
    </p:titleStyle>
    <p:bodyStyle>
      <a:lvl1pPr marL="0" indent="0" algn="l" defTabSz="457200" rtl="0" eaLnBrk="1" latinLnBrk="0" hangingPunct="1">
        <a:lnSpc>
          <a:spcPts val="2400"/>
        </a:lnSpc>
        <a:spcBef>
          <a:spcPts val="0"/>
        </a:spcBef>
        <a:buFont typeface="Arial"/>
        <a:buNone/>
        <a:defRPr sz="2400" kern="1200" spc="-20">
          <a:solidFill>
            <a:schemeClr val="bg1"/>
          </a:solidFill>
          <a:latin typeface="+mn-lt"/>
          <a:ea typeface="+mn-ea"/>
          <a:cs typeface="Calibri"/>
        </a:defRPr>
      </a:lvl1pPr>
      <a:lvl2pPr marL="0" indent="0" algn="l" defTabSz="457200" rtl="0" eaLnBrk="1" latinLnBrk="0" hangingPunct="1">
        <a:lnSpc>
          <a:spcPts val="2400"/>
        </a:lnSpc>
        <a:spcBef>
          <a:spcPts val="0"/>
        </a:spcBef>
        <a:buFont typeface="Arial"/>
        <a:buNone/>
        <a:defRPr sz="2400" kern="1200" spc="-20">
          <a:solidFill>
            <a:schemeClr val="bg1"/>
          </a:solidFill>
          <a:latin typeface="+mn-lt"/>
          <a:ea typeface="+mn-ea"/>
          <a:cs typeface="+mn-cs"/>
        </a:defRPr>
      </a:lvl2pPr>
      <a:lvl3pPr marL="233363" indent="-233363" algn="l" defTabSz="457200" rtl="0" eaLnBrk="1" latinLnBrk="0" hangingPunct="1">
        <a:lnSpc>
          <a:spcPts val="1800"/>
        </a:lnSpc>
        <a:spcBef>
          <a:spcPts val="0"/>
        </a:spcBef>
        <a:buFont typeface="Arial"/>
        <a:buChar char="•"/>
        <a:tabLst/>
        <a:defRPr sz="1600" kern="1200" spc="-20">
          <a:solidFill>
            <a:schemeClr val="bg1"/>
          </a:solidFill>
          <a:latin typeface="+mn-lt"/>
          <a:ea typeface="+mn-ea"/>
          <a:cs typeface="+mn-cs"/>
        </a:defRPr>
      </a:lvl3pPr>
      <a:lvl4pPr marL="473075" indent="-228600" algn="l" defTabSz="541338" rtl="0" eaLnBrk="1" latinLnBrk="0" hangingPunct="1">
        <a:lnSpc>
          <a:spcPts val="1800"/>
        </a:lnSpc>
        <a:spcBef>
          <a:spcPts val="0"/>
        </a:spcBef>
        <a:buFont typeface="Arial"/>
        <a:buChar char="–"/>
        <a:tabLst/>
        <a:defRPr sz="1600" kern="1200" spc="-20">
          <a:solidFill>
            <a:schemeClr val="bg1"/>
          </a:solidFill>
          <a:latin typeface="+mn-lt"/>
          <a:ea typeface="+mn-ea"/>
          <a:cs typeface="+mn-cs"/>
        </a:defRPr>
      </a:lvl4pPr>
      <a:lvl5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6093296"/>
            <a:ext cx="9144000" cy="762505"/>
          </a:xfrm>
          <a:prstGeom prst="rect">
            <a:avLst/>
          </a:prstGeom>
          <a:solidFill>
            <a:srgbClr val="E9E9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388045" y="341822"/>
            <a:ext cx="6480000" cy="1661993"/>
          </a:xfrm>
          <a:prstGeom prst="rect">
            <a:avLst/>
          </a:prstGeom>
        </p:spPr>
        <p:txBody>
          <a:bodyPr vert="horz" lIns="0" tIns="0" rIns="0" bIns="0" rtlCol="0" anchor="t">
            <a:noAutofit/>
          </a:bodyPr>
          <a:lstStyle/>
          <a:p>
            <a:r>
              <a:rPr lang="en-GB" dirty="0"/>
              <a:t>Click to edit </a:t>
            </a:r>
            <a:br>
              <a:rPr lang="en-GB" dirty="0"/>
            </a:br>
            <a:r>
              <a:rPr lang="en-GB" dirty="0"/>
              <a:t>Master title style</a:t>
            </a:r>
          </a:p>
        </p:txBody>
      </p:sp>
      <p:sp>
        <p:nvSpPr>
          <p:cNvPr id="3" name="Text Placeholder 2"/>
          <p:cNvSpPr>
            <a:spLocks noGrp="1"/>
          </p:cNvSpPr>
          <p:nvPr>
            <p:ph type="body" idx="1"/>
          </p:nvPr>
        </p:nvSpPr>
        <p:spPr>
          <a:xfrm>
            <a:off x="375471" y="2420888"/>
            <a:ext cx="5232745" cy="2637187"/>
          </a:xfrm>
          <a:prstGeom prst="rect">
            <a:avLst/>
          </a:prstGeom>
        </p:spPr>
        <p:txBody>
          <a:bodyPr vert="horz" lIns="0" tIns="0" rIns="0" bIns="0" rtlCol="0">
            <a:noAutofit/>
          </a:bodyPr>
          <a:lstStyle/>
          <a:p>
            <a:pPr lvl="0"/>
            <a:r>
              <a:rPr lang="en-GB" dirty="0"/>
              <a:t>Click to edit Master text styles</a:t>
            </a:r>
          </a:p>
          <a:p>
            <a:pPr lvl="1"/>
            <a:r>
              <a:rPr lang="en-GB" dirty="0"/>
              <a:t>Second level</a:t>
            </a:r>
          </a:p>
        </p:txBody>
      </p:sp>
      <p:sp>
        <p:nvSpPr>
          <p:cNvPr id="14" name="Date Placeholder 5"/>
          <p:cNvSpPr>
            <a:spLocks noGrp="1"/>
          </p:cNvSpPr>
          <p:nvPr>
            <p:ph type="dt" sz="half" idx="2"/>
          </p:nvPr>
        </p:nvSpPr>
        <p:spPr>
          <a:xfrm>
            <a:off x="388046" y="6396185"/>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203FB0CC-8AF4-BA4B-B36A-B43D25A23C26}" type="datetime3">
              <a:rPr lang="en-GB" smtClean="0"/>
              <a:t>30 May, 2018</a:t>
            </a:fld>
            <a:endParaRPr lang="en-US" dirty="0"/>
          </a:p>
        </p:txBody>
      </p:sp>
      <p:sp>
        <p:nvSpPr>
          <p:cNvPr id="17" name="Rectangle 16"/>
          <p:cNvSpPr/>
          <p:nvPr/>
        </p:nvSpPr>
        <p:spPr>
          <a:xfrm>
            <a:off x="388042" y="6575414"/>
            <a:ext cx="1897190" cy="92333"/>
          </a:xfrm>
          <a:prstGeom prst="rect">
            <a:avLst/>
          </a:prstGeom>
        </p:spPr>
        <p:txBody>
          <a:bodyPr wrap="square" lIns="0" tIns="0" rIns="0" bIns="0" anchor="ctr">
            <a:spAutoFit/>
          </a:bodyPr>
          <a:lstStyle/>
          <a:p>
            <a:pPr rtl="0"/>
            <a:r>
              <a:rPr lang="en-GB" sz="600" b="0" i="0" u="none" strike="noStrike" kern="1200" baseline="0" dirty="0">
                <a:solidFill>
                  <a:schemeClr val="tx1"/>
                </a:solidFill>
                <a:latin typeface="Calibri"/>
                <a:ea typeface="+mn-ea"/>
                <a:cs typeface="Calibri"/>
              </a:rPr>
              <a:t>©British Medical Association</a:t>
            </a:r>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81805" y="382030"/>
            <a:ext cx="1065877" cy="381831"/>
          </a:xfrm>
          <a:prstGeom prst="rect">
            <a:avLst/>
          </a:prstGeom>
        </p:spPr>
      </p:pic>
      <p:pic>
        <p:nvPicPr>
          <p:cNvPr id="10" name="Picture 9" descr="logoH.emf"/>
          <p:cNvPicPr>
            <a:picLocks noChangeAspect="1"/>
          </p:cNvPicPr>
          <p:nvPr/>
        </p:nvPicPr>
        <p:blipFill>
          <a:blip r:embed="rId8">
            <a:alphaModFix/>
            <a:extLst>
              <a:ext uri="{28A0092B-C50C-407E-A947-70E740481C1C}">
                <a14:useLocalDpi xmlns:a14="http://schemas.microsoft.com/office/drawing/2010/main" val="0"/>
              </a:ext>
            </a:extLst>
          </a:blip>
          <a:stretch>
            <a:fillRect/>
          </a:stretch>
        </p:blipFill>
        <p:spPr>
          <a:xfrm>
            <a:off x="7684755" y="5856840"/>
            <a:ext cx="473891" cy="473891"/>
          </a:xfrm>
          <a:prstGeom prst="rect">
            <a:avLst/>
          </a:prstGeom>
        </p:spPr>
      </p:pic>
    </p:spTree>
    <p:extLst>
      <p:ext uri="{BB962C8B-B14F-4D97-AF65-F5344CB8AC3E}">
        <p14:creationId xmlns:p14="http://schemas.microsoft.com/office/powerpoint/2010/main" val="2972187777"/>
      </p:ext>
    </p:extLst>
  </p:cSld>
  <p:clrMap bg1="lt1" tx1="dk1" bg2="lt2" tx2="dk2" accent1="accent1" accent2="accent2" accent3="accent3" accent4="accent4" accent5="accent5" accent6="accent6" hlink="hlink" folHlink="folHlink"/>
  <p:sldLayoutIdLst>
    <p:sldLayoutId id="2147483765" r:id="rId1"/>
    <p:sldLayoutId id="2147483761" r:id="rId2"/>
    <p:sldLayoutId id="2147483762" r:id="rId3"/>
    <p:sldLayoutId id="2147483763" r:id="rId4"/>
    <p:sldLayoutId id="2147483764" r:id="rId5"/>
  </p:sldLayoutIdLst>
  <p:hf hdr="0" ftr="0"/>
  <p:txStyles>
    <p:titleStyle>
      <a:lvl1pPr algn="l" defTabSz="457200" rtl="0" eaLnBrk="1" latinLnBrk="0" hangingPunct="1">
        <a:lnSpc>
          <a:spcPts val="4800"/>
        </a:lnSpc>
        <a:spcBef>
          <a:spcPct val="0"/>
        </a:spcBef>
        <a:buNone/>
        <a:defRPr sz="4600" kern="1200" spc="-50">
          <a:solidFill>
            <a:schemeClr val="tx1"/>
          </a:solidFill>
          <a:latin typeface="Calibri Light"/>
          <a:ea typeface="+mj-ea"/>
          <a:cs typeface="+mj-cs"/>
        </a:defRPr>
      </a:lvl1pPr>
    </p:titleStyle>
    <p:bodyStyle>
      <a:lvl1pPr marL="0" indent="0" algn="l" defTabSz="457200" rtl="0" eaLnBrk="1" latinLnBrk="0" hangingPunct="1">
        <a:lnSpc>
          <a:spcPts val="2400"/>
        </a:lnSpc>
        <a:spcBef>
          <a:spcPts val="0"/>
        </a:spcBef>
        <a:buFont typeface="Arial"/>
        <a:buNone/>
        <a:defRPr sz="2400" kern="1200" spc="-20">
          <a:solidFill>
            <a:schemeClr val="tx1"/>
          </a:solidFill>
          <a:latin typeface="Calibri"/>
          <a:ea typeface="+mn-ea"/>
          <a:cs typeface="Calibri"/>
        </a:defRPr>
      </a:lvl1pPr>
      <a:lvl2pPr marL="0" indent="0" algn="l" defTabSz="457200" rtl="0" eaLnBrk="1" latinLnBrk="0" hangingPunct="1">
        <a:lnSpc>
          <a:spcPts val="2400"/>
        </a:lnSpc>
        <a:spcBef>
          <a:spcPts val="0"/>
        </a:spcBef>
        <a:buFont typeface="Arial"/>
        <a:buNone/>
        <a:defRPr sz="2400" kern="1200" spc="-20">
          <a:solidFill>
            <a:schemeClr val="tx1"/>
          </a:solidFill>
          <a:latin typeface="Calibri"/>
          <a:ea typeface="+mn-ea"/>
          <a:cs typeface="+mn-cs"/>
        </a:defRPr>
      </a:lvl2pPr>
      <a:lvl3pPr marL="233363" indent="-233363" algn="l" defTabSz="457200" rtl="0" eaLnBrk="1" latinLnBrk="0" hangingPunct="1">
        <a:lnSpc>
          <a:spcPts val="1800"/>
        </a:lnSpc>
        <a:spcBef>
          <a:spcPts val="0"/>
        </a:spcBef>
        <a:buFont typeface="Lucida Grande"/>
        <a:buChar char="–"/>
        <a:tabLst/>
        <a:defRPr sz="1600" kern="1200" spc="-20">
          <a:solidFill>
            <a:schemeClr val="tx1"/>
          </a:solidFill>
          <a:latin typeface="+mn-lt"/>
          <a:ea typeface="+mn-ea"/>
          <a:cs typeface="+mn-cs"/>
        </a:defRPr>
      </a:lvl3pPr>
      <a:lvl4pPr marL="473075" indent="-228600" algn="l" defTabSz="541338" rtl="0" eaLnBrk="1" latinLnBrk="0" hangingPunct="1">
        <a:lnSpc>
          <a:spcPts val="1800"/>
        </a:lnSpc>
        <a:spcBef>
          <a:spcPts val="0"/>
        </a:spcBef>
        <a:buFont typeface="Lucida Grande"/>
        <a:buChar char="–"/>
        <a:tabLst/>
        <a:defRPr sz="1600" kern="1200" spc="-20">
          <a:solidFill>
            <a:schemeClr val="tx1"/>
          </a:solidFill>
          <a:latin typeface="+mn-lt"/>
          <a:ea typeface="+mn-ea"/>
          <a:cs typeface="+mn-cs"/>
        </a:defRPr>
      </a:lvl4pPr>
      <a:lvl5pPr marL="719138" indent="-230188" algn="l" defTabSz="457200" rtl="0" eaLnBrk="1" latinLnBrk="0" hangingPunct="1">
        <a:lnSpc>
          <a:spcPts val="1800"/>
        </a:lnSpc>
        <a:spcBef>
          <a:spcPts val="0"/>
        </a:spcBef>
        <a:buFont typeface="Lucida Grande"/>
        <a:buChar char="–"/>
        <a:tabLst/>
        <a:defRPr sz="1600" kern="1200" spc="-2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388042" y="6575414"/>
            <a:ext cx="1897190" cy="92333"/>
          </a:xfrm>
          <a:prstGeom prst="rect">
            <a:avLst/>
          </a:prstGeom>
        </p:spPr>
        <p:txBody>
          <a:bodyPr wrap="square" lIns="0" tIns="0" rIns="0" bIns="0" anchor="ctr">
            <a:spAutoFit/>
          </a:bodyPr>
          <a:lstStyle/>
          <a:p>
            <a:pPr rtl="0"/>
            <a:r>
              <a:rPr lang="en-GB" sz="600" b="0" i="0" u="none" strike="noStrike" kern="1200" baseline="0" dirty="0">
                <a:solidFill>
                  <a:srgbClr val="FFFFFF"/>
                </a:solidFill>
                <a:latin typeface="Calibri"/>
                <a:ea typeface="+mn-ea"/>
                <a:cs typeface="Calibri"/>
              </a:rPr>
              <a:t>©British Medical Association</a:t>
            </a:r>
          </a:p>
        </p:txBody>
      </p:sp>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80753" y="382030"/>
            <a:ext cx="1067981" cy="381831"/>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84755" y="5834628"/>
            <a:ext cx="473891" cy="473891"/>
          </a:xfrm>
          <a:prstGeom prst="rect">
            <a:avLst/>
          </a:prstGeom>
          <a:blipFill rotWithShape="1">
            <a:blip r:embed="rId9"/>
            <a:stretch>
              <a:fillRect/>
            </a:stretch>
          </a:blipFill>
        </p:spPr>
      </p:pic>
      <p:sp>
        <p:nvSpPr>
          <p:cNvPr id="23" name="Content Placeholder 2"/>
          <p:cNvSpPr txBox="1">
            <a:spLocks/>
          </p:cNvSpPr>
          <p:nvPr/>
        </p:nvSpPr>
        <p:spPr>
          <a:xfrm>
            <a:off x="369025" y="2470282"/>
            <a:ext cx="5232745" cy="2637187"/>
          </a:xfrm>
          <a:prstGeom prst="rect">
            <a:avLst/>
          </a:prstGeom>
        </p:spPr>
        <p:txBody>
          <a:bodyPr vert="horz" lIns="0" tIns="0" rIns="0" bIns="0" rtlCol="0">
            <a:noAutofit/>
          </a:bodyPr>
          <a:lstStyle>
            <a:lvl1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Calibri"/>
              </a:defRPr>
            </a:lvl1pPr>
            <a:lvl2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mn-cs"/>
              </a:defRPr>
            </a:lvl2pPr>
            <a:lvl3pPr marL="233363" indent="-233363" algn="l" defTabSz="457200" rtl="0" eaLnBrk="1" latinLnBrk="0" hangingPunct="1">
              <a:lnSpc>
                <a:spcPts val="1800"/>
              </a:lnSpc>
              <a:spcBef>
                <a:spcPts val="0"/>
              </a:spcBef>
              <a:buFont typeface="Arial"/>
              <a:buChar char="•"/>
              <a:tabLst/>
              <a:defRPr sz="1600" kern="1200" spc="-20">
                <a:solidFill>
                  <a:schemeClr val="bg1"/>
                </a:solidFill>
                <a:latin typeface="+mn-lt"/>
                <a:ea typeface="+mn-ea"/>
                <a:cs typeface="+mn-cs"/>
              </a:defRPr>
            </a:lvl3pPr>
            <a:lvl4pPr marL="473075" indent="-228600" algn="l" defTabSz="541338" rtl="0" eaLnBrk="1" latinLnBrk="0" hangingPunct="1">
              <a:lnSpc>
                <a:spcPts val="1800"/>
              </a:lnSpc>
              <a:spcBef>
                <a:spcPts val="0"/>
              </a:spcBef>
              <a:buFont typeface="Arial"/>
              <a:buChar char="–"/>
              <a:tabLst/>
              <a:defRPr sz="1600" kern="1200" spc="-20">
                <a:solidFill>
                  <a:schemeClr val="bg1"/>
                </a:solidFill>
                <a:latin typeface="+mn-lt"/>
                <a:ea typeface="+mn-ea"/>
                <a:cs typeface="+mn-cs"/>
              </a:defRPr>
            </a:lvl4pPr>
            <a:lvl5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ts val="2400"/>
              </a:lnSpc>
              <a:spcBef>
                <a:spcPts val="0"/>
              </a:spcBef>
              <a:spcAft>
                <a:spcPts val="0"/>
              </a:spcAft>
              <a:buClrTx/>
              <a:buSzTx/>
              <a:buFont typeface="Arial"/>
              <a:buNone/>
              <a:tabLst/>
              <a:defRPr/>
            </a:pPr>
            <a:r>
              <a:rPr kumimoji="0" lang="en-GB" sz="2400" b="0" i="0" u="none" strike="noStrike" kern="1200" cap="none" spc="-20" normalizeH="0" baseline="0" noProof="0" dirty="0">
                <a:ln>
                  <a:noFill/>
                </a:ln>
                <a:solidFill>
                  <a:sysClr val="window" lastClr="FFFFFF"/>
                </a:solidFill>
                <a:effectLst/>
                <a:uLnTx/>
                <a:uFillTx/>
                <a:latin typeface="Calibri"/>
                <a:ea typeface="+mn-ea"/>
                <a:cs typeface="Calibri"/>
              </a:rPr>
              <a:t>Click to edit Master text styles</a:t>
            </a:r>
          </a:p>
          <a:p>
            <a:pPr marL="0" marR="0" lvl="1" indent="0" algn="l" defTabSz="457200" rtl="0" eaLnBrk="1" fontAlgn="auto" latinLnBrk="0" hangingPunct="1">
              <a:lnSpc>
                <a:spcPts val="2400"/>
              </a:lnSpc>
              <a:spcBef>
                <a:spcPts val="0"/>
              </a:spcBef>
              <a:spcAft>
                <a:spcPts val="0"/>
              </a:spcAft>
              <a:buClrTx/>
              <a:buSzTx/>
              <a:buFont typeface="Arial"/>
              <a:buNone/>
              <a:tabLst/>
              <a:defRPr/>
            </a:pPr>
            <a:r>
              <a:rPr kumimoji="0" lang="en-GB" sz="2400" b="0" i="0" u="none" strike="noStrike" kern="1200" cap="none" spc="-20" normalizeH="0" baseline="0" noProof="0" dirty="0">
                <a:ln>
                  <a:noFill/>
                </a:ln>
                <a:solidFill>
                  <a:sysClr val="window" lastClr="FFFFFF"/>
                </a:solidFill>
                <a:effectLst/>
                <a:uLnTx/>
                <a:uFillTx/>
                <a:latin typeface="Calibri"/>
                <a:ea typeface="+mn-ea"/>
                <a:cs typeface="Calibri"/>
              </a:rPr>
              <a:t>Second level</a:t>
            </a:r>
          </a:p>
        </p:txBody>
      </p:sp>
      <p:sp>
        <p:nvSpPr>
          <p:cNvPr id="24" name="Title 3"/>
          <p:cNvSpPr txBox="1">
            <a:spLocks/>
          </p:cNvSpPr>
          <p:nvPr/>
        </p:nvSpPr>
        <p:spPr>
          <a:xfrm>
            <a:off x="388044" y="341822"/>
            <a:ext cx="6480000" cy="1661993"/>
          </a:xfrm>
          <a:prstGeom prst="rect">
            <a:avLst/>
          </a:prstGeom>
        </p:spPr>
        <p:txBody>
          <a:bodyPr vert="horz" wrap="square" lIns="0" tIns="0" rIns="0" bIns="0" rtlCol="0" anchor="t">
            <a:noAutofit/>
          </a:bodyPr>
          <a:lstStyle>
            <a:lvl1pPr algn="l" defTabSz="457200" rtl="0" eaLnBrk="1" latinLnBrk="0" hangingPunct="1">
              <a:lnSpc>
                <a:spcPts val="4800"/>
              </a:lnSpc>
              <a:spcBef>
                <a:spcPct val="0"/>
              </a:spcBef>
              <a:buNone/>
              <a:defRPr sz="4600" kern="1200" spc="-50">
                <a:solidFill>
                  <a:srgbClr val="FFFFFF"/>
                </a:solidFill>
                <a:latin typeface="Calibri Light"/>
                <a:ea typeface="+mj-ea"/>
                <a:cs typeface="+mj-cs"/>
              </a:defRPr>
            </a:lvl1pPr>
          </a:lstStyle>
          <a:p>
            <a:pPr marL="0" marR="0" lvl="0" indent="0" algn="l" defTabSz="457200" rtl="0" eaLnBrk="1" fontAlgn="auto" latinLnBrk="0" hangingPunct="1">
              <a:lnSpc>
                <a:spcPts val="4800"/>
              </a:lnSpc>
              <a:spcBef>
                <a:spcPct val="0"/>
              </a:spcBef>
              <a:spcAft>
                <a:spcPts val="0"/>
              </a:spcAft>
              <a:buClrTx/>
              <a:buSzTx/>
              <a:buFontTx/>
              <a:buNone/>
              <a:tabLst/>
              <a:defRPr/>
            </a:pPr>
            <a:r>
              <a:rPr kumimoji="0" lang="en-GB" sz="4600" b="0" i="0" u="none" strike="noStrike" kern="1200" cap="none" spc="-50" normalizeH="0" baseline="0" noProof="0" dirty="0">
                <a:ln>
                  <a:noFill/>
                </a:ln>
                <a:solidFill>
                  <a:srgbClr val="FFFFFF"/>
                </a:solidFill>
                <a:effectLst/>
                <a:uLnTx/>
                <a:uFillTx/>
                <a:latin typeface="Calibri Light"/>
                <a:ea typeface="+mj-ea"/>
                <a:cs typeface="+mj-cs"/>
              </a:rPr>
              <a:t>Click to edit Master title style</a:t>
            </a:r>
          </a:p>
        </p:txBody>
      </p:sp>
      <p:sp>
        <p:nvSpPr>
          <p:cNvPr id="25"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fld id="{720B5B47-3CF9-9543-849A-170F8D3A42D1}" type="datetime3">
              <a:rPr kumimoji="0" lang="en-GB" sz="800" b="0" i="0" u="none" strike="noStrike" kern="0" cap="none" spc="0" normalizeH="0" baseline="0" noProof="0" smtClean="0">
                <a:ln>
                  <a:noFill/>
                </a:ln>
                <a:solidFill>
                  <a:srgbClr val="FFFFFF"/>
                </a:solidFill>
                <a:effectLst/>
                <a:uLnTx/>
                <a:uFillTx/>
                <a:latin typeface="Calibri"/>
                <a:cs typeface="Calibri"/>
              </a:rPr>
              <a:pPr marL="0" marR="0" lvl="0" indent="0" defTabSz="914400" eaLnBrk="1" fontAlgn="auto" latinLnBrk="0" hangingPunct="1">
                <a:lnSpc>
                  <a:spcPct val="100000"/>
                </a:lnSpc>
                <a:spcBef>
                  <a:spcPts val="0"/>
                </a:spcBef>
                <a:spcAft>
                  <a:spcPts val="0"/>
                </a:spcAft>
                <a:buClrTx/>
                <a:buSzTx/>
                <a:buFontTx/>
                <a:buNone/>
                <a:tabLst/>
                <a:defRPr/>
              </a:pPr>
              <a:t>30 May, 2018</a:t>
            </a:fld>
            <a:endParaRPr kumimoji="0" lang="en-US" sz="800" b="0" i="0" u="none" strike="noStrike" kern="0" cap="none" spc="0" normalizeH="0" baseline="0" noProof="0" dirty="0">
              <a:ln>
                <a:noFill/>
              </a:ln>
              <a:solidFill>
                <a:srgbClr val="FFFFFF"/>
              </a:solidFill>
              <a:effectLst/>
              <a:uLnTx/>
              <a:uFillTx/>
              <a:latin typeface="Calibri"/>
              <a:cs typeface="Calibri"/>
            </a:endParaRPr>
          </a:p>
        </p:txBody>
      </p:sp>
    </p:spTree>
    <p:extLst>
      <p:ext uri="{BB962C8B-B14F-4D97-AF65-F5344CB8AC3E}">
        <p14:creationId xmlns:p14="http://schemas.microsoft.com/office/powerpoint/2010/main" val="84544104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388042" y="6575414"/>
            <a:ext cx="1897190" cy="92333"/>
          </a:xfrm>
          <a:prstGeom prst="rect">
            <a:avLst/>
          </a:prstGeom>
        </p:spPr>
        <p:txBody>
          <a:bodyPr wrap="square" lIns="0" tIns="0" rIns="0" bIns="0" anchor="ctr">
            <a:spAutoFit/>
          </a:bodyPr>
          <a:lstStyle/>
          <a:p>
            <a:pPr rtl="0"/>
            <a:r>
              <a:rPr lang="en-GB" sz="600" b="0" i="0" u="none" strike="noStrike" kern="1200" baseline="0" dirty="0">
                <a:solidFill>
                  <a:srgbClr val="FFFFFF"/>
                </a:solidFill>
                <a:latin typeface="Calibri"/>
                <a:ea typeface="+mn-ea"/>
                <a:cs typeface="Calibri"/>
              </a:rPr>
              <a:t>©British Medical Association</a:t>
            </a:r>
          </a:p>
        </p:txBody>
      </p: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80753" y="382030"/>
            <a:ext cx="1067981" cy="381831"/>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84755" y="5834628"/>
            <a:ext cx="473891" cy="473891"/>
          </a:xfrm>
          <a:prstGeom prst="rect">
            <a:avLst/>
          </a:prstGeom>
        </p:spPr>
      </p:pic>
      <p:sp>
        <p:nvSpPr>
          <p:cNvPr id="13" name="Content Placeholder 2"/>
          <p:cNvSpPr txBox="1">
            <a:spLocks/>
          </p:cNvSpPr>
          <p:nvPr/>
        </p:nvSpPr>
        <p:spPr>
          <a:xfrm>
            <a:off x="369025" y="2470282"/>
            <a:ext cx="5232745" cy="2637187"/>
          </a:xfrm>
          <a:prstGeom prst="rect">
            <a:avLst/>
          </a:prstGeom>
        </p:spPr>
        <p:txBody>
          <a:bodyPr vert="horz" lIns="0" tIns="0" rIns="0" bIns="0" rtlCol="0">
            <a:noAutofit/>
          </a:bodyPr>
          <a:lstStyle>
            <a:lvl1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Calibri"/>
              </a:defRPr>
            </a:lvl1pPr>
            <a:lvl2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mn-cs"/>
              </a:defRPr>
            </a:lvl2pPr>
            <a:lvl3pPr marL="233363" indent="-233363" algn="l" defTabSz="457200" rtl="0" eaLnBrk="1" latinLnBrk="0" hangingPunct="1">
              <a:lnSpc>
                <a:spcPts val="1800"/>
              </a:lnSpc>
              <a:spcBef>
                <a:spcPts val="0"/>
              </a:spcBef>
              <a:buFont typeface="Arial"/>
              <a:buChar char="•"/>
              <a:tabLst/>
              <a:defRPr sz="1600" kern="1200" spc="-20">
                <a:solidFill>
                  <a:schemeClr val="bg1"/>
                </a:solidFill>
                <a:latin typeface="+mn-lt"/>
                <a:ea typeface="+mn-ea"/>
                <a:cs typeface="+mn-cs"/>
              </a:defRPr>
            </a:lvl3pPr>
            <a:lvl4pPr marL="473075" indent="-228600" algn="l" defTabSz="541338" rtl="0" eaLnBrk="1" latinLnBrk="0" hangingPunct="1">
              <a:lnSpc>
                <a:spcPts val="1800"/>
              </a:lnSpc>
              <a:spcBef>
                <a:spcPts val="0"/>
              </a:spcBef>
              <a:buFont typeface="Arial"/>
              <a:buChar char="–"/>
              <a:tabLst/>
              <a:defRPr sz="1600" kern="1200" spc="-20">
                <a:solidFill>
                  <a:schemeClr val="bg1"/>
                </a:solidFill>
                <a:latin typeface="+mn-lt"/>
                <a:ea typeface="+mn-ea"/>
                <a:cs typeface="+mn-cs"/>
              </a:defRPr>
            </a:lvl4pPr>
            <a:lvl5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ts val="2400"/>
              </a:lnSpc>
              <a:spcBef>
                <a:spcPts val="0"/>
              </a:spcBef>
              <a:spcAft>
                <a:spcPts val="0"/>
              </a:spcAft>
              <a:buClrTx/>
              <a:buSzTx/>
              <a:buFont typeface="Arial"/>
              <a:buNone/>
              <a:tabLst/>
              <a:defRPr/>
            </a:pPr>
            <a:r>
              <a:rPr kumimoji="0" lang="en-GB" sz="2400" b="0" i="0" u="none" strike="noStrike" kern="1200" cap="none" spc="-20" normalizeH="0" baseline="0" noProof="0" dirty="0">
                <a:ln>
                  <a:noFill/>
                </a:ln>
                <a:solidFill>
                  <a:sysClr val="window" lastClr="FFFFFF"/>
                </a:solidFill>
                <a:effectLst/>
                <a:uLnTx/>
                <a:uFillTx/>
                <a:latin typeface="Calibri"/>
                <a:ea typeface="+mn-ea"/>
                <a:cs typeface="Calibri"/>
              </a:rPr>
              <a:t>Click to edit Master text styles</a:t>
            </a:r>
          </a:p>
          <a:p>
            <a:pPr marL="0" marR="0" lvl="1" indent="0" algn="l" defTabSz="457200" rtl="0" eaLnBrk="1" fontAlgn="auto" latinLnBrk="0" hangingPunct="1">
              <a:lnSpc>
                <a:spcPts val="2400"/>
              </a:lnSpc>
              <a:spcBef>
                <a:spcPts val="0"/>
              </a:spcBef>
              <a:spcAft>
                <a:spcPts val="0"/>
              </a:spcAft>
              <a:buClrTx/>
              <a:buSzTx/>
              <a:buFont typeface="Arial"/>
              <a:buNone/>
              <a:tabLst/>
              <a:defRPr/>
            </a:pPr>
            <a:r>
              <a:rPr kumimoji="0" lang="en-GB" sz="2400" b="0" i="0" u="none" strike="noStrike" kern="1200" cap="none" spc="-20" normalizeH="0" baseline="0" noProof="0" dirty="0">
                <a:ln>
                  <a:noFill/>
                </a:ln>
                <a:solidFill>
                  <a:sysClr val="window" lastClr="FFFFFF"/>
                </a:solidFill>
                <a:effectLst/>
                <a:uLnTx/>
                <a:uFillTx/>
                <a:latin typeface="Calibri"/>
                <a:ea typeface="+mn-ea"/>
                <a:cs typeface="Calibri"/>
              </a:rPr>
              <a:t>Second level</a:t>
            </a:r>
          </a:p>
        </p:txBody>
      </p:sp>
      <p:sp>
        <p:nvSpPr>
          <p:cNvPr id="14" name="Title 3"/>
          <p:cNvSpPr txBox="1">
            <a:spLocks/>
          </p:cNvSpPr>
          <p:nvPr/>
        </p:nvSpPr>
        <p:spPr>
          <a:xfrm>
            <a:off x="388044" y="341822"/>
            <a:ext cx="6480000" cy="1661993"/>
          </a:xfrm>
          <a:prstGeom prst="rect">
            <a:avLst/>
          </a:prstGeom>
        </p:spPr>
        <p:txBody>
          <a:bodyPr vert="horz" wrap="square" lIns="0" tIns="0" rIns="0" bIns="0" rtlCol="0" anchor="t">
            <a:noAutofit/>
          </a:bodyPr>
          <a:lstStyle>
            <a:lvl1pPr algn="l" defTabSz="457200" rtl="0" eaLnBrk="1" latinLnBrk="0" hangingPunct="1">
              <a:lnSpc>
                <a:spcPts val="4800"/>
              </a:lnSpc>
              <a:spcBef>
                <a:spcPct val="0"/>
              </a:spcBef>
              <a:buNone/>
              <a:defRPr sz="4600" kern="1200" spc="-50">
                <a:solidFill>
                  <a:srgbClr val="FFFFFF"/>
                </a:solidFill>
                <a:latin typeface="Calibri Light"/>
                <a:ea typeface="+mj-ea"/>
                <a:cs typeface="+mj-cs"/>
              </a:defRPr>
            </a:lvl1pPr>
          </a:lstStyle>
          <a:p>
            <a:pPr marL="0" marR="0" lvl="0" indent="0" algn="l" defTabSz="457200" rtl="0" eaLnBrk="1" fontAlgn="auto" latinLnBrk="0" hangingPunct="1">
              <a:lnSpc>
                <a:spcPts val="4800"/>
              </a:lnSpc>
              <a:spcBef>
                <a:spcPct val="0"/>
              </a:spcBef>
              <a:spcAft>
                <a:spcPts val="0"/>
              </a:spcAft>
              <a:buClrTx/>
              <a:buSzTx/>
              <a:buFontTx/>
              <a:buNone/>
              <a:tabLst/>
              <a:defRPr/>
            </a:pPr>
            <a:r>
              <a:rPr kumimoji="0" lang="en-GB" sz="4600" b="0" i="0" u="none" strike="noStrike" kern="1200" cap="none" spc="-50" normalizeH="0" baseline="0" noProof="0" dirty="0">
                <a:ln>
                  <a:noFill/>
                </a:ln>
                <a:solidFill>
                  <a:srgbClr val="FFFFFF"/>
                </a:solidFill>
                <a:effectLst/>
                <a:uLnTx/>
                <a:uFillTx/>
                <a:latin typeface="Calibri Light"/>
                <a:ea typeface="+mj-ea"/>
                <a:cs typeface="+mj-cs"/>
              </a:rPr>
              <a:t>Click to edit Master title style</a:t>
            </a:r>
          </a:p>
        </p:txBody>
      </p:sp>
      <p:sp>
        <p:nvSpPr>
          <p:cNvPr id="15"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fld id="{720B5B47-3CF9-9543-849A-170F8D3A42D1}" type="datetime3">
              <a:rPr kumimoji="0" lang="en-GB" sz="800" b="0" i="0" u="none" strike="noStrike" kern="0" cap="none" spc="0" normalizeH="0" baseline="0" noProof="0" smtClean="0">
                <a:ln>
                  <a:noFill/>
                </a:ln>
                <a:solidFill>
                  <a:srgbClr val="FFFFFF"/>
                </a:solidFill>
                <a:effectLst/>
                <a:uLnTx/>
                <a:uFillTx/>
                <a:latin typeface="Calibri"/>
                <a:cs typeface="Calibri"/>
              </a:rPr>
              <a:pPr marL="0" marR="0" lvl="0" indent="0" defTabSz="914400" eaLnBrk="1" fontAlgn="auto" latinLnBrk="0" hangingPunct="1">
                <a:lnSpc>
                  <a:spcPct val="100000"/>
                </a:lnSpc>
                <a:spcBef>
                  <a:spcPts val="0"/>
                </a:spcBef>
                <a:spcAft>
                  <a:spcPts val="0"/>
                </a:spcAft>
                <a:buClrTx/>
                <a:buSzTx/>
                <a:buFontTx/>
                <a:buNone/>
                <a:tabLst/>
                <a:defRPr/>
              </a:pPr>
              <a:t>30 May, 2018</a:t>
            </a:fld>
            <a:endParaRPr kumimoji="0" lang="en-US" sz="800" b="0" i="0" u="none" strike="noStrike" kern="0" cap="none" spc="0" normalizeH="0" baseline="0" noProof="0" dirty="0">
              <a:ln>
                <a:noFill/>
              </a:ln>
              <a:solidFill>
                <a:srgbClr val="FFFFFF"/>
              </a:solidFill>
              <a:effectLst/>
              <a:uLnTx/>
              <a:uFillTx/>
              <a:latin typeface="Calibri"/>
              <a:cs typeface="Calibri"/>
            </a:endParaRPr>
          </a:p>
        </p:txBody>
      </p:sp>
    </p:spTree>
    <p:extLst>
      <p:ext uri="{BB962C8B-B14F-4D97-AF65-F5344CB8AC3E}">
        <p14:creationId xmlns:p14="http://schemas.microsoft.com/office/powerpoint/2010/main" val="3072289076"/>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388042" y="6575414"/>
            <a:ext cx="1897190" cy="92333"/>
          </a:xfrm>
          <a:prstGeom prst="rect">
            <a:avLst/>
          </a:prstGeom>
        </p:spPr>
        <p:txBody>
          <a:bodyPr wrap="square" lIns="0" tIns="0" rIns="0" bIns="0" anchor="ctr">
            <a:spAutoFit/>
          </a:bodyPr>
          <a:lstStyle/>
          <a:p>
            <a:pPr rtl="0"/>
            <a:r>
              <a:rPr lang="en-GB" sz="600" b="0" i="0" u="none" strike="noStrike" kern="1200" baseline="0" dirty="0">
                <a:solidFill>
                  <a:srgbClr val="FFFFFF"/>
                </a:solidFill>
                <a:latin typeface="Calibri"/>
                <a:ea typeface="+mn-ea"/>
                <a:cs typeface="Calibri"/>
              </a:rPr>
              <a:t>©British Medical Association</a:t>
            </a:r>
          </a:p>
        </p:txBody>
      </p: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80753" y="382030"/>
            <a:ext cx="1067981" cy="381831"/>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84755" y="5834628"/>
            <a:ext cx="473891" cy="473891"/>
          </a:xfrm>
          <a:prstGeom prst="rect">
            <a:avLst/>
          </a:prstGeom>
        </p:spPr>
      </p:pic>
      <p:sp>
        <p:nvSpPr>
          <p:cNvPr id="13" name="Content Placeholder 2"/>
          <p:cNvSpPr txBox="1">
            <a:spLocks/>
          </p:cNvSpPr>
          <p:nvPr/>
        </p:nvSpPr>
        <p:spPr>
          <a:xfrm>
            <a:off x="369025" y="2470282"/>
            <a:ext cx="5232745" cy="2637187"/>
          </a:xfrm>
          <a:prstGeom prst="rect">
            <a:avLst/>
          </a:prstGeom>
        </p:spPr>
        <p:txBody>
          <a:bodyPr vert="horz" lIns="0" tIns="0" rIns="0" bIns="0" rtlCol="0">
            <a:noAutofit/>
          </a:bodyPr>
          <a:lstStyle>
            <a:lvl1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Calibri"/>
              </a:defRPr>
            </a:lvl1pPr>
            <a:lvl2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mn-cs"/>
              </a:defRPr>
            </a:lvl2pPr>
            <a:lvl3pPr marL="233363" indent="-233363" algn="l" defTabSz="457200" rtl="0" eaLnBrk="1" latinLnBrk="0" hangingPunct="1">
              <a:lnSpc>
                <a:spcPts val="1800"/>
              </a:lnSpc>
              <a:spcBef>
                <a:spcPts val="0"/>
              </a:spcBef>
              <a:buFont typeface="Arial"/>
              <a:buChar char="•"/>
              <a:tabLst/>
              <a:defRPr sz="1600" kern="1200" spc="-20">
                <a:solidFill>
                  <a:schemeClr val="bg1"/>
                </a:solidFill>
                <a:latin typeface="+mn-lt"/>
                <a:ea typeface="+mn-ea"/>
                <a:cs typeface="+mn-cs"/>
              </a:defRPr>
            </a:lvl3pPr>
            <a:lvl4pPr marL="473075" indent="-228600" algn="l" defTabSz="541338" rtl="0" eaLnBrk="1" latinLnBrk="0" hangingPunct="1">
              <a:lnSpc>
                <a:spcPts val="1800"/>
              </a:lnSpc>
              <a:spcBef>
                <a:spcPts val="0"/>
              </a:spcBef>
              <a:buFont typeface="Arial"/>
              <a:buChar char="–"/>
              <a:tabLst/>
              <a:defRPr sz="1600" kern="1200" spc="-20">
                <a:solidFill>
                  <a:schemeClr val="bg1"/>
                </a:solidFill>
                <a:latin typeface="+mn-lt"/>
                <a:ea typeface="+mn-ea"/>
                <a:cs typeface="+mn-cs"/>
              </a:defRPr>
            </a:lvl4pPr>
            <a:lvl5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ts val="2400"/>
              </a:lnSpc>
              <a:spcBef>
                <a:spcPts val="0"/>
              </a:spcBef>
              <a:spcAft>
                <a:spcPts val="0"/>
              </a:spcAft>
              <a:buClrTx/>
              <a:buSzTx/>
              <a:buFont typeface="Arial"/>
              <a:buNone/>
              <a:tabLst/>
              <a:defRPr/>
            </a:pPr>
            <a:r>
              <a:rPr kumimoji="0" lang="en-GB" sz="2400" b="0" i="0" u="none" strike="noStrike" kern="1200" cap="none" spc="-20" normalizeH="0" baseline="0" noProof="0" dirty="0">
                <a:ln>
                  <a:noFill/>
                </a:ln>
                <a:solidFill>
                  <a:sysClr val="window" lastClr="FFFFFF"/>
                </a:solidFill>
                <a:effectLst/>
                <a:uLnTx/>
                <a:uFillTx/>
                <a:latin typeface="Calibri"/>
                <a:ea typeface="+mn-ea"/>
                <a:cs typeface="Calibri"/>
              </a:rPr>
              <a:t>Click to edit Master text styles</a:t>
            </a:r>
          </a:p>
          <a:p>
            <a:pPr marL="0" marR="0" lvl="1" indent="0" algn="l" defTabSz="457200" rtl="0" eaLnBrk="1" fontAlgn="auto" latinLnBrk="0" hangingPunct="1">
              <a:lnSpc>
                <a:spcPts val="2400"/>
              </a:lnSpc>
              <a:spcBef>
                <a:spcPts val="0"/>
              </a:spcBef>
              <a:spcAft>
                <a:spcPts val="0"/>
              </a:spcAft>
              <a:buClrTx/>
              <a:buSzTx/>
              <a:buFont typeface="Arial"/>
              <a:buNone/>
              <a:tabLst/>
              <a:defRPr/>
            </a:pPr>
            <a:r>
              <a:rPr kumimoji="0" lang="en-GB" sz="2400" b="0" i="0" u="none" strike="noStrike" kern="1200" cap="none" spc="-20" normalizeH="0" baseline="0" noProof="0" dirty="0">
                <a:ln>
                  <a:noFill/>
                </a:ln>
                <a:solidFill>
                  <a:sysClr val="window" lastClr="FFFFFF"/>
                </a:solidFill>
                <a:effectLst/>
                <a:uLnTx/>
                <a:uFillTx/>
                <a:latin typeface="Calibri"/>
                <a:ea typeface="+mn-ea"/>
                <a:cs typeface="Calibri"/>
              </a:rPr>
              <a:t>Second level</a:t>
            </a:r>
          </a:p>
        </p:txBody>
      </p:sp>
      <p:sp>
        <p:nvSpPr>
          <p:cNvPr id="14" name="Title 3"/>
          <p:cNvSpPr txBox="1">
            <a:spLocks/>
          </p:cNvSpPr>
          <p:nvPr/>
        </p:nvSpPr>
        <p:spPr>
          <a:xfrm>
            <a:off x="388044" y="341822"/>
            <a:ext cx="6480000" cy="1661993"/>
          </a:xfrm>
          <a:prstGeom prst="rect">
            <a:avLst/>
          </a:prstGeom>
        </p:spPr>
        <p:txBody>
          <a:bodyPr vert="horz" wrap="square" lIns="0" tIns="0" rIns="0" bIns="0" rtlCol="0" anchor="t">
            <a:noAutofit/>
          </a:bodyPr>
          <a:lstStyle>
            <a:lvl1pPr algn="l" defTabSz="457200" rtl="0" eaLnBrk="1" latinLnBrk="0" hangingPunct="1">
              <a:lnSpc>
                <a:spcPts val="4800"/>
              </a:lnSpc>
              <a:spcBef>
                <a:spcPct val="0"/>
              </a:spcBef>
              <a:buNone/>
              <a:defRPr sz="4600" kern="1200" spc="-50">
                <a:solidFill>
                  <a:srgbClr val="FFFFFF"/>
                </a:solidFill>
                <a:latin typeface="Calibri Light"/>
                <a:ea typeface="+mj-ea"/>
                <a:cs typeface="+mj-cs"/>
              </a:defRPr>
            </a:lvl1pPr>
          </a:lstStyle>
          <a:p>
            <a:pPr marL="0" marR="0" lvl="0" indent="0" algn="l" defTabSz="457200" rtl="0" eaLnBrk="1" fontAlgn="auto" latinLnBrk="0" hangingPunct="1">
              <a:lnSpc>
                <a:spcPts val="4800"/>
              </a:lnSpc>
              <a:spcBef>
                <a:spcPct val="0"/>
              </a:spcBef>
              <a:spcAft>
                <a:spcPts val="0"/>
              </a:spcAft>
              <a:buClrTx/>
              <a:buSzTx/>
              <a:buFontTx/>
              <a:buNone/>
              <a:tabLst/>
              <a:defRPr/>
            </a:pPr>
            <a:r>
              <a:rPr kumimoji="0" lang="en-GB" sz="4600" b="0" i="0" u="none" strike="noStrike" kern="1200" cap="none" spc="-50" normalizeH="0" baseline="0" noProof="0" dirty="0">
                <a:ln>
                  <a:noFill/>
                </a:ln>
                <a:solidFill>
                  <a:srgbClr val="FFFFFF"/>
                </a:solidFill>
                <a:effectLst/>
                <a:uLnTx/>
                <a:uFillTx/>
                <a:latin typeface="Calibri Light"/>
                <a:ea typeface="+mj-ea"/>
                <a:cs typeface="+mj-cs"/>
              </a:rPr>
              <a:t>Click to edit Master title style</a:t>
            </a:r>
          </a:p>
        </p:txBody>
      </p:sp>
      <p:sp>
        <p:nvSpPr>
          <p:cNvPr id="15"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fld id="{720B5B47-3CF9-9543-849A-170F8D3A42D1}" type="datetime3">
              <a:rPr kumimoji="0" lang="en-GB" sz="800" b="0" i="0" u="none" strike="noStrike" kern="0" cap="none" spc="0" normalizeH="0" baseline="0" noProof="0" smtClean="0">
                <a:ln>
                  <a:noFill/>
                </a:ln>
                <a:solidFill>
                  <a:srgbClr val="FFFFFF"/>
                </a:solidFill>
                <a:effectLst/>
                <a:uLnTx/>
                <a:uFillTx/>
                <a:latin typeface="Calibri"/>
                <a:cs typeface="Calibri"/>
              </a:rPr>
              <a:pPr marL="0" marR="0" lvl="0" indent="0" defTabSz="914400" eaLnBrk="1" fontAlgn="auto" latinLnBrk="0" hangingPunct="1">
                <a:lnSpc>
                  <a:spcPct val="100000"/>
                </a:lnSpc>
                <a:spcBef>
                  <a:spcPts val="0"/>
                </a:spcBef>
                <a:spcAft>
                  <a:spcPts val="0"/>
                </a:spcAft>
                <a:buClrTx/>
                <a:buSzTx/>
                <a:buFontTx/>
                <a:buNone/>
                <a:tabLst/>
                <a:defRPr/>
              </a:pPr>
              <a:t>30 May, 2018</a:t>
            </a:fld>
            <a:endParaRPr kumimoji="0" lang="en-US" sz="800" b="0" i="0" u="none" strike="noStrike" kern="0" cap="none" spc="0" normalizeH="0" baseline="0" noProof="0" dirty="0">
              <a:ln>
                <a:noFill/>
              </a:ln>
              <a:solidFill>
                <a:srgbClr val="FFFFFF"/>
              </a:solidFill>
              <a:effectLst/>
              <a:uLnTx/>
              <a:uFillTx/>
              <a:latin typeface="Calibri"/>
              <a:cs typeface="Calibri"/>
            </a:endParaRPr>
          </a:p>
        </p:txBody>
      </p:sp>
    </p:spTree>
    <p:extLst>
      <p:ext uri="{BB962C8B-B14F-4D97-AF65-F5344CB8AC3E}">
        <p14:creationId xmlns:p14="http://schemas.microsoft.com/office/powerpoint/2010/main" val="380387789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80753" y="382030"/>
            <a:ext cx="1067981" cy="381831"/>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84755" y="5834628"/>
            <a:ext cx="473891" cy="473891"/>
          </a:xfrm>
          <a:prstGeom prst="rect">
            <a:avLst/>
          </a:prstGeom>
        </p:spPr>
      </p:pic>
      <p:sp>
        <p:nvSpPr>
          <p:cNvPr id="11" name="Rectangle 10"/>
          <p:cNvSpPr/>
          <p:nvPr/>
        </p:nvSpPr>
        <p:spPr>
          <a:xfrm>
            <a:off x="388042" y="6575414"/>
            <a:ext cx="1897190" cy="92333"/>
          </a:xfrm>
          <a:prstGeom prst="rect">
            <a:avLst/>
          </a:prstGeom>
        </p:spPr>
        <p:txBody>
          <a:bodyPr wrap="square" lIns="0" tIns="0" rIns="0" bIns="0" anchor="ctr">
            <a:spAutoFit/>
          </a:bodyPr>
          <a:lstStyle/>
          <a:p>
            <a:pPr rtl="0"/>
            <a:r>
              <a:rPr lang="en-GB" sz="600" b="0" i="0" u="none" strike="noStrike" kern="1200" baseline="0" dirty="0">
                <a:solidFill>
                  <a:srgbClr val="FFFFFF"/>
                </a:solidFill>
                <a:latin typeface="Calibri"/>
                <a:ea typeface="+mn-ea"/>
                <a:cs typeface="Calibri"/>
              </a:rPr>
              <a:t>©British Medical Association</a:t>
            </a:r>
          </a:p>
        </p:txBody>
      </p:sp>
      <p:sp>
        <p:nvSpPr>
          <p:cNvPr id="15" name="Content Placeholder 2"/>
          <p:cNvSpPr txBox="1">
            <a:spLocks/>
          </p:cNvSpPr>
          <p:nvPr/>
        </p:nvSpPr>
        <p:spPr>
          <a:xfrm>
            <a:off x="369025" y="2470282"/>
            <a:ext cx="5232745" cy="2637187"/>
          </a:xfrm>
          <a:prstGeom prst="rect">
            <a:avLst/>
          </a:prstGeom>
        </p:spPr>
        <p:txBody>
          <a:bodyPr vert="horz" lIns="0" tIns="0" rIns="0" bIns="0" rtlCol="0">
            <a:noAutofit/>
          </a:bodyPr>
          <a:lstStyle>
            <a:lvl1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Calibri"/>
              </a:defRPr>
            </a:lvl1pPr>
            <a:lvl2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mn-cs"/>
              </a:defRPr>
            </a:lvl2pPr>
            <a:lvl3pPr marL="233363" indent="-233363" algn="l" defTabSz="457200" rtl="0" eaLnBrk="1" latinLnBrk="0" hangingPunct="1">
              <a:lnSpc>
                <a:spcPts val="1800"/>
              </a:lnSpc>
              <a:spcBef>
                <a:spcPts val="0"/>
              </a:spcBef>
              <a:buFont typeface="Arial"/>
              <a:buChar char="•"/>
              <a:tabLst/>
              <a:defRPr sz="1600" kern="1200" spc="-20">
                <a:solidFill>
                  <a:schemeClr val="bg1"/>
                </a:solidFill>
                <a:latin typeface="+mn-lt"/>
                <a:ea typeface="+mn-ea"/>
                <a:cs typeface="+mn-cs"/>
              </a:defRPr>
            </a:lvl3pPr>
            <a:lvl4pPr marL="473075" indent="-228600" algn="l" defTabSz="541338" rtl="0" eaLnBrk="1" latinLnBrk="0" hangingPunct="1">
              <a:lnSpc>
                <a:spcPts val="1800"/>
              </a:lnSpc>
              <a:spcBef>
                <a:spcPts val="0"/>
              </a:spcBef>
              <a:buFont typeface="Arial"/>
              <a:buChar char="–"/>
              <a:tabLst/>
              <a:defRPr sz="1600" kern="1200" spc="-20">
                <a:solidFill>
                  <a:schemeClr val="bg1"/>
                </a:solidFill>
                <a:latin typeface="+mn-lt"/>
                <a:ea typeface="+mn-ea"/>
                <a:cs typeface="+mn-cs"/>
              </a:defRPr>
            </a:lvl4pPr>
            <a:lvl5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ts val="2400"/>
              </a:lnSpc>
              <a:spcBef>
                <a:spcPts val="0"/>
              </a:spcBef>
              <a:spcAft>
                <a:spcPts val="0"/>
              </a:spcAft>
              <a:buClrTx/>
              <a:buSzTx/>
              <a:buFont typeface="Arial"/>
              <a:buNone/>
              <a:tabLst/>
              <a:defRPr/>
            </a:pPr>
            <a:r>
              <a:rPr kumimoji="0" lang="en-GB" sz="2400" b="0" i="0" u="none" strike="noStrike" kern="1200" cap="none" spc="-20" normalizeH="0" baseline="0" noProof="0" dirty="0">
                <a:ln>
                  <a:noFill/>
                </a:ln>
                <a:solidFill>
                  <a:sysClr val="window" lastClr="FFFFFF"/>
                </a:solidFill>
                <a:effectLst/>
                <a:uLnTx/>
                <a:uFillTx/>
                <a:latin typeface="Calibri Light"/>
                <a:ea typeface="+mn-ea"/>
                <a:cs typeface="Calibri"/>
              </a:rPr>
              <a:t>Click to edit Master text styles</a:t>
            </a:r>
          </a:p>
          <a:p>
            <a:pPr marL="0" marR="0" lvl="1" indent="0" algn="l" defTabSz="457200" rtl="0" eaLnBrk="1" fontAlgn="auto" latinLnBrk="0" hangingPunct="1">
              <a:lnSpc>
                <a:spcPts val="2400"/>
              </a:lnSpc>
              <a:spcBef>
                <a:spcPts val="0"/>
              </a:spcBef>
              <a:spcAft>
                <a:spcPts val="0"/>
              </a:spcAft>
              <a:buClrTx/>
              <a:buSzTx/>
              <a:buFont typeface="Arial"/>
              <a:buNone/>
              <a:tabLst/>
              <a:defRPr/>
            </a:pPr>
            <a:r>
              <a:rPr kumimoji="0" lang="en-GB" sz="2400" b="0" i="0" u="none" strike="noStrike" kern="1200" cap="none" spc="-20" normalizeH="0" baseline="0" noProof="0" dirty="0">
                <a:ln>
                  <a:noFill/>
                </a:ln>
                <a:solidFill>
                  <a:sysClr val="window" lastClr="FFFFFF"/>
                </a:solidFill>
                <a:effectLst/>
                <a:uLnTx/>
                <a:uFillTx/>
                <a:latin typeface="Calibri Light"/>
                <a:ea typeface="+mn-ea"/>
                <a:cs typeface="+mn-cs"/>
              </a:rPr>
              <a:t>Second level</a:t>
            </a:r>
          </a:p>
        </p:txBody>
      </p:sp>
      <p:sp>
        <p:nvSpPr>
          <p:cNvPr id="16" name="Title 3"/>
          <p:cNvSpPr txBox="1">
            <a:spLocks/>
          </p:cNvSpPr>
          <p:nvPr/>
        </p:nvSpPr>
        <p:spPr>
          <a:xfrm>
            <a:off x="388044" y="341822"/>
            <a:ext cx="6480000" cy="1661993"/>
          </a:xfrm>
          <a:prstGeom prst="rect">
            <a:avLst/>
          </a:prstGeom>
        </p:spPr>
        <p:txBody>
          <a:bodyPr vert="horz" wrap="square" lIns="0" tIns="0" rIns="0" bIns="0" rtlCol="0" anchor="t">
            <a:noAutofit/>
          </a:bodyPr>
          <a:lstStyle>
            <a:lvl1pPr algn="l" defTabSz="457200" rtl="0" eaLnBrk="1" latinLnBrk="0" hangingPunct="1">
              <a:lnSpc>
                <a:spcPts val="4800"/>
              </a:lnSpc>
              <a:spcBef>
                <a:spcPct val="0"/>
              </a:spcBef>
              <a:buNone/>
              <a:defRPr sz="4600" kern="1200" spc="-50">
                <a:solidFill>
                  <a:srgbClr val="FFFFFF"/>
                </a:solidFill>
                <a:latin typeface="Calibri Light"/>
                <a:ea typeface="+mj-ea"/>
                <a:cs typeface="+mj-cs"/>
              </a:defRPr>
            </a:lvl1pPr>
          </a:lstStyle>
          <a:p>
            <a:pPr marL="0" marR="0" lvl="0" indent="0" algn="l" defTabSz="457200" rtl="0" eaLnBrk="1" fontAlgn="auto" latinLnBrk="0" hangingPunct="1">
              <a:lnSpc>
                <a:spcPts val="4800"/>
              </a:lnSpc>
              <a:spcBef>
                <a:spcPct val="0"/>
              </a:spcBef>
              <a:spcAft>
                <a:spcPts val="0"/>
              </a:spcAft>
              <a:buClrTx/>
              <a:buSzTx/>
              <a:buFontTx/>
              <a:buNone/>
              <a:tabLst/>
              <a:defRPr/>
            </a:pPr>
            <a:r>
              <a:rPr kumimoji="0" lang="en-GB" sz="4600" b="0" i="0" u="none" strike="noStrike" kern="1200" cap="none" spc="-50" normalizeH="0" baseline="0" noProof="0" dirty="0">
                <a:ln>
                  <a:noFill/>
                </a:ln>
                <a:solidFill>
                  <a:srgbClr val="FFFFFF"/>
                </a:solidFill>
                <a:effectLst/>
                <a:uLnTx/>
                <a:uFillTx/>
                <a:latin typeface="Calibri Light"/>
                <a:ea typeface="+mj-ea"/>
                <a:cs typeface="+mj-cs"/>
              </a:rPr>
              <a:t>Click to edit Master title style</a:t>
            </a:r>
          </a:p>
        </p:txBody>
      </p:sp>
      <p:sp>
        <p:nvSpPr>
          <p:cNvPr id="17"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fld id="{720B5B47-3CF9-9543-849A-170F8D3A42D1}" type="datetime3">
              <a:rPr kumimoji="0" lang="en-GB" sz="800" b="0" i="0" u="none" strike="noStrike" kern="0" cap="none" spc="0" normalizeH="0" baseline="0" noProof="0" smtClean="0">
                <a:ln>
                  <a:noFill/>
                </a:ln>
                <a:solidFill>
                  <a:srgbClr val="FFFFFF"/>
                </a:solidFill>
                <a:effectLst/>
                <a:uLnTx/>
                <a:uFillTx/>
                <a:latin typeface="Calibri"/>
                <a:cs typeface="Calibri"/>
              </a:rPr>
              <a:pPr marL="0" marR="0" lvl="0" indent="0" defTabSz="914400" eaLnBrk="1" fontAlgn="auto" latinLnBrk="0" hangingPunct="1">
                <a:lnSpc>
                  <a:spcPct val="100000"/>
                </a:lnSpc>
                <a:spcBef>
                  <a:spcPts val="0"/>
                </a:spcBef>
                <a:spcAft>
                  <a:spcPts val="0"/>
                </a:spcAft>
                <a:buClrTx/>
                <a:buSzTx/>
                <a:buFontTx/>
                <a:buNone/>
                <a:tabLst/>
                <a:defRPr/>
              </a:pPr>
              <a:t>30 May, 2018</a:t>
            </a:fld>
            <a:endParaRPr kumimoji="0" lang="en-US" sz="800" b="0" i="0" u="none" strike="noStrike" kern="0" cap="none" spc="0" normalizeH="0" baseline="0" noProof="0" dirty="0">
              <a:ln>
                <a:noFill/>
              </a:ln>
              <a:solidFill>
                <a:srgbClr val="FFFFFF"/>
              </a:solidFill>
              <a:effectLst/>
              <a:uLnTx/>
              <a:uFillTx/>
              <a:latin typeface="Calibri"/>
              <a:cs typeface="Calibri"/>
            </a:endParaRPr>
          </a:p>
        </p:txBody>
      </p:sp>
    </p:spTree>
    <p:extLst>
      <p:ext uri="{BB962C8B-B14F-4D97-AF65-F5344CB8AC3E}">
        <p14:creationId xmlns:p14="http://schemas.microsoft.com/office/powerpoint/2010/main" val="2466583313"/>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388042" y="6575414"/>
            <a:ext cx="1897190" cy="92333"/>
          </a:xfrm>
          <a:prstGeom prst="rect">
            <a:avLst/>
          </a:prstGeom>
        </p:spPr>
        <p:txBody>
          <a:bodyPr wrap="square" lIns="0" tIns="0" rIns="0" bIns="0" anchor="ctr">
            <a:spAutoFit/>
          </a:bodyPr>
          <a:lstStyle/>
          <a:p>
            <a:pPr rtl="0"/>
            <a:r>
              <a:rPr lang="en-GB" sz="600" b="0" i="0" u="none" strike="noStrike" kern="1200" baseline="0" dirty="0">
                <a:solidFill>
                  <a:srgbClr val="FFFFFF"/>
                </a:solidFill>
                <a:latin typeface="Calibri"/>
                <a:ea typeface="+mn-ea"/>
                <a:cs typeface="Calibri"/>
              </a:rPr>
              <a:t>©British Medical Association</a:t>
            </a:r>
          </a:p>
        </p:txBody>
      </p: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80753" y="382030"/>
            <a:ext cx="1067981" cy="381831"/>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84755" y="5834628"/>
            <a:ext cx="473891" cy="473891"/>
          </a:xfrm>
          <a:prstGeom prst="rect">
            <a:avLst/>
          </a:prstGeom>
        </p:spPr>
      </p:pic>
      <p:sp>
        <p:nvSpPr>
          <p:cNvPr id="13" name="Content Placeholder 2"/>
          <p:cNvSpPr txBox="1">
            <a:spLocks/>
          </p:cNvSpPr>
          <p:nvPr/>
        </p:nvSpPr>
        <p:spPr>
          <a:xfrm>
            <a:off x="369025" y="2470282"/>
            <a:ext cx="5232745" cy="2637187"/>
          </a:xfrm>
          <a:prstGeom prst="rect">
            <a:avLst/>
          </a:prstGeom>
        </p:spPr>
        <p:txBody>
          <a:bodyPr vert="horz" lIns="0" tIns="0" rIns="0" bIns="0" rtlCol="0">
            <a:noAutofit/>
          </a:bodyPr>
          <a:lstStyle>
            <a:lvl1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Calibri"/>
              </a:defRPr>
            </a:lvl1pPr>
            <a:lvl2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mn-cs"/>
              </a:defRPr>
            </a:lvl2pPr>
            <a:lvl3pPr marL="233363" indent="-233363" algn="l" defTabSz="457200" rtl="0" eaLnBrk="1" latinLnBrk="0" hangingPunct="1">
              <a:lnSpc>
                <a:spcPts val="1800"/>
              </a:lnSpc>
              <a:spcBef>
                <a:spcPts val="0"/>
              </a:spcBef>
              <a:buFont typeface="Arial"/>
              <a:buChar char="•"/>
              <a:tabLst/>
              <a:defRPr sz="1600" kern="1200" spc="-20">
                <a:solidFill>
                  <a:schemeClr val="bg1"/>
                </a:solidFill>
                <a:latin typeface="+mn-lt"/>
                <a:ea typeface="+mn-ea"/>
                <a:cs typeface="+mn-cs"/>
              </a:defRPr>
            </a:lvl3pPr>
            <a:lvl4pPr marL="473075" indent="-228600" algn="l" defTabSz="541338" rtl="0" eaLnBrk="1" latinLnBrk="0" hangingPunct="1">
              <a:lnSpc>
                <a:spcPts val="1800"/>
              </a:lnSpc>
              <a:spcBef>
                <a:spcPts val="0"/>
              </a:spcBef>
              <a:buFont typeface="Arial"/>
              <a:buChar char="–"/>
              <a:tabLst/>
              <a:defRPr sz="1600" kern="1200" spc="-20">
                <a:solidFill>
                  <a:schemeClr val="bg1"/>
                </a:solidFill>
                <a:latin typeface="+mn-lt"/>
                <a:ea typeface="+mn-ea"/>
                <a:cs typeface="+mn-cs"/>
              </a:defRPr>
            </a:lvl4pPr>
            <a:lvl5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ts val="2400"/>
              </a:lnSpc>
              <a:spcBef>
                <a:spcPts val="0"/>
              </a:spcBef>
              <a:spcAft>
                <a:spcPts val="0"/>
              </a:spcAft>
              <a:buClrTx/>
              <a:buSzTx/>
              <a:buFont typeface="Arial"/>
              <a:buNone/>
              <a:tabLst/>
              <a:defRPr/>
            </a:pPr>
            <a:r>
              <a:rPr kumimoji="0" lang="en-GB" sz="2400" b="0" i="0" u="none" strike="noStrike" kern="1200" cap="none" spc="-20" normalizeH="0" baseline="0" noProof="0" dirty="0">
                <a:ln>
                  <a:noFill/>
                </a:ln>
                <a:solidFill>
                  <a:sysClr val="window" lastClr="FFFFFF"/>
                </a:solidFill>
                <a:effectLst/>
                <a:uLnTx/>
                <a:uFillTx/>
                <a:latin typeface="Calibri Light"/>
                <a:ea typeface="+mn-ea"/>
                <a:cs typeface="Calibri"/>
              </a:rPr>
              <a:t>Click to edit Master text styles</a:t>
            </a:r>
          </a:p>
          <a:p>
            <a:pPr marL="0" marR="0" lvl="1" indent="0" algn="l" defTabSz="457200" rtl="0" eaLnBrk="1" fontAlgn="auto" latinLnBrk="0" hangingPunct="1">
              <a:lnSpc>
                <a:spcPts val="2400"/>
              </a:lnSpc>
              <a:spcBef>
                <a:spcPts val="0"/>
              </a:spcBef>
              <a:spcAft>
                <a:spcPts val="0"/>
              </a:spcAft>
              <a:buClrTx/>
              <a:buSzTx/>
              <a:buFont typeface="Arial"/>
              <a:buNone/>
              <a:tabLst/>
              <a:defRPr/>
            </a:pPr>
            <a:r>
              <a:rPr kumimoji="0" lang="en-GB" sz="2400" b="0" i="0" u="none" strike="noStrike" kern="1200" cap="none" spc="-20" normalizeH="0" baseline="0" noProof="0" dirty="0">
                <a:ln>
                  <a:noFill/>
                </a:ln>
                <a:solidFill>
                  <a:sysClr val="window" lastClr="FFFFFF"/>
                </a:solidFill>
                <a:effectLst/>
                <a:uLnTx/>
                <a:uFillTx/>
                <a:latin typeface="Calibri Light"/>
                <a:ea typeface="+mn-ea"/>
                <a:cs typeface="+mn-cs"/>
              </a:rPr>
              <a:t>Second level</a:t>
            </a:r>
          </a:p>
        </p:txBody>
      </p:sp>
      <p:sp>
        <p:nvSpPr>
          <p:cNvPr id="14" name="Title 3"/>
          <p:cNvSpPr txBox="1">
            <a:spLocks/>
          </p:cNvSpPr>
          <p:nvPr/>
        </p:nvSpPr>
        <p:spPr>
          <a:xfrm>
            <a:off x="388044" y="341822"/>
            <a:ext cx="6480000" cy="1661993"/>
          </a:xfrm>
          <a:prstGeom prst="rect">
            <a:avLst/>
          </a:prstGeom>
        </p:spPr>
        <p:txBody>
          <a:bodyPr vert="horz" wrap="square" lIns="0" tIns="0" rIns="0" bIns="0" rtlCol="0" anchor="t">
            <a:noAutofit/>
          </a:bodyPr>
          <a:lstStyle>
            <a:lvl1pPr algn="l" defTabSz="457200" rtl="0" eaLnBrk="1" latinLnBrk="0" hangingPunct="1">
              <a:lnSpc>
                <a:spcPts val="4800"/>
              </a:lnSpc>
              <a:spcBef>
                <a:spcPct val="0"/>
              </a:spcBef>
              <a:buNone/>
              <a:defRPr sz="4600" kern="1200" spc="-50">
                <a:solidFill>
                  <a:srgbClr val="FFFFFF"/>
                </a:solidFill>
                <a:latin typeface="Calibri Light"/>
                <a:ea typeface="+mj-ea"/>
                <a:cs typeface="+mj-cs"/>
              </a:defRPr>
            </a:lvl1pPr>
          </a:lstStyle>
          <a:p>
            <a:pPr marL="0" marR="0" lvl="0" indent="0" algn="l" defTabSz="457200" rtl="0" eaLnBrk="1" fontAlgn="auto" latinLnBrk="0" hangingPunct="1">
              <a:lnSpc>
                <a:spcPts val="4800"/>
              </a:lnSpc>
              <a:spcBef>
                <a:spcPct val="0"/>
              </a:spcBef>
              <a:spcAft>
                <a:spcPts val="0"/>
              </a:spcAft>
              <a:buClrTx/>
              <a:buSzTx/>
              <a:buFontTx/>
              <a:buNone/>
              <a:tabLst/>
              <a:defRPr/>
            </a:pPr>
            <a:r>
              <a:rPr kumimoji="0" lang="en-GB" sz="4600" b="0" i="0" u="none" strike="noStrike" kern="1200" cap="none" spc="-50" normalizeH="0" baseline="0" noProof="0" dirty="0">
                <a:ln>
                  <a:noFill/>
                </a:ln>
                <a:solidFill>
                  <a:srgbClr val="FFFFFF"/>
                </a:solidFill>
                <a:effectLst/>
                <a:uLnTx/>
                <a:uFillTx/>
                <a:latin typeface="Calibri Light"/>
                <a:ea typeface="+mj-ea"/>
                <a:cs typeface="+mj-cs"/>
              </a:rPr>
              <a:t>Click to edit Master title style</a:t>
            </a:r>
          </a:p>
        </p:txBody>
      </p:sp>
      <p:sp>
        <p:nvSpPr>
          <p:cNvPr id="15" name="Date Placeholder 5"/>
          <p:cNvSpPr>
            <a:spLocks noGrp="1"/>
          </p:cNvSpPr>
          <p:nvPr>
            <p:ph type="dt" sz="half" idx="2"/>
          </p:nvPr>
        </p:nvSpPr>
        <p:spPr>
          <a:xfrm>
            <a:off x="388047" y="6396185"/>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pPr marL="0" marR="0" lvl="0" indent="0" defTabSz="914400" eaLnBrk="1" fontAlgn="auto" latinLnBrk="0" hangingPunct="1">
              <a:lnSpc>
                <a:spcPct val="100000"/>
              </a:lnSpc>
              <a:spcBef>
                <a:spcPts val="0"/>
              </a:spcBef>
              <a:spcAft>
                <a:spcPts val="0"/>
              </a:spcAft>
              <a:buClrTx/>
              <a:buSzTx/>
              <a:buFontTx/>
              <a:buNone/>
              <a:tabLst/>
              <a:defRPr/>
            </a:pPr>
            <a:fld id="{720B5B47-3CF9-9543-849A-170F8D3A42D1}" type="datetime3">
              <a:rPr kumimoji="0" lang="en-GB" sz="800" b="0" i="0" u="none" strike="noStrike" kern="0" cap="none" spc="0" normalizeH="0" baseline="0" noProof="0" smtClean="0">
                <a:ln>
                  <a:noFill/>
                </a:ln>
                <a:solidFill>
                  <a:srgbClr val="FFFFFF"/>
                </a:solidFill>
                <a:effectLst/>
                <a:uLnTx/>
                <a:uFillTx/>
                <a:latin typeface="Calibri"/>
                <a:cs typeface="Calibri"/>
              </a:rPr>
              <a:pPr marL="0" marR="0" lvl="0" indent="0" defTabSz="914400" eaLnBrk="1" fontAlgn="auto" latinLnBrk="0" hangingPunct="1">
                <a:lnSpc>
                  <a:spcPct val="100000"/>
                </a:lnSpc>
                <a:spcBef>
                  <a:spcPts val="0"/>
                </a:spcBef>
                <a:spcAft>
                  <a:spcPts val="0"/>
                </a:spcAft>
                <a:buClrTx/>
                <a:buSzTx/>
                <a:buFontTx/>
                <a:buNone/>
                <a:tabLst/>
                <a:defRPr/>
              </a:pPr>
              <a:t>30 May, 2018</a:t>
            </a:fld>
            <a:endParaRPr kumimoji="0" lang="en-US" sz="800" b="0" i="0" u="none" strike="noStrike" kern="0" cap="none" spc="0" normalizeH="0" baseline="0" noProof="0" dirty="0">
              <a:ln>
                <a:noFill/>
              </a:ln>
              <a:solidFill>
                <a:srgbClr val="FFFFFF"/>
              </a:solidFill>
              <a:effectLst/>
              <a:uLnTx/>
              <a:uFillTx/>
              <a:latin typeface="Calibri"/>
              <a:cs typeface="Calibri"/>
            </a:endParaRPr>
          </a:p>
        </p:txBody>
      </p:sp>
    </p:spTree>
    <p:extLst>
      <p:ext uri="{BB962C8B-B14F-4D97-AF65-F5344CB8AC3E}">
        <p14:creationId xmlns:p14="http://schemas.microsoft.com/office/powerpoint/2010/main" val="2076460969"/>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ec.europa.eu/newsroom/document.cfm?doc_id=44100" TargetMode="External"/><Relationship Id="rId2" Type="http://schemas.openxmlformats.org/officeDocument/2006/relationships/hyperlink" Target="http://ec.europa.eu/information_society/newsroom/image/document/2016-51/wp243_annex_en_40856.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hyperlink" Target="https://en.wikipedia.org/wiki/Personally_identifiable_informatio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gif"/><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8" Type="http://schemas.openxmlformats.org/officeDocument/2006/relationships/hyperlink" Target="https://www.youtube.com/watch?v=uEuFGzXVY8s" TargetMode="External"/><Relationship Id="rId3" Type="http://schemas.openxmlformats.org/officeDocument/2006/relationships/hyperlink" Target="https://ico.org.uk/for-organisations/resources-and-support/data-protection-self-assessment/getting-ready-for-the-gdpr/" TargetMode="External"/><Relationship Id="rId7" Type="http://schemas.openxmlformats.org/officeDocument/2006/relationships/hyperlink" Target="https://www.eugdpr.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ico.org.uk/global/contact-us/advice-service-for-small-organisations/" TargetMode="External"/><Relationship Id="rId11" Type="http://schemas.openxmlformats.org/officeDocument/2006/relationships/image" Target="../media/image42.png"/><Relationship Id="rId5" Type="http://schemas.openxmlformats.org/officeDocument/2006/relationships/hyperlink" Target="https://ico.org.uk/media/1624219/preparing-for-the-gdpr-12-steps.pdf" TargetMode="External"/><Relationship Id="rId10" Type="http://schemas.openxmlformats.org/officeDocument/2006/relationships/hyperlink" Target="https://digital.nhs.uk/information-governance-alliance/General-Data-Protection-Regulation-guidance" TargetMode="External"/><Relationship Id="rId4" Type="http://schemas.openxmlformats.org/officeDocument/2006/relationships/hyperlink" Target="https://ico.org.uk/for-organisations/health/health-gdpr-faqs/" TargetMode="External"/><Relationship Id="rId9" Type="http://schemas.openxmlformats.org/officeDocument/2006/relationships/hyperlink" Target="https://www.bma.org.uk/advice/employment/ethics/confidentiality-and-health-records/gps-as-data-controller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a:t>Dr</a:t>
            </a:r>
            <a:r>
              <a:rPr lang="en-US" dirty="0"/>
              <a:t> Farah </a:t>
            </a:r>
            <a:r>
              <a:rPr lang="en-US" dirty="0" err="1"/>
              <a:t>Jameel</a:t>
            </a:r>
            <a:r>
              <a:rPr lang="en-US" dirty="0"/>
              <a:t> </a:t>
            </a:r>
          </a:p>
          <a:p>
            <a:r>
              <a:rPr lang="en-US" dirty="0"/>
              <a:t>GPC England Executive Team </a:t>
            </a:r>
          </a:p>
          <a:p>
            <a:r>
              <a:rPr lang="en-US" dirty="0"/>
              <a:t>@</a:t>
            </a:r>
            <a:r>
              <a:rPr lang="en-US" dirty="0" err="1"/>
              <a:t>DrFJameel</a:t>
            </a:r>
            <a:r>
              <a:rPr lang="en-US" dirty="0"/>
              <a:t> </a:t>
            </a:r>
          </a:p>
          <a:p>
            <a:r>
              <a:rPr lang="en-US" dirty="0"/>
              <a:t>@BMA_GP</a:t>
            </a:r>
          </a:p>
          <a:p>
            <a:endParaRPr lang="en-US" dirty="0"/>
          </a:p>
        </p:txBody>
      </p:sp>
      <p:sp>
        <p:nvSpPr>
          <p:cNvPr id="3" name="Title 2"/>
          <p:cNvSpPr>
            <a:spLocks noGrp="1"/>
          </p:cNvSpPr>
          <p:nvPr>
            <p:ph type="title"/>
          </p:nvPr>
        </p:nvSpPr>
        <p:spPr/>
        <p:txBody>
          <a:bodyPr/>
          <a:lstStyle/>
          <a:p>
            <a:r>
              <a:rPr lang="en-US" sz="4000" dirty="0"/>
              <a:t>General Data Protection Regulation (GDPR)</a:t>
            </a:r>
            <a:r>
              <a:rPr lang="en-US" dirty="0"/>
              <a:t/>
            </a:r>
            <a:br>
              <a:rPr lang="en-US" dirty="0"/>
            </a:br>
            <a:r>
              <a:rPr lang="en-US" dirty="0"/>
              <a:t/>
            </a:r>
            <a:br>
              <a:rPr lang="en-US" dirty="0"/>
            </a:br>
            <a:endParaRPr lang="en-US" dirty="0"/>
          </a:p>
        </p:txBody>
      </p:sp>
      <p:sp>
        <p:nvSpPr>
          <p:cNvPr id="4" name="Date Placeholder 3"/>
          <p:cNvSpPr>
            <a:spLocks noGrp="1"/>
          </p:cNvSpPr>
          <p:nvPr>
            <p:ph type="dt" sz="half" idx="2"/>
          </p:nvPr>
        </p:nvSpPr>
        <p:spPr/>
        <p:txBody>
          <a:bodyPr/>
          <a:lstStyle/>
          <a:p>
            <a:fld id="{720B5B47-3CF9-9543-849A-170F8D3A42D1}" type="datetime3">
              <a:rPr lang="en-GB" smtClean="0"/>
              <a:t>30 May, 2018</a:t>
            </a:fld>
            <a:endParaRPr lang="en-US" dirty="0"/>
          </a:p>
        </p:txBody>
      </p:sp>
    </p:spTree>
    <p:extLst>
      <p:ext uri="{BB962C8B-B14F-4D97-AF65-F5344CB8AC3E}">
        <p14:creationId xmlns:p14="http://schemas.microsoft.com/office/powerpoint/2010/main" val="38023394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0065" y="507346"/>
            <a:ext cx="3600000" cy="4083188"/>
          </a:xfrm>
        </p:spPr>
        <p:txBody>
          <a:bodyPr/>
          <a:lstStyle/>
          <a:p>
            <a:pPr algn="ctr"/>
            <a:r>
              <a:rPr lang="en-GB" sz="1800" u="sng" dirty="0">
                <a:latin typeface="+mn-lt"/>
              </a:rPr>
              <a:t>Data Controller</a:t>
            </a:r>
          </a:p>
          <a:p>
            <a:pPr marL="285750" indent="-285750">
              <a:buFont typeface="Wingdings" pitchFamily="2" charset="2"/>
              <a:buChar char="Ø"/>
            </a:pPr>
            <a:r>
              <a:rPr lang="en-GB" sz="1800" b="0" dirty="0">
                <a:latin typeface="+mn-lt"/>
              </a:rPr>
              <a:t>Determines the purposes and means of processing personal data.</a:t>
            </a:r>
          </a:p>
          <a:p>
            <a:pPr marL="285750" indent="-285750">
              <a:buFont typeface="Wingdings" pitchFamily="2" charset="2"/>
              <a:buChar char="Ø"/>
            </a:pPr>
            <a:r>
              <a:rPr lang="en-GB" sz="1800" b="0" dirty="0">
                <a:latin typeface="+mn-lt"/>
              </a:rPr>
              <a:t>Obligations to ensure contracts with processors comply with the GDPR.</a:t>
            </a:r>
          </a:p>
          <a:p>
            <a:pPr marL="285750" indent="-285750">
              <a:buFont typeface="Wingdings" pitchFamily="2" charset="2"/>
              <a:buChar char="Ø"/>
            </a:pPr>
            <a:r>
              <a:rPr lang="en-GB" sz="1800" b="0" dirty="0">
                <a:latin typeface="+mn-lt"/>
              </a:rPr>
              <a:t>Controllers will have to establish or amend technical and </a:t>
            </a:r>
            <a:r>
              <a:rPr lang="en-GB" sz="1800" b="0" dirty="0" smtClean="0">
                <a:latin typeface="+mn-lt"/>
              </a:rPr>
              <a:t>organisational </a:t>
            </a:r>
            <a:r>
              <a:rPr lang="en-GB" sz="1800" b="0" dirty="0">
                <a:latin typeface="+mn-lt"/>
              </a:rPr>
              <a:t>measures to ensure and prove that the processing of personal data fully complies with GDPR requirements. </a:t>
            </a:r>
            <a:endParaRPr lang="en-US" sz="1800" b="0" dirty="0">
              <a:latin typeface="+mn-lt"/>
            </a:endParaRPr>
          </a:p>
          <a:p>
            <a:pPr marL="285750" indent="-285750">
              <a:buFont typeface="Wingdings" pitchFamily="2" charset="2"/>
              <a:buChar char="Ø"/>
            </a:pPr>
            <a:r>
              <a:rPr lang="en-GB" sz="1800" b="0" dirty="0">
                <a:latin typeface="+mn-lt"/>
              </a:rPr>
              <a:t>The way in which data protection policies are implemented will be significant here. </a:t>
            </a:r>
          </a:p>
        </p:txBody>
      </p:sp>
      <p:sp>
        <p:nvSpPr>
          <p:cNvPr id="4" name="Content Placeholder 3"/>
          <p:cNvSpPr>
            <a:spLocks noGrp="1"/>
          </p:cNvSpPr>
          <p:nvPr>
            <p:ph idx="12"/>
          </p:nvPr>
        </p:nvSpPr>
        <p:spPr>
          <a:xfrm>
            <a:off x="4516394" y="507346"/>
            <a:ext cx="3600000" cy="4367393"/>
          </a:xfrm>
        </p:spPr>
        <p:txBody>
          <a:bodyPr/>
          <a:lstStyle/>
          <a:p>
            <a:pPr algn="ctr"/>
            <a:r>
              <a:rPr lang="en-GB" sz="1800" u="sng" dirty="0">
                <a:latin typeface="+mn-lt"/>
              </a:rPr>
              <a:t>Data Processor</a:t>
            </a:r>
          </a:p>
          <a:p>
            <a:pPr marL="285750" indent="-285750">
              <a:buFont typeface="Wingdings" pitchFamily="2" charset="2"/>
              <a:buChar char="Ø"/>
            </a:pPr>
            <a:r>
              <a:rPr lang="en-GB" sz="1800" b="0" dirty="0">
                <a:latin typeface="+mn-lt"/>
              </a:rPr>
              <a:t>Responsible for processing personal data on behalf of a controller.</a:t>
            </a:r>
            <a:endParaRPr lang="en-US" sz="1800" b="0" dirty="0">
              <a:latin typeface="+mn-lt"/>
            </a:endParaRPr>
          </a:p>
          <a:p>
            <a:pPr marL="285750" indent="-285750">
              <a:buFont typeface="Wingdings" pitchFamily="2" charset="2"/>
              <a:buChar char="Ø"/>
            </a:pPr>
            <a:r>
              <a:rPr lang="en-GB" sz="1800" b="0" dirty="0">
                <a:latin typeface="+mn-lt"/>
              </a:rPr>
              <a:t>Obligations require processors to maintain records of personal data and processing activities. </a:t>
            </a:r>
            <a:endParaRPr lang="en-US" sz="1800" b="0" dirty="0">
              <a:latin typeface="+mn-lt"/>
            </a:endParaRPr>
          </a:p>
          <a:p>
            <a:pPr marL="285750" indent="-285750">
              <a:buFont typeface="Wingdings" pitchFamily="2" charset="2"/>
              <a:buChar char="Ø"/>
            </a:pPr>
            <a:r>
              <a:rPr lang="en-GB" sz="1800" b="0" dirty="0">
                <a:latin typeface="+mn-lt"/>
              </a:rPr>
              <a:t>Processors will be required to maintain disclosure readiness of this information to show compliance. Further, processing on behalf of a controller must be set out in a contract or other “legal act,” according to criteria articulated under the GDPR.</a:t>
            </a:r>
            <a:endParaRPr lang="en-US" sz="1800" b="0" dirty="0">
              <a:latin typeface="+mn-lt"/>
            </a:endParaRPr>
          </a:p>
          <a:p>
            <a:pPr marL="285750" indent="-285750">
              <a:buFont typeface="Wingdings" pitchFamily="2" charset="2"/>
              <a:buChar char="Ø"/>
            </a:pPr>
            <a:r>
              <a:rPr lang="en-GB" sz="1800" b="0" dirty="0">
                <a:latin typeface="+mn-lt"/>
              </a:rPr>
              <a:t>Processors will have legal liability if responsible for a breach.</a:t>
            </a:r>
          </a:p>
          <a:p>
            <a:endParaRPr lang="en-GB" sz="1800" b="0" dirty="0">
              <a:latin typeface="+mn-lt"/>
            </a:endParaRPr>
          </a:p>
          <a:p>
            <a:endParaRPr lang="en-GB" sz="1800" b="0" dirty="0">
              <a:latin typeface="+mn-lt"/>
            </a:endParaRPr>
          </a:p>
          <a:p>
            <a:endParaRPr lang="en-GB" sz="1800" b="0" dirty="0">
              <a:latin typeface="+mn-lt"/>
            </a:endParaRPr>
          </a:p>
        </p:txBody>
      </p:sp>
      <p:sp>
        <p:nvSpPr>
          <p:cNvPr id="5" name="Date Placeholder 4"/>
          <p:cNvSpPr>
            <a:spLocks noGrp="1"/>
          </p:cNvSpPr>
          <p:nvPr>
            <p:ph type="dt" sz="half" idx="2"/>
          </p:nvPr>
        </p:nvSpPr>
        <p:spPr/>
        <p:txBody>
          <a:bodyPr/>
          <a:lstStyle/>
          <a:p>
            <a:fld id="{E7BB62AC-DBC0-F640-92EC-7B48F07DED43}" type="datetime3">
              <a:rPr lang="en-GB" smtClean="0"/>
              <a:t>30 May, 2018</a:t>
            </a:fld>
            <a:endParaRPr lang="en-US" dirty="0"/>
          </a:p>
        </p:txBody>
      </p:sp>
      <p:sp>
        <p:nvSpPr>
          <p:cNvPr id="6" name="Slide Number Placeholder 5"/>
          <p:cNvSpPr>
            <a:spLocks noGrp="1"/>
          </p:cNvSpPr>
          <p:nvPr>
            <p:ph type="sldNum" sz="quarter" idx="4"/>
          </p:nvPr>
        </p:nvSpPr>
        <p:spPr/>
        <p:txBody>
          <a:bodyPr/>
          <a:lstStyle/>
          <a:p>
            <a:fld id="{E4E00EF0-048C-114D-ADD5-1D5ACA69D45F}" type="slidenum">
              <a:rPr lang="en-GB" smtClean="0"/>
              <a:pPr/>
              <a:t>10</a:t>
            </a:fld>
            <a:endParaRPr lang="en-GB" dirty="0"/>
          </a:p>
        </p:txBody>
      </p:sp>
      <p:sp>
        <p:nvSpPr>
          <p:cNvPr id="7" name="TextBox 6"/>
          <p:cNvSpPr txBox="1"/>
          <p:nvPr/>
        </p:nvSpPr>
        <p:spPr>
          <a:xfrm>
            <a:off x="210065" y="5262238"/>
            <a:ext cx="8612659" cy="646331"/>
          </a:xfrm>
          <a:prstGeom prst="rect">
            <a:avLst/>
          </a:prstGeom>
          <a:noFill/>
        </p:spPr>
        <p:txBody>
          <a:bodyPr wrap="square" rtlCol="0">
            <a:spAutoFit/>
          </a:bodyPr>
          <a:lstStyle/>
          <a:p>
            <a:r>
              <a:rPr lang="en-GB" dirty="0"/>
              <a:t>In some instances, organisation will process personal information as both a controller and a processor. </a:t>
            </a:r>
          </a:p>
        </p:txBody>
      </p:sp>
    </p:spTree>
    <p:extLst>
      <p:ext uri="{BB962C8B-B14F-4D97-AF65-F5344CB8AC3E}">
        <p14:creationId xmlns:p14="http://schemas.microsoft.com/office/powerpoint/2010/main" val="41097287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xmlns="" id="{2B31888F-8D94-47DB-A449-08BD320F8A5B}"/>
              </a:ext>
            </a:extLst>
          </p:cNvPr>
          <p:cNvSpPr>
            <a:spLocks noGrp="1" noChangeArrowheads="1"/>
          </p:cNvSpPr>
          <p:nvPr>
            <p:ph type="title"/>
          </p:nvPr>
        </p:nvSpPr>
        <p:spPr>
          <a:xfrm>
            <a:off x="704335" y="481914"/>
            <a:ext cx="7668140" cy="1143686"/>
          </a:xfrm>
        </p:spPr>
        <p:txBody>
          <a:bodyPr/>
          <a:lstStyle/>
          <a:p>
            <a:pPr algn="ctr" eaLnBrk="1" hangingPunct="1"/>
            <a:r>
              <a:rPr lang="en-GB" altLang="en-US" sz="2800" b="1" u="sng" dirty="0">
                <a:latin typeface="+mj-lt"/>
              </a:rPr>
              <a:t>Data Processors</a:t>
            </a:r>
          </a:p>
        </p:txBody>
      </p:sp>
      <p:sp>
        <p:nvSpPr>
          <p:cNvPr id="15363" name="Rectangle 3">
            <a:extLst>
              <a:ext uri="{FF2B5EF4-FFF2-40B4-BE49-F238E27FC236}">
                <a16:creationId xmlns:a16="http://schemas.microsoft.com/office/drawing/2014/main" xmlns="" id="{68760D36-BDE1-4F25-A1D5-6BB47CE915A9}"/>
              </a:ext>
            </a:extLst>
          </p:cNvPr>
          <p:cNvSpPr>
            <a:spLocks noGrp="1" noChangeArrowheads="1"/>
          </p:cNvSpPr>
          <p:nvPr>
            <p:ph type="body" idx="1"/>
          </p:nvPr>
        </p:nvSpPr>
        <p:spPr>
          <a:xfrm>
            <a:off x="494269" y="1421028"/>
            <a:ext cx="8106033" cy="4474219"/>
          </a:xfrm>
        </p:spPr>
        <p:txBody>
          <a:bodyPr/>
          <a:lstStyle/>
          <a:p>
            <a:pPr marL="285750" indent="-285750" eaLnBrk="1" hangingPunct="1">
              <a:lnSpc>
                <a:spcPct val="90000"/>
              </a:lnSpc>
              <a:buFont typeface="Arial" panose="020B0604020202020204" pitchFamily="34" charset="0"/>
              <a:buChar char="•"/>
            </a:pPr>
            <a:r>
              <a:rPr lang="en-GB" altLang="en-US" sz="1800" dirty="0">
                <a:latin typeface="+mn-lt"/>
              </a:rPr>
              <a:t>Data Controllers must have contracts with their Data </a:t>
            </a:r>
            <a:r>
              <a:rPr lang="en-GB" altLang="en-US" sz="1800" dirty="0" smtClean="0">
                <a:latin typeface="+mn-lt"/>
              </a:rPr>
              <a:t>Processors </a:t>
            </a:r>
          </a:p>
          <a:p>
            <a:pPr eaLnBrk="1" hangingPunct="1">
              <a:lnSpc>
                <a:spcPct val="90000"/>
              </a:lnSpc>
            </a:pPr>
            <a:r>
              <a:rPr lang="en-GB" altLang="en-US" sz="1800" b="0" dirty="0" smtClean="0">
                <a:latin typeface="+mn-lt"/>
              </a:rPr>
              <a:t>(most </a:t>
            </a:r>
            <a:r>
              <a:rPr lang="en-GB" altLang="en-US" sz="1800" b="0" dirty="0">
                <a:latin typeface="+mn-lt"/>
              </a:rPr>
              <a:t>of your data processing systems this is covered by the NHS’s IT  </a:t>
            </a:r>
            <a:r>
              <a:rPr lang="en-GB" altLang="en-US" sz="1800" b="0" dirty="0" smtClean="0">
                <a:latin typeface="+mn-lt"/>
              </a:rPr>
              <a:t>arrangements</a:t>
            </a:r>
            <a:r>
              <a:rPr lang="en-GB" altLang="en-US" sz="1800" b="0" dirty="0">
                <a:latin typeface="+mn-lt"/>
              </a:rPr>
              <a:t>, GPSoC, GP IT Operating Framework, DEED OF </a:t>
            </a:r>
            <a:r>
              <a:rPr lang="en-GB" altLang="en-US" sz="1800" b="0" dirty="0" smtClean="0">
                <a:latin typeface="+mn-lt"/>
              </a:rPr>
              <a:t>Undertaking and </a:t>
            </a:r>
            <a:r>
              <a:rPr lang="en-GB" altLang="en-US" sz="1800" b="0" dirty="0">
                <a:latin typeface="+mn-lt"/>
              </a:rPr>
              <a:t>your CCG/Practice Agreement)</a:t>
            </a:r>
          </a:p>
          <a:p>
            <a:pPr marL="285750" lvl="0" indent="-285750">
              <a:buFont typeface="Arial" panose="020B0604020202020204" pitchFamily="34" charset="0"/>
              <a:buChar char="•"/>
            </a:pPr>
            <a:r>
              <a:rPr lang="en-GB" sz="1800" dirty="0">
                <a:latin typeface="+mn-lt"/>
              </a:rPr>
              <a:t>That is binding on the Data Processor</a:t>
            </a:r>
          </a:p>
          <a:p>
            <a:pPr marL="285750" lvl="0" indent="-285750">
              <a:buFont typeface="Arial" panose="020B0604020202020204" pitchFamily="34" charset="0"/>
              <a:buChar char="•"/>
            </a:pPr>
            <a:r>
              <a:rPr lang="en-GB" sz="1800" dirty="0">
                <a:latin typeface="+mn-lt"/>
              </a:rPr>
              <a:t>And defines the</a:t>
            </a:r>
          </a:p>
          <a:p>
            <a:pPr marL="519113" lvl="2" indent="-285750">
              <a:buFont typeface="Wingdings" panose="05000000000000000000" pitchFamily="2" charset="2"/>
              <a:buChar char="Ø"/>
            </a:pPr>
            <a:r>
              <a:rPr lang="en-GB" sz="1800" dirty="0">
                <a:solidFill>
                  <a:schemeClr val="tx1"/>
                </a:solidFill>
                <a:latin typeface="+mn-lt"/>
              </a:rPr>
              <a:t>Subject matter to be processed and the duration of the processing</a:t>
            </a:r>
          </a:p>
          <a:p>
            <a:pPr marL="519113" lvl="2" indent="-285750">
              <a:buFont typeface="Wingdings" panose="05000000000000000000" pitchFamily="2" charset="2"/>
              <a:buChar char="Ø"/>
            </a:pPr>
            <a:r>
              <a:rPr lang="en-GB" sz="1800" dirty="0">
                <a:solidFill>
                  <a:schemeClr val="tx1"/>
                </a:solidFill>
                <a:latin typeface="+mn-lt"/>
              </a:rPr>
              <a:t>The nature and purpose of the processing</a:t>
            </a:r>
          </a:p>
          <a:p>
            <a:pPr marL="519113" lvl="2" indent="-285750">
              <a:buFont typeface="Wingdings" panose="05000000000000000000" pitchFamily="2" charset="2"/>
              <a:buChar char="Ø"/>
            </a:pPr>
            <a:r>
              <a:rPr lang="en-GB" sz="1800" dirty="0">
                <a:solidFill>
                  <a:schemeClr val="tx1"/>
                </a:solidFill>
                <a:latin typeface="+mn-lt"/>
              </a:rPr>
              <a:t>The type of data being processed and categories of subjects who data is being processed</a:t>
            </a:r>
          </a:p>
          <a:p>
            <a:pPr marL="519113" lvl="2" indent="-285750">
              <a:buFont typeface="Wingdings" panose="05000000000000000000" pitchFamily="2" charset="2"/>
              <a:buChar char="Ø"/>
            </a:pPr>
            <a:r>
              <a:rPr lang="en-GB" sz="1800" dirty="0">
                <a:solidFill>
                  <a:schemeClr val="tx1"/>
                </a:solidFill>
                <a:latin typeface="+mn-lt"/>
              </a:rPr>
              <a:t>The rights and obligations of the Data </a:t>
            </a:r>
            <a:r>
              <a:rPr lang="en-GB" sz="1800" dirty="0" smtClean="0">
                <a:solidFill>
                  <a:schemeClr val="tx1"/>
                </a:solidFill>
                <a:latin typeface="+mn-lt"/>
              </a:rPr>
              <a:t>Controller</a:t>
            </a:r>
            <a:endParaRPr lang="en-GB" sz="1800" dirty="0">
              <a:latin typeface="+mn-lt"/>
            </a:endParaRPr>
          </a:p>
          <a:p>
            <a:pPr marL="285750" indent="-285750">
              <a:buFont typeface="Arial" panose="020B0604020202020204" pitchFamily="34" charset="0"/>
              <a:buChar char="•"/>
            </a:pPr>
            <a:r>
              <a:rPr lang="en-GB" sz="1800" dirty="0">
                <a:latin typeface="+mn-lt"/>
              </a:rPr>
              <a:t>The contract must stipulate, in particular and amongst others;  </a:t>
            </a:r>
            <a:endParaRPr lang="en-GB" sz="1800" dirty="0" smtClean="0">
              <a:latin typeface="+mn-lt"/>
            </a:endParaRPr>
          </a:p>
          <a:p>
            <a:r>
              <a:rPr lang="en-GB" sz="1800" b="1" u="sng" dirty="0" smtClean="0">
                <a:solidFill>
                  <a:schemeClr val="tx1"/>
                </a:solidFill>
                <a:latin typeface="+mn-lt"/>
              </a:rPr>
              <a:t>“</a:t>
            </a:r>
            <a:r>
              <a:rPr lang="en-GB" sz="1800" b="1" u="sng" dirty="0">
                <a:solidFill>
                  <a:schemeClr val="tx1"/>
                </a:solidFill>
                <a:latin typeface="+mn-lt"/>
              </a:rPr>
              <a:t>that the processor processes data only on documented instructions from the controller,” </a:t>
            </a:r>
          </a:p>
          <a:p>
            <a:pPr eaLnBrk="1" hangingPunct="1">
              <a:lnSpc>
                <a:spcPct val="90000"/>
              </a:lnSpc>
            </a:pPr>
            <a:endParaRPr lang="en-GB" altLang="en-US" sz="2400" dirty="0">
              <a:latin typeface="+mn-lt"/>
            </a:endParaRPr>
          </a:p>
        </p:txBody>
      </p:sp>
    </p:spTree>
    <p:extLst>
      <p:ext uri="{BB962C8B-B14F-4D97-AF65-F5344CB8AC3E}">
        <p14:creationId xmlns:p14="http://schemas.microsoft.com/office/powerpoint/2010/main" val="7651447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687" y="164045"/>
            <a:ext cx="7560000" cy="658425"/>
          </a:xfrm>
        </p:spPr>
        <p:txBody>
          <a:bodyPr/>
          <a:lstStyle/>
          <a:p>
            <a:r>
              <a:rPr lang="en-GB" b="1" dirty="0" smtClean="0"/>
              <a:t>Special category data </a:t>
            </a:r>
            <a:endParaRPr lang="en-GB" b="1" dirty="0"/>
          </a:p>
        </p:txBody>
      </p:sp>
      <p:sp>
        <p:nvSpPr>
          <p:cNvPr id="3" name="Content Placeholder 2"/>
          <p:cNvSpPr>
            <a:spLocks noGrp="1"/>
          </p:cNvSpPr>
          <p:nvPr>
            <p:ph idx="1"/>
          </p:nvPr>
        </p:nvSpPr>
        <p:spPr>
          <a:xfrm>
            <a:off x="388047" y="908191"/>
            <a:ext cx="8421067" cy="4083188"/>
          </a:xfrm>
        </p:spPr>
        <p:txBody>
          <a:bodyPr/>
          <a:lstStyle/>
          <a:p>
            <a:r>
              <a:rPr lang="en-GB" sz="1800" b="0" dirty="0" smtClean="0">
                <a:latin typeface="+mn-lt"/>
              </a:rPr>
              <a:t>GDPR defines </a:t>
            </a:r>
            <a:r>
              <a:rPr lang="en-GB" sz="1800" dirty="0">
                <a:latin typeface="+mn-lt"/>
              </a:rPr>
              <a:t>“personal” </a:t>
            </a:r>
            <a:r>
              <a:rPr lang="en-GB" sz="1800" b="0" dirty="0">
                <a:latin typeface="+mn-lt"/>
              </a:rPr>
              <a:t>data as “any information relating to an identified or identifiable natural person (data subject); an identifiable natural person is one who can be identified, directly or indirectly, in particular by reference to an identifier such as a name, an identification number, location data, an online identifier or to one or more factors specific to the physical, physiological, genetic, mental, economic, cultural or social identity of that natural person.” </a:t>
            </a:r>
          </a:p>
          <a:p>
            <a:r>
              <a:rPr lang="en-GB" sz="1800" b="0" dirty="0" smtClean="0">
                <a:latin typeface="+mn-lt"/>
              </a:rPr>
              <a:t>GDPR </a:t>
            </a:r>
            <a:r>
              <a:rPr lang="en-GB" sz="1800" b="0" dirty="0">
                <a:latin typeface="+mn-lt"/>
              </a:rPr>
              <a:t>contains three additional important definitions that pertain to health data: </a:t>
            </a:r>
          </a:p>
          <a:p>
            <a:pPr marL="342900" indent="-342900">
              <a:buAutoNum type="arabicPeriod"/>
            </a:pPr>
            <a:r>
              <a:rPr lang="en-GB" sz="1800" dirty="0">
                <a:latin typeface="+mn-lt"/>
              </a:rPr>
              <a:t>“Data concerning health”</a:t>
            </a:r>
            <a:r>
              <a:rPr lang="en-GB" sz="1800" b="0" dirty="0">
                <a:latin typeface="+mn-lt"/>
              </a:rPr>
              <a:t> </a:t>
            </a:r>
            <a:r>
              <a:rPr lang="en-US" sz="1800" b="0" dirty="0">
                <a:latin typeface="+mn-lt"/>
              </a:rPr>
              <a:t>is</a:t>
            </a:r>
            <a:r>
              <a:rPr lang="en-GB" sz="1800" b="0" dirty="0">
                <a:latin typeface="+mn-lt"/>
              </a:rPr>
              <a:t> “personal data related to the physical or mental health of a natural person, including the provision of health care services, which reveal information about his or her health status.” </a:t>
            </a:r>
          </a:p>
          <a:p>
            <a:pPr marL="342900" indent="-342900">
              <a:buAutoNum type="arabicPeriod"/>
            </a:pPr>
            <a:r>
              <a:rPr lang="en-GB" sz="1800" dirty="0">
                <a:latin typeface="+mn-lt"/>
              </a:rPr>
              <a:t>“Genetic data”</a:t>
            </a:r>
            <a:r>
              <a:rPr lang="en-GB" sz="1800" b="0" dirty="0">
                <a:latin typeface="+mn-lt"/>
              </a:rPr>
              <a:t> </a:t>
            </a:r>
            <a:r>
              <a:rPr lang="en-US" sz="1800" b="0" dirty="0">
                <a:latin typeface="+mn-lt"/>
              </a:rPr>
              <a:t>is</a:t>
            </a:r>
            <a:r>
              <a:rPr lang="en-GB" sz="1800" b="0" dirty="0">
                <a:latin typeface="+mn-lt"/>
              </a:rPr>
              <a:t> “personal data relating to inherited or acquired genetic characteristics of a natural person which give unique information about the physiology or the health of that natural person and which result, in particular, from an analysis of a biological sample from the natural person in question.” </a:t>
            </a:r>
          </a:p>
          <a:p>
            <a:pPr marL="342900" indent="-342900">
              <a:buAutoNum type="arabicPeriod"/>
            </a:pPr>
            <a:r>
              <a:rPr lang="en-GB" sz="1800" dirty="0">
                <a:latin typeface="+mn-lt"/>
              </a:rPr>
              <a:t>“Biometric data” </a:t>
            </a:r>
            <a:r>
              <a:rPr lang="en-GB" sz="1800" b="0" dirty="0">
                <a:latin typeface="+mn-lt"/>
              </a:rPr>
              <a:t>is “personal data resulting from specific technical processing relating to the physical, physiological or </a:t>
            </a:r>
            <a:r>
              <a:rPr lang="en-GB" sz="1800" b="0" dirty="0" err="1">
                <a:latin typeface="+mn-lt"/>
              </a:rPr>
              <a:t>behavio</a:t>
            </a:r>
            <a:r>
              <a:rPr lang="en-US" sz="1800" b="0" dirty="0" err="1">
                <a:latin typeface="+mn-lt"/>
              </a:rPr>
              <a:t>ural</a:t>
            </a:r>
            <a:r>
              <a:rPr lang="en-GB" sz="1800" b="0" dirty="0">
                <a:latin typeface="+mn-lt"/>
              </a:rPr>
              <a:t> characteristics of a natural person, which allow or confirm the unique identification of that natural person, such as facial images or </a:t>
            </a:r>
            <a:r>
              <a:rPr lang="en-GB" sz="1800" b="0" dirty="0" err="1">
                <a:latin typeface="+mn-lt"/>
              </a:rPr>
              <a:t>dactyloscopic</a:t>
            </a:r>
            <a:r>
              <a:rPr lang="en-GB" sz="1800" b="0" dirty="0">
                <a:latin typeface="+mn-lt"/>
              </a:rPr>
              <a:t> data.” </a:t>
            </a:r>
          </a:p>
        </p:txBody>
      </p:sp>
      <p:sp>
        <p:nvSpPr>
          <p:cNvPr id="4" name="Date Placeholder 3"/>
          <p:cNvSpPr>
            <a:spLocks noGrp="1"/>
          </p:cNvSpPr>
          <p:nvPr>
            <p:ph type="dt" sz="half" idx="2"/>
          </p:nvPr>
        </p:nvSpPr>
        <p:spPr/>
        <p:txBody>
          <a:bodyPr/>
          <a:lstStyle/>
          <a:p>
            <a:fld id="{3FFC9BE3-63B7-8B4B-8F7F-E2147C04187A}" type="datetime3">
              <a:rPr lang="en-GB" smtClean="0"/>
              <a:t>30 May,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12</a:t>
            </a:fld>
            <a:endParaRPr lang="en-GB" dirty="0"/>
          </a:p>
        </p:txBody>
      </p:sp>
    </p:spTree>
    <p:extLst>
      <p:ext uri="{BB962C8B-B14F-4D97-AF65-F5344CB8AC3E}">
        <p14:creationId xmlns:p14="http://schemas.microsoft.com/office/powerpoint/2010/main" val="161015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492" y="379542"/>
            <a:ext cx="7560000" cy="658425"/>
          </a:xfrm>
        </p:spPr>
        <p:txBody>
          <a:bodyPr/>
          <a:lstStyle/>
          <a:p>
            <a:r>
              <a:rPr lang="en-GB" b="1" dirty="0"/>
              <a:t>Special category data </a:t>
            </a:r>
          </a:p>
        </p:txBody>
      </p:sp>
      <p:sp>
        <p:nvSpPr>
          <p:cNvPr id="3" name="Content Placeholder 2"/>
          <p:cNvSpPr>
            <a:spLocks noGrp="1"/>
          </p:cNvSpPr>
          <p:nvPr>
            <p:ph idx="1"/>
          </p:nvPr>
        </p:nvSpPr>
        <p:spPr>
          <a:xfrm>
            <a:off x="259492" y="1019139"/>
            <a:ext cx="8686800" cy="4819721"/>
          </a:xfrm>
        </p:spPr>
        <p:txBody>
          <a:bodyPr/>
          <a:lstStyle/>
          <a:p>
            <a:r>
              <a:rPr lang="en-GB" sz="1800" b="0" dirty="0">
                <a:latin typeface="+mn-lt"/>
              </a:rPr>
              <a:t>Personal data which is more sensitive, and so needs more protection.</a:t>
            </a:r>
          </a:p>
          <a:p>
            <a:r>
              <a:rPr lang="en-GB" sz="1800" b="0" dirty="0">
                <a:latin typeface="+mn-lt"/>
              </a:rPr>
              <a:t>In order to lawfully process special category data, you must identify both a </a:t>
            </a:r>
            <a:r>
              <a:rPr lang="en-GB" sz="1800" dirty="0">
                <a:latin typeface="+mn-lt"/>
              </a:rPr>
              <a:t>lawful basis</a:t>
            </a:r>
            <a:r>
              <a:rPr lang="en-GB" sz="1800" b="0" dirty="0">
                <a:latin typeface="+mn-lt"/>
              </a:rPr>
              <a:t> under Article 6 and </a:t>
            </a:r>
            <a:r>
              <a:rPr lang="en-GB" sz="1800" dirty="0">
                <a:latin typeface="+mn-lt"/>
              </a:rPr>
              <a:t>a separate condition</a:t>
            </a:r>
            <a:r>
              <a:rPr lang="en-GB" sz="1800" b="0" dirty="0">
                <a:latin typeface="+mn-lt"/>
              </a:rPr>
              <a:t> for processing special category data under Article 9. These do not have to be linked.</a:t>
            </a:r>
          </a:p>
          <a:p>
            <a:pPr>
              <a:lnSpc>
                <a:spcPts val="1000"/>
              </a:lnSpc>
            </a:pPr>
            <a:endParaRPr lang="en-GB" sz="1800" b="0" dirty="0">
              <a:latin typeface="+mn-lt"/>
            </a:endParaRPr>
          </a:p>
          <a:p>
            <a:pPr>
              <a:lnSpc>
                <a:spcPts val="300"/>
              </a:lnSpc>
            </a:pPr>
            <a:r>
              <a:rPr lang="en-GB" sz="1800" b="0" dirty="0">
                <a:latin typeface="+mn-lt"/>
              </a:rPr>
              <a:t>This is because special category data is more sensitive, and so needs more protection. </a:t>
            </a:r>
          </a:p>
          <a:p>
            <a:pPr>
              <a:lnSpc>
                <a:spcPts val="300"/>
              </a:lnSpc>
            </a:pPr>
            <a:r>
              <a:rPr lang="en-GB" sz="1800" b="0" dirty="0">
                <a:latin typeface="+mn-lt"/>
              </a:rPr>
              <a:t>For example, information about an individual’s:</a:t>
            </a:r>
          </a:p>
          <a:p>
            <a:pPr lvl="2">
              <a:lnSpc>
                <a:spcPts val="900"/>
              </a:lnSpc>
            </a:pPr>
            <a:r>
              <a:rPr lang="en-GB" sz="1400" b="0" dirty="0">
                <a:latin typeface="+mn-lt"/>
              </a:rPr>
              <a:t>race;</a:t>
            </a:r>
          </a:p>
          <a:p>
            <a:pPr lvl="2">
              <a:lnSpc>
                <a:spcPts val="900"/>
              </a:lnSpc>
            </a:pPr>
            <a:r>
              <a:rPr lang="en-GB" sz="1400" b="0" dirty="0">
                <a:latin typeface="+mn-lt"/>
              </a:rPr>
              <a:t>ethnic origin;</a:t>
            </a:r>
          </a:p>
          <a:p>
            <a:pPr lvl="2">
              <a:lnSpc>
                <a:spcPts val="900"/>
              </a:lnSpc>
            </a:pPr>
            <a:r>
              <a:rPr lang="en-GB" sz="1400" b="0" dirty="0">
                <a:latin typeface="+mn-lt"/>
              </a:rPr>
              <a:t>politics;</a:t>
            </a:r>
          </a:p>
          <a:p>
            <a:pPr lvl="2">
              <a:lnSpc>
                <a:spcPts val="900"/>
              </a:lnSpc>
            </a:pPr>
            <a:r>
              <a:rPr lang="en-GB" sz="1400" b="0" dirty="0">
                <a:latin typeface="+mn-lt"/>
              </a:rPr>
              <a:t>religion;</a:t>
            </a:r>
          </a:p>
          <a:p>
            <a:pPr lvl="2">
              <a:lnSpc>
                <a:spcPts val="900"/>
              </a:lnSpc>
            </a:pPr>
            <a:r>
              <a:rPr lang="en-GB" sz="1400" b="0" dirty="0">
                <a:latin typeface="+mn-lt"/>
              </a:rPr>
              <a:t>trade union membership;</a:t>
            </a:r>
          </a:p>
          <a:p>
            <a:pPr lvl="2">
              <a:lnSpc>
                <a:spcPts val="900"/>
              </a:lnSpc>
            </a:pPr>
            <a:r>
              <a:rPr lang="en-GB" sz="1400" b="0" dirty="0">
                <a:latin typeface="+mn-lt"/>
              </a:rPr>
              <a:t>genetics;</a:t>
            </a:r>
          </a:p>
          <a:p>
            <a:pPr lvl="2">
              <a:lnSpc>
                <a:spcPts val="900"/>
              </a:lnSpc>
            </a:pPr>
            <a:r>
              <a:rPr lang="en-GB" sz="1400" b="0" dirty="0">
                <a:latin typeface="+mn-lt"/>
              </a:rPr>
              <a:t>biometrics (where used for ID purposes);</a:t>
            </a:r>
          </a:p>
          <a:p>
            <a:pPr lvl="2">
              <a:lnSpc>
                <a:spcPts val="900"/>
              </a:lnSpc>
            </a:pPr>
            <a:r>
              <a:rPr lang="en-GB" sz="1400" b="0" dirty="0">
                <a:latin typeface="+mn-lt"/>
              </a:rPr>
              <a:t>health;</a:t>
            </a:r>
          </a:p>
          <a:p>
            <a:pPr lvl="2">
              <a:lnSpc>
                <a:spcPts val="900"/>
              </a:lnSpc>
            </a:pPr>
            <a:r>
              <a:rPr lang="en-GB" sz="1400" b="0" dirty="0">
                <a:latin typeface="+mn-lt"/>
              </a:rPr>
              <a:t>sex life; or</a:t>
            </a:r>
          </a:p>
          <a:p>
            <a:pPr lvl="2">
              <a:lnSpc>
                <a:spcPts val="600"/>
              </a:lnSpc>
            </a:pPr>
            <a:r>
              <a:rPr lang="en-GB" sz="1400" b="0" dirty="0">
                <a:latin typeface="+mn-lt"/>
              </a:rPr>
              <a:t>sexual orientation.</a:t>
            </a:r>
          </a:p>
          <a:p>
            <a:pPr lvl="2">
              <a:lnSpc>
                <a:spcPts val="600"/>
              </a:lnSpc>
            </a:pPr>
            <a:endParaRPr lang="en-GB" sz="1400" b="0" dirty="0">
              <a:latin typeface="+mn-lt"/>
            </a:endParaRPr>
          </a:p>
          <a:p>
            <a:r>
              <a:rPr lang="en-GB" sz="1800" b="0" dirty="0">
                <a:latin typeface="+mn-lt"/>
              </a:rPr>
              <a:t>There are ten conditions for processing special category data in the GDPR itself, but the Data Protection Bill will introduce additional conditions and safeguards. You must determine your condition for processing special category data before you begin this processing under the GDPR, and you should document it.</a:t>
            </a:r>
          </a:p>
          <a:p>
            <a:endParaRPr lang="en-GB" b="0" dirty="0"/>
          </a:p>
        </p:txBody>
      </p:sp>
      <p:sp>
        <p:nvSpPr>
          <p:cNvPr id="4" name="Date Placeholder 3"/>
          <p:cNvSpPr>
            <a:spLocks noGrp="1"/>
          </p:cNvSpPr>
          <p:nvPr>
            <p:ph type="dt" sz="half" idx="2"/>
          </p:nvPr>
        </p:nvSpPr>
        <p:spPr/>
        <p:txBody>
          <a:bodyPr/>
          <a:lstStyle/>
          <a:p>
            <a:fld id="{3FFC9BE3-63B7-8B4B-8F7F-E2147C04187A}" type="datetime3">
              <a:rPr lang="en-GB" smtClean="0"/>
              <a:t>30 May,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13</a:t>
            </a:fld>
            <a:endParaRPr lang="en-GB"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2121" b="18182"/>
          <a:stretch/>
        </p:blipFill>
        <p:spPr>
          <a:xfrm>
            <a:off x="5635498" y="2768193"/>
            <a:ext cx="3261367" cy="2244722"/>
          </a:xfrm>
          <a:prstGeom prst="rect">
            <a:avLst/>
          </a:prstGeom>
        </p:spPr>
      </p:pic>
    </p:spTree>
    <p:extLst>
      <p:ext uri="{BB962C8B-B14F-4D97-AF65-F5344CB8AC3E}">
        <p14:creationId xmlns:p14="http://schemas.microsoft.com/office/powerpoint/2010/main" val="377933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330" y="126975"/>
            <a:ext cx="7560000" cy="658425"/>
          </a:xfrm>
        </p:spPr>
        <p:txBody>
          <a:bodyPr/>
          <a:lstStyle/>
          <a:p>
            <a:r>
              <a:rPr lang="en-GB" b="1" dirty="0"/>
              <a:t>What are the lawful bas</a:t>
            </a:r>
            <a:r>
              <a:rPr lang="en-US" b="1"/>
              <a:t>e</a:t>
            </a:r>
            <a:r>
              <a:rPr lang="en-GB" b="1"/>
              <a:t>s </a:t>
            </a:r>
            <a:r>
              <a:rPr lang="en-GB" b="1" dirty="0"/>
              <a:t>for processing?</a:t>
            </a:r>
            <a:r>
              <a:rPr lang="en-GB" dirty="0"/>
              <a:t/>
            </a:r>
            <a:br>
              <a:rPr lang="en-GB" dirty="0"/>
            </a:br>
            <a:endParaRPr lang="en-GB" dirty="0"/>
          </a:p>
        </p:txBody>
      </p:sp>
      <p:sp>
        <p:nvSpPr>
          <p:cNvPr id="3" name="Content Placeholder 2"/>
          <p:cNvSpPr>
            <a:spLocks noGrp="1"/>
          </p:cNvSpPr>
          <p:nvPr>
            <p:ph idx="1"/>
          </p:nvPr>
        </p:nvSpPr>
        <p:spPr>
          <a:xfrm>
            <a:off x="452759" y="785400"/>
            <a:ext cx="8388705" cy="4083188"/>
          </a:xfrm>
        </p:spPr>
        <p:txBody>
          <a:bodyPr/>
          <a:lstStyle/>
          <a:p>
            <a:r>
              <a:rPr lang="en-GB" sz="1800" b="0" dirty="0">
                <a:latin typeface="+mn-lt"/>
              </a:rPr>
              <a:t>The lawful bases for processing are set out in Article 6 of the GDPR. At least one of these must apply whenever you process personal data:           </a:t>
            </a:r>
          </a:p>
          <a:p>
            <a:r>
              <a:rPr lang="en-GB" sz="1800" dirty="0">
                <a:latin typeface="+mn-lt"/>
              </a:rPr>
              <a:t>(a) Consent: </a:t>
            </a:r>
            <a:r>
              <a:rPr lang="en-GB" sz="1800" b="0" dirty="0">
                <a:latin typeface="+mn-lt"/>
              </a:rPr>
              <a:t>the individual has given clear consent for you to process their personal data for a specific purpose.</a:t>
            </a:r>
          </a:p>
          <a:p>
            <a:r>
              <a:rPr lang="en-GB" sz="1800" dirty="0">
                <a:latin typeface="+mn-lt"/>
              </a:rPr>
              <a:t>(b) Contract: </a:t>
            </a:r>
            <a:r>
              <a:rPr lang="en-GB" sz="1800" b="0" dirty="0">
                <a:latin typeface="+mn-lt"/>
              </a:rPr>
              <a:t>the processing is necessary for a contract you have with the individual, or because they have asked you to take specific steps before entering into a contract.</a:t>
            </a:r>
          </a:p>
          <a:p>
            <a:r>
              <a:rPr lang="en-GB" sz="1800" dirty="0">
                <a:latin typeface="+mn-lt"/>
              </a:rPr>
              <a:t>(c) Legal obligation: </a:t>
            </a:r>
            <a:r>
              <a:rPr lang="en-GB" sz="1800" b="0" dirty="0">
                <a:latin typeface="+mn-lt"/>
              </a:rPr>
              <a:t>the processing is necessary for you to comply with the law (not including contractual obligations).</a:t>
            </a:r>
          </a:p>
          <a:p>
            <a:r>
              <a:rPr lang="en-GB" sz="1800" dirty="0">
                <a:latin typeface="+mn-lt"/>
              </a:rPr>
              <a:t>(d) Vital interests: </a:t>
            </a:r>
            <a:r>
              <a:rPr lang="en-GB" sz="1800" b="0" dirty="0">
                <a:latin typeface="+mn-lt"/>
              </a:rPr>
              <a:t>the processing is necessary to protect someone’s life.</a:t>
            </a:r>
          </a:p>
          <a:p>
            <a:r>
              <a:rPr lang="en-GB" sz="1800" dirty="0">
                <a:latin typeface="+mn-lt"/>
              </a:rPr>
              <a:t>(e) Public task: </a:t>
            </a:r>
            <a:r>
              <a:rPr lang="en-GB" sz="1800" b="0" dirty="0">
                <a:latin typeface="+mn-lt"/>
              </a:rPr>
              <a:t>the processing is necessary for you to perform a task in the public interest or for your official functions, and the task or function has a clear basis in law.</a:t>
            </a:r>
          </a:p>
          <a:p>
            <a:r>
              <a:rPr lang="en-GB" sz="1800" dirty="0">
                <a:latin typeface="+mn-lt"/>
              </a:rPr>
              <a:t>(f) Legitimate interests: </a:t>
            </a:r>
            <a:r>
              <a:rPr lang="en-GB" sz="1800" b="0" dirty="0">
                <a:latin typeface="+mn-lt"/>
              </a:rPr>
              <a:t>the processing is necessary for your legitimate interests or the legitimate interests of a third party unless there is a good reason to protect the individual’s personal data which overrides those legitimate interests. (This cannot apply if you are a public authority processing data to perform your official tasks.)</a:t>
            </a:r>
          </a:p>
          <a:p>
            <a:r>
              <a:rPr lang="en-GB" sz="1800" b="0" u="sng" dirty="0"/>
              <a:t>The GDPR sets a high standard for consent. But you often won’t need consent. If consent is difficult, look for a different lawful basis.</a:t>
            </a:r>
          </a:p>
          <a:p>
            <a:endParaRPr lang="en-GB" sz="1800" dirty="0">
              <a:latin typeface="+mn-lt"/>
            </a:endParaRPr>
          </a:p>
        </p:txBody>
      </p:sp>
      <p:sp>
        <p:nvSpPr>
          <p:cNvPr id="4" name="Date Placeholder 3"/>
          <p:cNvSpPr>
            <a:spLocks noGrp="1"/>
          </p:cNvSpPr>
          <p:nvPr>
            <p:ph type="dt" sz="half" idx="2"/>
          </p:nvPr>
        </p:nvSpPr>
        <p:spPr/>
        <p:txBody>
          <a:bodyPr/>
          <a:lstStyle/>
          <a:p>
            <a:fld id="{3FFC9BE3-63B7-8B4B-8F7F-E2147C04187A}" type="datetime3">
              <a:rPr lang="en-GB" smtClean="0"/>
              <a:t>30 May,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14</a:t>
            </a:fld>
            <a:endParaRPr lang="en-GB" dirty="0"/>
          </a:p>
        </p:txBody>
      </p:sp>
    </p:spTree>
    <p:extLst>
      <p:ext uri="{BB962C8B-B14F-4D97-AF65-F5344CB8AC3E}">
        <p14:creationId xmlns:p14="http://schemas.microsoft.com/office/powerpoint/2010/main" val="156473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j-lt"/>
              </a:rPr>
              <a:t>Special category data  </a:t>
            </a:r>
            <a:endParaRPr lang="en-GB" b="1" dirty="0">
              <a:latin typeface="+mj-lt"/>
            </a:endParaRPr>
          </a:p>
        </p:txBody>
      </p:sp>
      <p:sp>
        <p:nvSpPr>
          <p:cNvPr id="3" name="Content Placeholder 2"/>
          <p:cNvSpPr>
            <a:spLocks noGrp="1"/>
          </p:cNvSpPr>
          <p:nvPr>
            <p:ph idx="1"/>
          </p:nvPr>
        </p:nvSpPr>
        <p:spPr>
          <a:xfrm>
            <a:off x="388041" y="1075038"/>
            <a:ext cx="8259283" cy="4683797"/>
          </a:xfrm>
        </p:spPr>
        <p:txBody>
          <a:bodyPr/>
          <a:lstStyle/>
          <a:p>
            <a:r>
              <a:rPr lang="en-GB" sz="1800" dirty="0">
                <a:latin typeface="+mn-lt"/>
              </a:rPr>
              <a:t>“data concerning health,” “genetic data” </a:t>
            </a:r>
            <a:r>
              <a:rPr lang="en-GB" sz="1800" b="0" dirty="0">
                <a:latin typeface="+mn-lt"/>
              </a:rPr>
              <a:t>and</a:t>
            </a:r>
            <a:r>
              <a:rPr lang="en-GB" sz="1800" dirty="0">
                <a:latin typeface="+mn-lt"/>
              </a:rPr>
              <a:t> “biometric data” </a:t>
            </a:r>
            <a:r>
              <a:rPr lang="en-GB" sz="1800" b="0" dirty="0">
                <a:latin typeface="+mn-lt"/>
              </a:rPr>
              <a:t>will be subject to a higher standard of protection than personal data in general. The processing of these three forms of health data is prohibited unless one of several conditions applies. </a:t>
            </a:r>
          </a:p>
          <a:p>
            <a:r>
              <a:rPr lang="en-GB" sz="1800" b="0" dirty="0" smtClean="0">
                <a:latin typeface="+mn-lt"/>
              </a:rPr>
              <a:t>These health-specific conditions are as follows: </a:t>
            </a:r>
          </a:p>
          <a:p>
            <a:pPr marL="342900" indent="-342900">
              <a:buAutoNum type="arabicPeriod"/>
            </a:pPr>
            <a:r>
              <a:rPr lang="en-GB" sz="1800" b="0" dirty="0" smtClean="0">
                <a:latin typeface="+mn-lt"/>
              </a:rPr>
              <a:t>The </a:t>
            </a:r>
            <a:r>
              <a:rPr lang="en-GB" sz="1800" b="0" dirty="0">
                <a:latin typeface="+mn-lt"/>
              </a:rPr>
              <a:t>data subject must have given</a:t>
            </a:r>
            <a:r>
              <a:rPr lang="en-GB" sz="1800" dirty="0">
                <a:latin typeface="+mn-lt"/>
              </a:rPr>
              <a:t> “explicit consent”</a:t>
            </a:r>
            <a:r>
              <a:rPr lang="en-GB" sz="1800" b="0" dirty="0">
                <a:latin typeface="+mn-lt"/>
              </a:rPr>
              <a:t> to the processing. </a:t>
            </a:r>
            <a:endParaRPr lang="en-GB" sz="1800" b="0" dirty="0" smtClean="0">
              <a:latin typeface="+mn-lt"/>
            </a:endParaRPr>
          </a:p>
          <a:p>
            <a:pPr marL="342900" indent="-342900">
              <a:buAutoNum type="arabicPeriod"/>
            </a:pPr>
            <a:r>
              <a:rPr lang="en-GB" sz="1800" b="0" dirty="0" smtClean="0">
                <a:latin typeface="+mn-lt"/>
              </a:rPr>
              <a:t>“Processing is necessary for the purposes of</a:t>
            </a:r>
            <a:r>
              <a:rPr lang="en-US" sz="1800" b="0" dirty="0" smtClean="0">
                <a:latin typeface="+mn-lt"/>
              </a:rPr>
              <a:t>:</a:t>
            </a:r>
          </a:p>
          <a:p>
            <a:pPr marL="576263" lvl="2" indent="-342900">
              <a:buFont typeface="Arial" panose="020B0604020202020204" pitchFamily="34" charset="0"/>
              <a:buChar char="•"/>
            </a:pPr>
            <a:r>
              <a:rPr lang="en-GB" sz="1400" b="0" dirty="0" smtClean="0">
                <a:latin typeface="+mn-lt"/>
              </a:rPr>
              <a:t>preventive or occupational medicine, </a:t>
            </a:r>
            <a:endParaRPr lang="en-US" sz="1400" b="0" dirty="0" smtClean="0">
              <a:latin typeface="+mn-lt"/>
            </a:endParaRPr>
          </a:p>
          <a:p>
            <a:pPr marL="576263" lvl="2" indent="-342900">
              <a:buFont typeface="Arial" panose="020B0604020202020204" pitchFamily="34" charset="0"/>
              <a:buChar char="•"/>
            </a:pPr>
            <a:r>
              <a:rPr lang="en-GB" sz="1400" b="0" dirty="0" smtClean="0">
                <a:latin typeface="+mn-lt"/>
              </a:rPr>
              <a:t>for the assessment of the working capacity of the employee, </a:t>
            </a:r>
            <a:endParaRPr lang="en-US" sz="1400" b="0" dirty="0" smtClean="0">
              <a:latin typeface="+mn-lt"/>
            </a:endParaRPr>
          </a:p>
          <a:p>
            <a:pPr marL="576263" lvl="2" indent="-342900">
              <a:buFont typeface="Arial" panose="020B0604020202020204" pitchFamily="34" charset="0"/>
              <a:buChar char="•"/>
            </a:pPr>
            <a:r>
              <a:rPr lang="en-GB" sz="1400" b="0" dirty="0" smtClean="0">
                <a:latin typeface="+mn-lt"/>
              </a:rPr>
              <a:t>medical diagnosis, </a:t>
            </a:r>
            <a:endParaRPr lang="en-US" sz="1400" b="0" dirty="0" smtClean="0">
              <a:latin typeface="+mn-lt"/>
            </a:endParaRPr>
          </a:p>
          <a:p>
            <a:pPr marL="576263" lvl="2" indent="-342900">
              <a:buFont typeface="Arial" panose="020B0604020202020204" pitchFamily="34" charset="0"/>
              <a:buChar char="•"/>
            </a:pPr>
            <a:r>
              <a:rPr lang="en-GB" sz="1400" b="0" dirty="0" smtClean="0">
                <a:latin typeface="+mn-lt"/>
              </a:rPr>
              <a:t>the provision of health or social care or treatment or the management of health or social care systems and services.” </a:t>
            </a:r>
            <a:endParaRPr lang="en-GB" sz="1400" b="0" dirty="0">
              <a:latin typeface="+mn-lt"/>
            </a:endParaRPr>
          </a:p>
          <a:p>
            <a:pPr marL="342900" indent="-342900">
              <a:buAutoNum type="arabicPeriod"/>
            </a:pPr>
            <a:r>
              <a:rPr lang="en-GB" sz="1800" b="0" dirty="0" smtClean="0">
                <a:latin typeface="+mn-lt"/>
              </a:rPr>
              <a:t>“Processing is necessary for</a:t>
            </a:r>
            <a:r>
              <a:rPr lang="en-US" sz="1800" b="0" dirty="0" smtClean="0">
                <a:latin typeface="+mn-lt"/>
              </a:rPr>
              <a:t> </a:t>
            </a:r>
            <a:r>
              <a:rPr lang="en-GB" sz="1800" b="0" dirty="0" smtClean="0">
                <a:latin typeface="+mn-lt"/>
              </a:rPr>
              <a:t>reasons of public interest in the area of public health, such as protecting against serious cross-border threats to health or ensuring high standards of quality and safety of health care and of medicinal products or medical devices.”</a:t>
            </a:r>
            <a:endParaRPr lang="en-GB" sz="1800" b="0" dirty="0">
              <a:latin typeface="+mn-lt"/>
            </a:endParaRPr>
          </a:p>
        </p:txBody>
      </p:sp>
      <p:sp>
        <p:nvSpPr>
          <p:cNvPr id="4" name="Date Placeholder 3"/>
          <p:cNvSpPr>
            <a:spLocks noGrp="1"/>
          </p:cNvSpPr>
          <p:nvPr>
            <p:ph type="dt" sz="half" idx="2"/>
          </p:nvPr>
        </p:nvSpPr>
        <p:spPr/>
        <p:txBody>
          <a:bodyPr/>
          <a:lstStyle/>
          <a:p>
            <a:fld id="{3FFC9BE3-63B7-8B4B-8F7F-E2147C04187A}" type="datetime3">
              <a:rPr lang="en-GB" smtClean="0"/>
              <a:t>30 May,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15</a:t>
            </a:fld>
            <a:endParaRPr lang="en-GB" dirty="0"/>
          </a:p>
        </p:txBody>
      </p:sp>
    </p:spTree>
    <p:extLst>
      <p:ext uri="{BB962C8B-B14F-4D97-AF65-F5344CB8AC3E}">
        <p14:creationId xmlns:p14="http://schemas.microsoft.com/office/powerpoint/2010/main" val="113223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Special category data </a:t>
            </a:r>
            <a:endParaRPr lang="en-GB" b="1" dirty="0"/>
          </a:p>
        </p:txBody>
      </p:sp>
      <p:sp>
        <p:nvSpPr>
          <p:cNvPr id="3" name="Content Placeholder 2"/>
          <p:cNvSpPr>
            <a:spLocks noGrp="1"/>
          </p:cNvSpPr>
          <p:nvPr>
            <p:ph idx="1"/>
          </p:nvPr>
        </p:nvSpPr>
        <p:spPr>
          <a:xfrm>
            <a:off x="388042" y="1186249"/>
            <a:ext cx="7560000" cy="4572586"/>
          </a:xfrm>
        </p:spPr>
        <p:txBody>
          <a:bodyPr/>
          <a:lstStyle/>
          <a:p>
            <a:r>
              <a:rPr lang="en-GB" sz="1800" b="0" dirty="0">
                <a:latin typeface="+mn-lt"/>
              </a:rPr>
              <a:t>The </a:t>
            </a:r>
            <a:r>
              <a:rPr lang="en-GB" sz="1800" dirty="0">
                <a:latin typeface="+mn-lt"/>
              </a:rPr>
              <a:t>lawful basis </a:t>
            </a:r>
            <a:r>
              <a:rPr lang="en-GB" sz="1800" b="0" dirty="0">
                <a:latin typeface="+mn-lt"/>
              </a:rPr>
              <a:t>for processing special category health data for direct care is that processing is: ‘necessary… in the exercise of official authority vested in the controller’ </a:t>
            </a:r>
            <a:r>
              <a:rPr lang="en-GB" sz="1800" u="sng" dirty="0">
                <a:latin typeface="+mn-lt"/>
              </a:rPr>
              <a:t>(Article 6(1)(e</a:t>
            </a:r>
            <a:r>
              <a:rPr lang="en-GB" sz="1800" u="sng" dirty="0" smtClean="0">
                <a:latin typeface="+mn-lt"/>
              </a:rPr>
              <a:t>)).</a:t>
            </a:r>
          </a:p>
          <a:p>
            <a:r>
              <a:rPr lang="en-GB" sz="1800" b="0" dirty="0" smtClean="0">
                <a:latin typeface="+mn-lt"/>
              </a:rPr>
              <a:t>It </a:t>
            </a:r>
            <a:r>
              <a:rPr lang="en-GB" sz="1800" b="0" dirty="0">
                <a:latin typeface="+mn-lt"/>
              </a:rPr>
              <a:t>is also possible for NHS GP practices to rely on ‘processing is necessary for compliance with a legal obligation to which the controller is subject’ (Article 6(1)(c</a:t>
            </a:r>
            <a:r>
              <a:rPr lang="en-GB" sz="1800" b="0" dirty="0" smtClean="0">
                <a:latin typeface="+mn-lt"/>
              </a:rPr>
              <a:t>).</a:t>
            </a:r>
            <a:endParaRPr lang="en-GB" sz="1800" b="0" dirty="0">
              <a:latin typeface="+mn-lt"/>
            </a:endParaRPr>
          </a:p>
          <a:p>
            <a:r>
              <a:rPr lang="en-GB" sz="1800" b="0" dirty="0" smtClean="0">
                <a:latin typeface="+mn-lt"/>
              </a:rPr>
              <a:t>The </a:t>
            </a:r>
            <a:r>
              <a:rPr lang="en-GB" sz="1800" dirty="0">
                <a:latin typeface="+mn-lt"/>
              </a:rPr>
              <a:t>special category condition </a:t>
            </a:r>
            <a:r>
              <a:rPr lang="en-GB" sz="1800" b="0" dirty="0">
                <a:latin typeface="+mn-lt"/>
              </a:rPr>
              <a:t>for processing for direct care is that processing is: ‘necessary for the purposes of preventative or occupational medicine for the assessment of the working capacity of the employee, medical diagnosis, the provision of health or social care or treatment or the management of health or social care systems and services...’ </a:t>
            </a:r>
            <a:r>
              <a:rPr lang="en-GB" sz="1800" u="sng" dirty="0">
                <a:latin typeface="+mn-lt"/>
              </a:rPr>
              <a:t>(Article 9(2)(h</a:t>
            </a:r>
            <a:r>
              <a:rPr lang="en-GB" sz="1800" u="sng" dirty="0" smtClean="0">
                <a:latin typeface="+mn-lt"/>
              </a:rPr>
              <a:t>)).</a:t>
            </a:r>
            <a:endParaRPr lang="en-GB" sz="1800" u="sng" dirty="0">
              <a:latin typeface="+mn-lt"/>
            </a:endParaRPr>
          </a:p>
          <a:p>
            <a:r>
              <a:rPr lang="en-GB" sz="1800" b="0" dirty="0">
                <a:latin typeface="+mn-lt"/>
              </a:rPr>
              <a:t>When relying on </a:t>
            </a:r>
            <a:r>
              <a:rPr lang="en-GB" sz="1800" u="sng" dirty="0">
                <a:latin typeface="+mn-lt"/>
              </a:rPr>
              <a:t>Articles 6(1)(e) and 9(2)(h)</a:t>
            </a:r>
            <a:r>
              <a:rPr lang="en-GB" sz="1800" b="0" dirty="0">
                <a:latin typeface="+mn-lt"/>
              </a:rPr>
              <a:t> to share data for the provision of direct care, consent under GDPR is not needed. However, in addition to the GDPR, data controllers must also satisfy the </a:t>
            </a:r>
            <a:r>
              <a:rPr lang="en-GB" sz="1800" dirty="0">
                <a:latin typeface="+mn-lt"/>
              </a:rPr>
              <a:t>common law duty of confidentiality</a:t>
            </a:r>
            <a:r>
              <a:rPr lang="en-GB" sz="1800" b="0" dirty="0">
                <a:latin typeface="+mn-lt"/>
              </a:rPr>
              <a:t>. In order to satisfy the common law data controllers can continue to rely on implied consent to share confidential health data for the provision of direct care.</a:t>
            </a:r>
          </a:p>
        </p:txBody>
      </p:sp>
      <p:sp>
        <p:nvSpPr>
          <p:cNvPr id="4" name="Date Placeholder 3"/>
          <p:cNvSpPr>
            <a:spLocks noGrp="1"/>
          </p:cNvSpPr>
          <p:nvPr>
            <p:ph type="dt" sz="half" idx="2"/>
          </p:nvPr>
        </p:nvSpPr>
        <p:spPr/>
        <p:txBody>
          <a:bodyPr/>
          <a:lstStyle/>
          <a:p>
            <a:fld id="{3FFC9BE3-63B7-8B4B-8F7F-E2147C04187A}" type="datetime3">
              <a:rPr lang="en-GB" smtClean="0"/>
              <a:t>30 May,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16</a:t>
            </a:fld>
            <a:endParaRPr lang="en-GB" dirty="0"/>
          </a:p>
        </p:txBody>
      </p:sp>
    </p:spTree>
    <p:extLst>
      <p:ext uri="{BB962C8B-B14F-4D97-AF65-F5344CB8AC3E}">
        <p14:creationId xmlns:p14="http://schemas.microsoft.com/office/powerpoint/2010/main" val="7647457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Data Protection Officer</a:t>
            </a:r>
          </a:p>
        </p:txBody>
      </p:sp>
      <p:sp>
        <p:nvSpPr>
          <p:cNvPr id="3" name="Content Placeholder 2"/>
          <p:cNvSpPr>
            <a:spLocks noGrp="1"/>
          </p:cNvSpPr>
          <p:nvPr>
            <p:ph idx="1"/>
          </p:nvPr>
        </p:nvSpPr>
        <p:spPr>
          <a:xfrm>
            <a:off x="400398" y="1613863"/>
            <a:ext cx="7560000" cy="4083188"/>
          </a:xfrm>
        </p:spPr>
        <p:txBody>
          <a:bodyPr/>
          <a:lstStyle/>
          <a:p>
            <a:r>
              <a:rPr lang="en-GB" sz="1800" b="0" dirty="0">
                <a:latin typeface="+mn-lt"/>
              </a:rPr>
              <a:t>Under the GDPR, there is an obligation to appoint a data protection officer (DPO) in some circumstances.  You must appoint a DPO if you:</a:t>
            </a:r>
          </a:p>
          <a:p>
            <a:pPr lvl="2"/>
            <a:r>
              <a:rPr lang="en-GB" sz="1800" b="0" dirty="0">
                <a:latin typeface="+mn-lt"/>
              </a:rPr>
              <a:t>are a public </a:t>
            </a:r>
            <a:r>
              <a:rPr lang="en-GB" sz="1800" b="0" dirty="0" smtClean="0">
                <a:latin typeface="+mn-lt"/>
              </a:rPr>
              <a:t>authority;</a:t>
            </a:r>
            <a:endParaRPr lang="en-GB" sz="1800" b="0" dirty="0">
              <a:latin typeface="+mn-lt"/>
            </a:endParaRPr>
          </a:p>
          <a:p>
            <a:pPr lvl="2"/>
            <a:r>
              <a:rPr lang="en-GB" sz="1800" b="0" dirty="0">
                <a:latin typeface="+mn-lt"/>
              </a:rPr>
              <a:t>carry out large scale systematic monitoring of individuals (for example, online behaviour tracking); or</a:t>
            </a:r>
          </a:p>
          <a:p>
            <a:pPr lvl="2"/>
            <a:r>
              <a:rPr lang="en-GB" sz="1800" b="0" dirty="0">
                <a:latin typeface="+mn-lt"/>
              </a:rPr>
              <a:t>carry out large scale processing of special categories of data (which includes information relating to an individual’s health) or data relating to criminal convictions and offences.</a:t>
            </a:r>
          </a:p>
          <a:p>
            <a:r>
              <a:rPr lang="en-GB" sz="1800" b="0" dirty="0" smtClean="0">
                <a:latin typeface="+mn-lt"/>
              </a:rPr>
              <a:t>Recruiting </a:t>
            </a:r>
            <a:r>
              <a:rPr lang="en-GB" sz="1800" b="0" dirty="0">
                <a:latin typeface="+mn-lt"/>
              </a:rPr>
              <a:t>or training a suitable individual should be an immediate concern, as, in reality, there are not enough sufficiently qualified specialists in the market to meet demand.</a:t>
            </a:r>
          </a:p>
          <a:p>
            <a:r>
              <a:rPr lang="en-GB" sz="1800" b="0" dirty="0">
                <a:latin typeface="+mn-lt"/>
              </a:rPr>
              <a:t>O</a:t>
            </a:r>
            <a:r>
              <a:rPr lang="en-GB" sz="1800" b="0" dirty="0" smtClean="0">
                <a:latin typeface="+mn-lt"/>
              </a:rPr>
              <a:t>rganisations </a:t>
            </a:r>
            <a:r>
              <a:rPr lang="en-GB" sz="1800" b="0" dirty="0">
                <a:latin typeface="+mn-lt"/>
              </a:rPr>
              <a:t>such as GP practices and particularly those that carry out NHS work, will </a:t>
            </a:r>
            <a:r>
              <a:rPr lang="en-GB" sz="1800" b="0" dirty="0" smtClean="0">
                <a:latin typeface="+mn-lt"/>
              </a:rPr>
              <a:t>need </a:t>
            </a:r>
            <a:r>
              <a:rPr lang="en-GB" sz="1800" b="0" dirty="0">
                <a:latin typeface="+mn-lt"/>
              </a:rPr>
              <a:t>to appoint a DPO.</a:t>
            </a:r>
          </a:p>
          <a:p>
            <a:endParaRPr lang="en-GB" sz="1800" b="0" dirty="0">
              <a:latin typeface="+mn-lt"/>
            </a:endParaRPr>
          </a:p>
        </p:txBody>
      </p:sp>
      <p:sp>
        <p:nvSpPr>
          <p:cNvPr id="4" name="Date Placeholder 3"/>
          <p:cNvSpPr>
            <a:spLocks noGrp="1"/>
          </p:cNvSpPr>
          <p:nvPr>
            <p:ph type="dt" sz="half" idx="2"/>
          </p:nvPr>
        </p:nvSpPr>
        <p:spPr/>
        <p:txBody>
          <a:bodyPr/>
          <a:lstStyle/>
          <a:p>
            <a:fld id="{3FFC9BE3-63B7-8B4B-8F7F-E2147C04187A}" type="datetime3">
              <a:rPr lang="en-GB" smtClean="0"/>
              <a:t>30 May,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17</a:t>
            </a:fld>
            <a:endParaRPr lang="en-GB" dirty="0"/>
          </a:p>
        </p:txBody>
      </p:sp>
    </p:spTree>
    <p:extLst>
      <p:ext uri="{BB962C8B-B14F-4D97-AF65-F5344CB8AC3E}">
        <p14:creationId xmlns:p14="http://schemas.microsoft.com/office/powerpoint/2010/main" val="34842357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DPO </a:t>
            </a:r>
            <a:r>
              <a:rPr lang="en-GB" b="1" dirty="0" err="1"/>
              <a:t>Contd</a:t>
            </a:r>
            <a:r>
              <a:rPr lang="en-GB" b="1" dirty="0"/>
              <a:t> … </a:t>
            </a:r>
          </a:p>
        </p:txBody>
      </p:sp>
      <p:sp>
        <p:nvSpPr>
          <p:cNvPr id="3" name="Content Placeholder 2"/>
          <p:cNvSpPr>
            <a:spLocks noGrp="1"/>
          </p:cNvSpPr>
          <p:nvPr>
            <p:ph idx="1"/>
          </p:nvPr>
        </p:nvSpPr>
        <p:spPr>
          <a:xfrm>
            <a:off x="412755" y="1243159"/>
            <a:ext cx="7560000" cy="4947575"/>
          </a:xfrm>
        </p:spPr>
        <p:txBody>
          <a:bodyPr/>
          <a:lstStyle/>
          <a:p>
            <a:r>
              <a:rPr lang="en-GB" sz="1800" dirty="0">
                <a:latin typeface="+mn-lt"/>
              </a:rPr>
              <a:t>Can the DPO be an existing employee?</a:t>
            </a:r>
          </a:p>
          <a:p>
            <a:r>
              <a:rPr lang="en-GB" sz="1800" b="0" dirty="0">
                <a:latin typeface="+mn-lt"/>
              </a:rPr>
              <a:t>Yes. The person you appoint as a DPO can be an existing employee provided that their professional duties are compatible with the duties of the DPO and do not lead to a conflict of interest.</a:t>
            </a:r>
          </a:p>
          <a:p>
            <a:r>
              <a:rPr lang="en-GB" sz="1800" dirty="0">
                <a:latin typeface="+mn-lt"/>
              </a:rPr>
              <a:t>What is a conflict of interest in relation to a DPO?</a:t>
            </a:r>
          </a:p>
          <a:p>
            <a:r>
              <a:rPr lang="en-GB" sz="1800" b="0" dirty="0">
                <a:latin typeface="+mn-lt"/>
              </a:rPr>
              <a:t>In this context, ‘conflict of interest’ means a conflict with other possible tasks and duties. The DPO cannot hold a position within the organisation that leads him or her to determine the purposes and the means of the processing of personal data. More information on this can be found at questions 9 and 10 of the </a:t>
            </a:r>
            <a:r>
              <a:rPr lang="en-GB" sz="1800" b="0" dirty="0">
                <a:latin typeface="+mn-lt"/>
                <a:hlinkClick r:id="rId2"/>
              </a:rPr>
              <a:t>Article 29 DPO FAQ’s</a:t>
            </a:r>
            <a:r>
              <a:rPr lang="en-US" sz="1800" b="0" dirty="0">
                <a:latin typeface="+mn-lt"/>
              </a:rPr>
              <a:t> </a:t>
            </a:r>
            <a:r>
              <a:rPr lang="en-GB" sz="1800" b="0" dirty="0">
                <a:latin typeface="+mn-lt"/>
              </a:rPr>
              <a:t>and in the </a:t>
            </a:r>
            <a:r>
              <a:rPr lang="en-GB" sz="1800" b="0" dirty="0">
                <a:latin typeface="+mn-lt"/>
                <a:hlinkClick r:id="rId3"/>
              </a:rPr>
              <a:t>Article 29 guidelines on DPO's</a:t>
            </a:r>
            <a:r>
              <a:rPr lang="en-GB" sz="1800" b="0" dirty="0">
                <a:latin typeface="+mn-lt"/>
              </a:rPr>
              <a:t>.</a:t>
            </a:r>
          </a:p>
          <a:p>
            <a:r>
              <a:rPr lang="en-GB" sz="1800" dirty="0">
                <a:latin typeface="+mn-lt"/>
              </a:rPr>
              <a:t>Can health organisations share a DPO?</a:t>
            </a:r>
          </a:p>
          <a:p>
            <a:r>
              <a:rPr lang="en-GB" sz="1800" b="0" dirty="0">
                <a:latin typeface="+mn-lt"/>
              </a:rPr>
              <a:t>Yes. You may appoint a single data protection officer to act for a group of companies or a group of public authorities, taking into account their structure and size. </a:t>
            </a:r>
          </a:p>
          <a:p>
            <a:endParaRPr lang="en-GB" sz="1800" dirty="0">
              <a:latin typeface="+mn-lt"/>
            </a:endParaRPr>
          </a:p>
        </p:txBody>
      </p:sp>
      <p:sp>
        <p:nvSpPr>
          <p:cNvPr id="4" name="Date Placeholder 3"/>
          <p:cNvSpPr>
            <a:spLocks noGrp="1"/>
          </p:cNvSpPr>
          <p:nvPr>
            <p:ph type="dt" sz="half" idx="2"/>
          </p:nvPr>
        </p:nvSpPr>
        <p:spPr/>
        <p:txBody>
          <a:bodyPr/>
          <a:lstStyle/>
          <a:p>
            <a:fld id="{3FFC9BE3-63B7-8B4B-8F7F-E2147C04187A}" type="datetime3">
              <a:rPr lang="en-GB" smtClean="0"/>
              <a:t>30 May,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18</a:t>
            </a:fld>
            <a:endParaRPr lang="en-GB" dirty="0"/>
          </a:p>
        </p:txBody>
      </p:sp>
    </p:spTree>
    <p:extLst>
      <p:ext uri="{BB962C8B-B14F-4D97-AF65-F5344CB8AC3E}">
        <p14:creationId xmlns:p14="http://schemas.microsoft.com/office/powerpoint/2010/main" val="54719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Managing Risks and Subject Access Requests (SAR)</a:t>
            </a:r>
            <a:br>
              <a:rPr lang="en-GB" dirty="0"/>
            </a:br>
            <a:endParaRPr lang="en-GB" dirty="0"/>
          </a:p>
        </p:txBody>
      </p:sp>
      <p:sp>
        <p:nvSpPr>
          <p:cNvPr id="4" name="Date Placeholder 3"/>
          <p:cNvSpPr>
            <a:spLocks noGrp="1"/>
          </p:cNvSpPr>
          <p:nvPr>
            <p:ph type="dt" sz="half" idx="2"/>
          </p:nvPr>
        </p:nvSpPr>
        <p:spPr/>
        <p:txBody>
          <a:bodyPr/>
          <a:lstStyle/>
          <a:p>
            <a:fld id="{3FFC9BE3-63B7-8B4B-8F7F-E2147C04187A}" type="datetime3">
              <a:rPr lang="en-GB" smtClean="0"/>
              <a:t>30 May,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19</a:t>
            </a:fld>
            <a:endParaRPr lang="en-GB" dirty="0"/>
          </a:p>
        </p:txBody>
      </p:sp>
      <p:sp>
        <p:nvSpPr>
          <p:cNvPr id="7" name="Content Placeholder 6"/>
          <p:cNvSpPr>
            <a:spLocks noGrp="1"/>
          </p:cNvSpPr>
          <p:nvPr>
            <p:ph idx="1"/>
          </p:nvPr>
        </p:nvSpPr>
        <p:spPr/>
        <p:txBody>
          <a:bodyPr/>
          <a:lstStyle/>
          <a:p>
            <a:endParaRPr lang="en-GB"/>
          </a:p>
        </p:txBody>
      </p:sp>
    </p:spTree>
    <p:extLst>
      <p:ext uri="{BB962C8B-B14F-4D97-AF65-F5344CB8AC3E}">
        <p14:creationId xmlns:p14="http://schemas.microsoft.com/office/powerpoint/2010/main" val="10970148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xmlns="" id="{F6F55791-BCF6-4E37-B0EF-494B56553AF0}"/>
              </a:ext>
            </a:extLst>
          </p:cNvPr>
          <p:cNvSpPr>
            <a:spLocks noGrp="1" noChangeArrowheads="1"/>
          </p:cNvSpPr>
          <p:nvPr>
            <p:ph type="title"/>
          </p:nvPr>
        </p:nvSpPr>
        <p:spPr>
          <a:xfrm>
            <a:off x="2420143" y="828932"/>
            <a:ext cx="3744913" cy="456170"/>
          </a:xfrm>
        </p:spPr>
        <p:txBody>
          <a:bodyPr/>
          <a:lstStyle/>
          <a:p>
            <a:pPr algn="ctr" eaLnBrk="1" hangingPunct="1"/>
            <a:r>
              <a:rPr lang="en-GB" altLang="en-US" b="1" dirty="0"/>
              <a:t>Why GDPR?</a:t>
            </a:r>
            <a:endParaRPr lang="en-US" altLang="en-US" b="1" dirty="0"/>
          </a:p>
        </p:txBody>
      </p:sp>
      <p:sp>
        <p:nvSpPr>
          <p:cNvPr id="4100" name="AutoShape 6" descr="data:image/jpeg;base64,/9j/4AAQSkZJRgABAQAAAQABAAD/2wCEAAkGBwgHBgkIBwgKCgkLDRYPDQwMDRsUFRAWIB0iIiAdHx8kKDQsJCYxJx8fLT0tMTU3Ojo6Iys/RD84QzQ5OjcBCgoKDQwNGg8PGjclHyU3Nzc3Nzc3Nzc3Nzc3Nzc3Nzc3Nzc3Nzc3Nzc3Nzc3Nzc3Nzc3Nzc3Nzc3Nzc3Nzc3N//AABEIAHMAzQMBIgACEQEDEQH/xAAcAAADAAMBAQEAAAAAAAAAAAAEBQYAAgMHAQj/xAA9EAABAwMCBAQFAQcDAwUBAAABAgMEAAUREiEGEzFBIlFhcRSBkaHBMhUjQlKx0fAzYuEkcvEWNTZjgiX/xAAZAQADAQEBAAAAAAAAAAAAAAABAgMEAAX/xAAmEQACAgICAgICAgMAAAAAAAAAAQIRAyESMUFRMmETInGBBEKR/9oADAMBAAIRAxEAPwBvxzNUxalNnCVvnSAOyR1/tXl61EqwOpqv4+nfFXApbP7sEob/AO1PU/Wo9rwgrz4lHb0FK3ylZZR4Ro7NNpQBrUSo9qPhyHm3v3GdZ2AB60PCiPy3QltCiO5Aq34f4fbjo5soFBG5zig3Q0YtiWBKU9eocqQjkpbBCvTIP96oJbULmIdnOt6VuBTSeuo52x9q2fiMyA6tkJJA2IFAu2puUWHQdDyCDqxsQCDiqQyq6kRnh1cTrxE/cEgtQVpSnGV6f1q9v+KW8UAk2sYJUWuh89qsWojayqU6tDbY6rWoYT9aUXGZwzc3BDlLWjTnlTBsAe+/l7jFXU66VkJKrTZIzIKorKXl+EqVgJHbatlz9UBcZxrQs4wU9DvTG92G5wYwKF/GwUnUl5vcgds+n2oJaYi7a6ttZW4AMgjBTv5fmnUlJWSaaKiMyHbRC1LSltLI1FR2xgViXWmrUVWct6QohBUDpJyc/mhlxBOs0BlYWoFpOyTjHhG9MrNaHG4DcRX7wBZUVYwNzn80jaRVJtiNpUxdju5nlZcOcFR7Y7elJokBcpoL2QkDZRPX5VdXKdZba0qPNIkqUNK2mxkJB8+35pKuwpfbM3hSYl5s7qirVgj037+/1rlkpdCyjekyctsz4PdbSVIPVWPEmnvCyg8u5LR/GQRn1zSeAyyw+qPcAtl1J/03E6frmnHDQCFXRKdgCMAfOnlxfQsNPY0iNQ2J+nmJVN0HIT2H+Y60v59xevUfmK/6ULOEN7AbHr3oiy2cxp5kt69K0EaDucnvTxTMK1x+dPdSyk9E9VLPl60jkl0USdeiDuLCpF8mtoRqPMO30oV5lUGYlKSHCEhWCNqqnmLFxFIUqA+q33EK8IXsHcd+u59t/ekN2t8+BOT+1kKSj9AfQnUlQ9D5/enWRN8XonKPlHNc4yJUJ1lk81heeUBkasjAHzFObWHoyvi+JH163XtDbYAIQTtnbyz96M4ViRXblAVHUlQLqvFndRCDj6b7U74r4bF3s7kdklMplWtI6E+lZ8kt0jVgjSsClQ4hifEF4hKc6l46bZz9KnbdcHn3GmGS1LRkocBwOcg9wf5h3HtTjh2fDtttaiX95JlHUlDBzkjGNz22on9kWiHa18tITHW4XCHc7Hbv5Cszfk12Sdzht2uY69CCtKR4dW/LUdvtXKJdVxm9CowJ/mSdz7034ktFyU0qRFKJUFQCv3O5QB39fcUqhCAtkc2RpWOoUdP/AJrZiUeGzzs0m5fRpxM0ec6sAhKQGk+w6/cmkcVhbryEBOwxVdxSwl5ll1ndt1wqyO+dxQEG34xjZWetZ64rZsf7Me2gtwo5cS0NQFJrxdLlcZHJaSttsHASgHemrk9FshlcptTgzgBAyTSlVwuE9CjCYTDaUd3FHLmPTbAqd2WikMhNcttuEBlaXLnIGlDYOSjzUryxvTGzx5KYqBKUS5jfeo2HNZtEshDGtQGFOg5JJ6mvRLFcY15ituQ0qAT4FBScEGg0c6s2kPoixB8WwX2P0rbKQRpz3BG9Cx+G7HIkGUzqfSEk/CcwbHuCDv8AInFO5EcK0tDB1dQehqdd4beM91UaamMvPNQsZC0+ePPyNNGUo6ROeOEk2+0BzuKLrFntsswBGQ2dAiKb3UOw2/G3vR03hyHeIImrjm0zFjKknBGfUD/g07ckoaS2CRIfaTjnrSAfU7dPlU6eIVzLy3DS0sAkhS3Ns4HYdhWpJy3FUYuuxnw6mKuMmMJCHZEZPLWyk4IKdicHfHrSi88UXWHNS21DEVKFbNOIyVj38vapidrTeJbjDrjbqXlFK0HBBzVHa+MXI7rbF+Z5pSQUSEpGtOe5H5G9O8bj+zVi8r1Y1ctES+QkTbhEXapCz4/ElOv6+fqAa4XeQrhqOWLPbgy2seKWrxaj/f3+lcL9aJl9SJluuCJ8dWyUKWBy/wAfmnNmiPWmAY9ynGYpQ2ZxlKPQE7ke/wBKnelbv6GpvXX2K7Ss8VxS3ebXkJT4JqPDn0Hf6ZFa2y3RLFcXI79ya5crHKWoackdUk9M7iu1/wCITAbDaGVKyMJQBhA9z+Kn+KFmREtriwNTiCVYG24FPGDb9AbSRVcQXGTZmAmDCJSobyjuE/L++BQNimvcTM/D3e2B5tP6ZqRpwffz/wC35ikFpv8AcrS1oP8A1MH9Jbd3A9Ae3t09KpVTWeJbcI9onGG8lO8VQCcjy27e30oOLjpr+zuV7NmbLBssdydBiG6SUqOk6kq0e3t6AmlcHiW5TrguJIt6ZzDpwuOlGNA+e2P+760Vw3YLlbJRkyZvwjIVuyghXM9x0H9adT7k3FadeaaKQfEpSEZWqlvtd/YVF1fQuk2ONaC7Mt0gxVeF0NHflqTnBB9irb1qisV4bvbALiAxcUf6jOf1eo/tUQm7qu1su6y2UJQyQkE5J8Ks5pDEm3ENoRHkKX3DakhXT3G32o/gk/IVljE9A4ssVquCQ/LaU1IB20b6jnYY889K1ZsjLkOPFuDilaRqEYuZOPLPU9Rn8UpsnE9ukDlSm0W+WU6UyUpCkj5qzj57UPI4Uu7tybdbmpcydQmazkfLrn22qSx03boeWV/6m124juNsfbixICYLDKglDKkA8wfLb6fWmzFmt9+ZTOuVochyV/rSFaSv1OMH6jNMUupjsMtOufGSGh/qrSnOfPapm78VcmWpvkur091HSPlVEnP4qvsnqO2xVFuQlsCLJbCVBQIx0HbambjIZZykeIdaGtEC2XAaitfLTthBwtaj/D+abykpGW8KCfU7/P1psjjNuKL4U1BSYtaZErCXUggEGnKY7CYykcjfB9a0gNNlXh+9ONcdhvC1Iz55rHVOjVohbdwNKkP86RNbcCzsGzkir6NaY9lgx2o2c5JWT323oEKiB3mx1oCvQ4NOYr6JsN1orBcCfCaKoWTJWbdRHeW+4oBaunMVhKEDpmlka8PXgvcpWmSysqYChjbppPocf0qT4gXNuklxtRS2lDvhTkjGNt/pVTwHZy4QGAs4ILry+m3YUASpmWBydIuUh2apSiG9PkE79MdqPbENic00t1K5is6EgZKdvtRd7hmAtdyiJ2byHkD+JOf60tt1nSbi1OaGncqwN9eR/wA1rhNS+RinDiyekyHI16mONISoB5WQods1xcc+PuGptG60gaVYo25RlQb1JFzadabccKkHTsrJ65oG4oaVPUGiktaAUqT06VoTTaogxja23rXe4aWXlJLxw4EnAI8qPvyri/I5TC8shQBbRso+++9KLdz/ANsW4SScBXgJ6kU9vF3FvkltiNl5ahl1f6R06edK7sZdB1yTHSS/NeS2yBggnqaRcVKQWLaqONLeklA8hgY+2KaXm2JuD+kg5SnZzyoPie2ym4EFaGXHGY6dLjiR0GAM4+VLFxvYz6ehFLnqfiCO62ErSobp6Ee1bqgqTGMsENqSnUgpO/XrntX2WYi7fqikKXrTnP6qHSJDbDvKUos48Y7Yqnh0S8lauZOdsUNbcnMhbYy46Mn/AM+tfLMxIVaC3LKubzVKKlnOR55rWNIbh8PwnXWVvENjSlA7/wBq+xpSrxZXFutD94sp0I6YyMVN+fRXyfHVQl226phqC1pYUHlgdTpVjfv0NTUC4KhIAcQFMnqofqHzp/bY8GIJsMqed+IThbLCSpSRggjPbOaJUhuGyhVvteg4wFKQVKT7k0n5YLQyxSkiUt8NyWCAnwk7qNUHCzrzCp8IPuKYZAKUE7Z88Vxl3V9BbLqkKbOykOp3z5A0xtyYDTynGCpDslPjSVah/wAfWh+ZT00csTiwe3ftBy9pdlLLjQSrTp2Sn5UTKTAjuETZLaVqOQkkbCtmpzibyi3pjpaZ0KUF5zrx5UDJsSZr63whaCpRyUqxn61TTqxBveIUa3o5kFDMSZJTnkhYASr08uuNqRWe4SkOuRbowpClr1NuEfUf80xXwrLdnc9uY1LiupJL61nVjt55OR1pY4iRa40+fc061tAMRxn/AFFKyMjzwN6yP9cip2ejialhp+CsgxkcvWSMHcEd6BvV2iRFBphTCndslw7J+XekfCfEDIZER9Z5KzhKlH9Kj+DXS9cMmW8XmUKcSe6NyD602SN7QsJCC5cXPuLdZYWvUnYKKBg+wH/NF8PXm5R5iSFFRUBlPbei4HAsh5eW2SlZ2Lrw3HsKt7FwdGt4C1+N0dVLFSr0MpV2JY3DX7RlqlPoKStWSkVbw4bFthpZaSlCQOia21oawhoDbyrUpW+cdqKVCylYrvMcOWmelBxqjLx74OKTOS50Cxx3bXCDxLfjdznRj/b1NU3EJRbuH5jy8ai0pCAe6jsMVI2xSLA0ZtxuT2qQkFENI64A3x5+u1PD5Ecj/U4cO3G5XnVDuMBM6ESdTziAnRv7YJ9t64z+EkoeXI4fkNPlpWFxlKCik+WfwaYIvcLiGMqA1LdtkgqOlIIw56ZHXPlkGhLVwnOhXAypE8RUIP6mFeJfvnYD3zVurd8X6ILeu/sRsPuu8QQESGFsvNLKVoWMEdfOqxFr+MeWVpDiFHpjYe9b8RyGDEXLTGbceiJ1tuOJ3B+W+KEicSQ73DMFyQu1SV+EKSoBCvY/jb3ouTpOjqSHiEMoS78OW5cpobtJdAwfL09zUo5xHxAm7paEYlw7fBcsnb+vz6VtF4UmQ5ypcu5oiMNDPPaVhSh+B759qaq4xtiZiWSHi0U6fitI6+eMdP8AMUPdfsc370cLvw1b7i20tXLtlxfGeXrSQtXcY7+4qaujNxtcdcO4xSlChhD6B4FfPz+9OJ/Csu4yESoVxblMPHVz1qypI+XX5faqFhDUO3JgyJC7hthZfwQfT2+9dyqknZ3Hl4oTWqMqVaoCQSCGx0GTXWAyZclUK2jlMoV/1EgDZB7geav6UvRxCIKptpbihsJCm47rZ3RttkGq2xROTBjx46QEoSCrHmdzmp5JSuiuOKexnamoNqZSzEjobSOpx4lHzJ7mmXPZdHiAUD5ihRGQR4lJzWqmShOUHI9KRfRXRzmcPWWfnnQmtR3CgnBFJZXArbawu1vFvKSFBe4Oac63knOFY9q7MzVjY12vJ1EGz8Rb537PuzQSpGSy7j+h8sdfaqNDeGkliJz8/q1LAKT5b0XxLCbu1uWjAD6QVNK7g1ExZgnoKZMx+K+z4FFpwp1+49N66/Aso1tDb9ttz5DzEdzUGk5OgeEeQz3qb+AlXKepM50vR1tqAPQNkjbbtvTS12tEBx50DTzEbt52FcId3cevDcFMfksYUfF+pWK1JeujNd7ZBqjPQZa2ycoSohekZxg9a9RsqXjGZfbWcKT+od/WoZ0a7hJT4s85WhSRkpOT9R6U64dutxsTK40mJ8RHSvZSFdB/napzjxLY52ehQ33NWF5OfOiHHHHPCM70ntvEVomadEhLSs9HNjT9ubbmwFuSmQnH84Oagi7PkaIrOT9TW9wnw7SgGU4EKPRPc0gvnGbcZDrdvaU6eiXAPCD71DSBd5MtcmTqfUvByrZCR7+VG6Ef2Uky7ovUz4mRqTEiEL0K/Tgb5pIxxSzJSqJxDCQ9GUrwOtjdAJ279vMb0HenTHtaYzGhQeUnnLTnGBuEj570Ap2Iq3PJbyH8DIX169qvixrjyfZnyT3SLeG3ZbLH+KhBCuYNXxTysnB6YP8AYfWh5NyXcLeZMN4oKlFKVqR0wcZAoMQ0zbTAbU1rTyk7+Ww713aZbtVqDehUgNqJCE4JJJP9KZRS/kDb6FTLEpmxXUy1FanBkLJzq260qg28S2NalJCAOx8Wac/tJ642K6reQlAQnSlAH6du9T0RqRsuKSF6d8dD71aPKnROXgY2TiS4WxsNkiTD6Fl3fHsfx0qjtzHDF0X8exFXqRjVFWfClXnjOPvj51H2p2IhWmVkb+E48Pzp3w1pUq66d0qVtpHUb0k4rwNFtvZRG9MSpZhMOA6EklLY8IA7E/ikAbnP3uO667zWUOE6UjAQMHt+aMtloRDlfFD92VIKeX1G+PpXAXdYuzMFljksqUQpaxur1FKtdDblVieQgucTvISMlT+n29abXfi1MBxTSZL7SU7ANpBA96Z2u3QLhOVcYetD2hSXUKOU8zpqHy7e1J7twm04p0KJc5n6nC5pPn0xWXJNTlaNmPG4WmDw+MZ5UVCUXmwd8pAx/aqiPxUplhDsjUlJ7kVN2XgVL8tlLbyksdF43yPfzp3x7b8xUR4KcJZ8PTqKnRRNdMf27iyBLOgvICj/AAqOKbOKQpouN4Ir89vyn4nidj4SFafFkGrHhbidbYCMrCU4KmlnIx6GmtiNKz0VqSebgkZ7V57xQ4mzX2T4E8uRhxOBntv9zVNcZ6I6/iArDRSFj51C3SfHut0kPyScJ0pQBj/O9UUdE5sf2KJLTMlPSnFOhxsAOKOcnJ29PansO1obT8Q8Q2lIyXF7YHpWlzu0Cx/utHxMsDZseFKfc74+9BreicYx0tx5j0aW0nPw6ySk+vr71VtupePZmSS12wCXYX0LcuXD0hucw4olbexUPMev9fekTMqQq6LUg8ha8akOHAyABv6/eqe2Wlvhj/8AoXOe4HFHCWGM6Ve/832Ari9dLDxHILFzjGHIJ0syUnJPkCQPscj1opvvtewV/TB2nIQuTEN6ClS3UnxtrITkZPT5US7AtqnFNiM+VA4wgj/xXFHDlxtt8hOOL+JjJUUh4baQQcAgnbr5mqV9EO1smVcFhKVH9KRkqPlSNQdUPFy8gcWzsbojMZQdiDsK53mztXFKIUS6Nty2Rr+GyCk+WR1rm1xbb5qnIMhD8Btzwtvtr3+eBt96EPBTomc1dwS3FR4+clP7w/fAP+77V3FRb5aYHJtfrsn70J8ZKIlzjFp0KylY/SsY8+lc34IFvVKKgVAAjTuKrLhxTatKIL8VyfDxpceeOTt3wRv77UvlcMJlQzM4bll6K6MmOs4PsCfz9aqpuKSkqEcU3o7PfEGxw0RX+SpTScqHfbpntXazQnhaW4z4Ul3mKVjqTuf70zs1uW5bYhfSGuW0ArV1SQN9qGlcXW6BIDcVhchGcOPA4Pyz1+1BybtR2PSW2wmVa4TVvdanvoiokDQVkgKJ7dam5lrudiRkITMt5yQ611SPM+X3FMrhZUcRJNxtNwLqVnSUSCfAe4Hl7V1ZlROEYpiGS/PlKGSyVaUIPpnOkfelTfSdv0B776I21xPjE6NSQEnvufpTvhZIYNzSg/oIAyPei24ln4nJctqlW25ga1NhPhP0xn3G/pXXhyzT4cuaxNZGtzSoLCspWN8kH/DVHk5WmLGO7QNZ48z9rrkyHS82WiAvpj0x2+VO2bQC2txY6JJC1Dpseg/Nb3K426xICHgXpOMpZSPufKhGrtC4mbbaLz8SUyoOGMF5SsA5I/3dPQ1OTk42uvZSKSdeQjhtgsQkpSC2NRznqrG2ftTZyFCJ5jiQpX+7elxlDWopOE529a+Tn23Le+kuK1rQUp0dUmsa0ehJ27Y+tqoqAVCQjmYxoSR4RS6XoflLaJ1A9a8hbl3CG8puO6vnoXgnUTn3r0Sxz5k2FFlz43JdSChR/nGaawJHC5WRmWtTbqEBxJ/jTlK/X0NKlcJympSJDKUpSdlIByMen2q4dXGeSP5uxoVU3kktrXkdAa5bdAfsn+LhybRGbORv4sdcJBNeeRUlSnVBClZV716JxIpmW/H+KeWhgBQKGxkq37UkbctUYlqLaHVAblx6SsKV9KtPIsb/AGEjhlk+I1Y4jh3JtMPiaKCeiZSE4I98bj5bU6nJfgWtH/paOwYxGVPMnW4fUefvvUfeY5agxlfDLaQXCnCh3wNs+eDWkCVcbQlUuA6pLWRqSrdCvcVo4KS5R69Mwcq0yp4VfvNwQpq4x0yLeSRzJWx+W3i+f1pgiPZrGp2TGabSv+J5xWQn0BPT5fWg7vfZSYDTzbHMW4gHQnZKdu/c0HFLt1ssdb6EuuOLVq2GBgqH9KTi3t/8Q1pa8mXi6N3ew3B1pa1IbIRlQwDuk5A+dK7TxRNhshiegToRGChzdSR6Hv7GjZsFq38PXBppWdSgtQznScpGPsKRW+TEbZ0OApe07LVuCfxVOMXHaFk5aLWyt2V5D03h+Ow5NxkMvrILfpg5x8vrShFx4qF6CUIcU8R4mFow1j8e4NTEFl9S0KiqcQ8k5C0HBT61a2DiGfJgyhLUFrjq0laBhSvxn1pZQcb82cmpfQ0lWi1OutSrhDZ+JAyptpR0k+o2z86GdvzDsxu3sLTncaGh4UADufl2pVa7rKn3N5p9oNIS2VBs9evXNbxbS03NalrAacSTpSDjVkHtQUF52Py9CIXWfa7xMVBfKRzlFTSt0q37j8jen0K48PX6S2bnERHm53BVhDvue/sfvUzJdZavUxT6FKbLquh6b1ynlmROVydJbKE6ce1UcFLrTJ8q7K/iiVfIYS3Ea+GhpIDRiDOfLJA29sfWmEGPIutqP/qeIykgeBwHS58wP0n2+lTfD13ulsnRYS164zx0hDu5QPMdx7dKM4hvk1p0NtNnGQOarBA9AO3zqTi9IZNdjZ6fa+H4nKiIbYQR23W58up9zU7xRLeUbdMYdcbdWCpKwcKGQDTS621FweIdQnSkDx9Mdf8APKk3FaEsMW1CCVpbSQCD12FNCKs5t0wmLxO1KaTC4ljB9voJCE+JPqcf1H0p+G2oNrQvhtmMuOs/v3gvUvT39z89vKoWXIiO2/QwNDgUNST1NZDVMhpcfhurbaKcO4PhWOmPWunjTTa0vQIzp7Kh5KpgMdlzStX8f8tLZFpdhtFpy/LSTvjl+H54OfvRFhlB8qSkjPcnyoi8cNqnALblAL7A1h/k9SLJoRrjH1PfDx5jY6rjLBUoee+N/rTi2cTsON/DrBSU7aVDCk5rjAtE+2SMOkFvP8PSjZzEMOtSVsILw2Ku9cwt2EquGnYmtgsvYWnr3zQKg2tY3GM96JdmiIwCyhLjgICEnoT/AJmrYI7snkloX8RR5rqoKorSgGFHJx+pRI2Hn0rSS7EZlu/ESkpWQnKU5JBAwc46U3bujMue1FaiyWFYUtWtzw+uB3od2xtSXFOONBJJ7EjP0o/i5SuYs/8AJeOKWLsRXuY+4y2wtzLSHVFKQAMHA/tWOurfsSlOqKlBQGTWVlXXRhy/MpQNbFvSrcFoD7CtOJXnIVqUYii0daU5RscGvlZQGYng/wDxa6k7nndT/wDilLaErbSFDO1ZWVoj0yD6QTYHnBJDIUeWQSU+tOOGhhi5jtzD+aysqD7Y8ex1CQlMfmBI1kHxd6l7VJfl8RoXIdU4pKnAnJ6AA1lZRiH0CTwDdpw/+xX9aEKjHkJWydKhjcVlZVp9ImvI71FV9tZJ7Zp+02hyc9zEhQGDgisrKg+kVj0I+MpT6ZLcZLqgypvUpA2BNcuIP/b7R6NbfQVlZVI9oV+RK+ARqI386YMPuO2eSHFatIAHpvX2so5OxV4Aw6tia6GVFA2G1NGZsnLZ5yv1VlZXny+R6ePooH5Dq4ydSyfBn7VPTnFFvdRO9faylDI5pcWNge1NbYAtDSljJBJBPng18rK0YiU+hpbW0aEL0jUSRnv1qNu8uQ9cHw48shtZSgZwEivlZV8Zjn8T/9k=">
            <a:extLst>
              <a:ext uri="{FF2B5EF4-FFF2-40B4-BE49-F238E27FC236}">
                <a16:creationId xmlns:a16="http://schemas.microsoft.com/office/drawing/2014/main" xmlns="" id="{F2A3DE80-3DEE-4147-9193-5F1E94B34BD0}"/>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en-US" sz="1800"/>
          </a:p>
        </p:txBody>
      </p:sp>
      <p:pic>
        <p:nvPicPr>
          <p:cNvPr id="4101" name="Picture 7">
            <a:extLst>
              <a:ext uri="{FF2B5EF4-FFF2-40B4-BE49-F238E27FC236}">
                <a16:creationId xmlns:a16="http://schemas.microsoft.com/office/drawing/2014/main" xmlns="" id="{8D26F724-A1F7-4997-B32E-D3C857CE32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46263"/>
            <a:ext cx="4473575"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8">
            <a:extLst>
              <a:ext uri="{FF2B5EF4-FFF2-40B4-BE49-F238E27FC236}">
                <a16:creationId xmlns:a16="http://schemas.microsoft.com/office/drawing/2014/main" xmlns="" id="{148A2C0A-31F2-45EE-ACE7-E8FBF80EF1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3575" y="1846263"/>
            <a:ext cx="4670425"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10">
            <a:extLst>
              <a:ext uri="{FF2B5EF4-FFF2-40B4-BE49-F238E27FC236}">
                <a16:creationId xmlns:a16="http://schemas.microsoft.com/office/drawing/2014/main" xmlns="" id="{A5429CCA-619B-4464-8382-91987AB5C2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3575" y="4137025"/>
            <a:ext cx="4670425" cy="275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11">
            <a:extLst>
              <a:ext uri="{FF2B5EF4-FFF2-40B4-BE49-F238E27FC236}">
                <a16:creationId xmlns:a16="http://schemas.microsoft.com/office/drawing/2014/main" xmlns="" id="{EB19E8AA-3A6F-4938-B06D-035D3A2B84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4170363"/>
            <a:ext cx="4475163" cy="266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2">
            <a:extLst>
              <a:ext uri="{FF2B5EF4-FFF2-40B4-BE49-F238E27FC236}">
                <a16:creationId xmlns:a16="http://schemas.microsoft.com/office/drawing/2014/main" xmlns="" id="{0160BE81-5319-487B-8E40-91F0D3FD54E5}"/>
              </a:ext>
            </a:extLst>
          </p:cNvPr>
          <p:cNvSpPr txBox="1">
            <a:spLocks noChangeArrowheads="1"/>
          </p:cNvSpPr>
          <p:nvPr/>
        </p:nvSpPr>
        <p:spPr bwMode="auto">
          <a:xfrm>
            <a:off x="307975" y="2133600"/>
            <a:ext cx="383222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GB" altLang="en-US" sz="9600" b="1" kern="0" dirty="0">
                <a:solidFill>
                  <a:schemeClr val="bg1"/>
                </a:solidFill>
                <a:effectLst>
                  <a:outerShdw blurRad="38100" dist="38100" dir="2700000" algn="tl">
                    <a:srgbClr val="000000">
                      <a:alpha val="43137"/>
                    </a:srgbClr>
                  </a:outerShdw>
                </a:effectLst>
              </a:rPr>
              <a:t>2004</a:t>
            </a:r>
            <a:endParaRPr lang="en-US" altLang="en-US" sz="9600" b="1" kern="0" dirty="0">
              <a:solidFill>
                <a:schemeClr val="bg1"/>
              </a:solidFill>
              <a:effectLst>
                <a:outerShdw blurRad="38100" dist="38100" dir="2700000" algn="tl">
                  <a:srgbClr val="000000">
                    <a:alpha val="43137"/>
                  </a:srgbClr>
                </a:outerShdw>
              </a:effectLst>
            </a:endParaRPr>
          </a:p>
        </p:txBody>
      </p:sp>
      <p:sp>
        <p:nvSpPr>
          <p:cNvPr id="14" name="Rectangle 2">
            <a:extLst>
              <a:ext uri="{FF2B5EF4-FFF2-40B4-BE49-F238E27FC236}">
                <a16:creationId xmlns:a16="http://schemas.microsoft.com/office/drawing/2014/main" xmlns="" id="{F538A20E-EDAC-4689-9171-6D2A1FAADF72}"/>
              </a:ext>
            </a:extLst>
          </p:cNvPr>
          <p:cNvSpPr txBox="1">
            <a:spLocks noChangeArrowheads="1"/>
          </p:cNvSpPr>
          <p:nvPr/>
        </p:nvSpPr>
        <p:spPr bwMode="auto">
          <a:xfrm>
            <a:off x="460375" y="4600575"/>
            <a:ext cx="383222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GB" altLang="en-US" sz="9600" b="1" kern="0" dirty="0">
                <a:solidFill>
                  <a:srgbClr val="CC66FF"/>
                </a:solidFill>
                <a:effectLst>
                  <a:outerShdw blurRad="38100" dist="38100" dir="2700000" algn="tl">
                    <a:srgbClr val="000000">
                      <a:alpha val="43137"/>
                    </a:srgbClr>
                  </a:outerShdw>
                </a:effectLst>
              </a:rPr>
              <a:t>2011</a:t>
            </a:r>
            <a:endParaRPr lang="en-US" altLang="en-US" sz="9600" b="1" kern="0" dirty="0">
              <a:solidFill>
                <a:srgbClr val="CC66FF"/>
              </a:solidFill>
              <a:effectLst>
                <a:outerShdw blurRad="38100" dist="38100" dir="2700000" algn="tl">
                  <a:srgbClr val="000000">
                    <a:alpha val="43137"/>
                  </a:srgbClr>
                </a:outerShdw>
              </a:effectLst>
            </a:endParaRPr>
          </a:p>
        </p:txBody>
      </p:sp>
      <p:sp>
        <p:nvSpPr>
          <p:cNvPr id="15" name="Rectangle 2">
            <a:extLst>
              <a:ext uri="{FF2B5EF4-FFF2-40B4-BE49-F238E27FC236}">
                <a16:creationId xmlns:a16="http://schemas.microsoft.com/office/drawing/2014/main" xmlns="" id="{AC4E2A8C-6F7B-45A8-B774-4E569DF84A9F}"/>
              </a:ext>
            </a:extLst>
          </p:cNvPr>
          <p:cNvSpPr txBox="1">
            <a:spLocks noChangeArrowheads="1"/>
          </p:cNvSpPr>
          <p:nvPr/>
        </p:nvSpPr>
        <p:spPr bwMode="auto">
          <a:xfrm>
            <a:off x="4716463" y="4616450"/>
            <a:ext cx="383222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GB" altLang="en-US" sz="9600" b="1" kern="0" dirty="0">
                <a:solidFill>
                  <a:srgbClr val="33CC33"/>
                </a:solidFill>
                <a:effectLst>
                  <a:outerShdw blurRad="38100" dist="38100" dir="2700000" algn="tl">
                    <a:srgbClr val="000000">
                      <a:alpha val="43137"/>
                    </a:srgbClr>
                  </a:outerShdw>
                </a:effectLst>
              </a:rPr>
              <a:t>2007</a:t>
            </a:r>
            <a:endParaRPr lang="en-US" altLang="en-US" sz="9600" b="1" kern="0" dirty="0">
              <a:solidFill>
                <a:srgbClr val="33CC33"/>
              </a:solidFill>
              <a:effectLst>
                <a:outerShdw blurRad="38100" dist="38100" dir="2700000" algn="tl">
                  <a:srgbClr val="000000">
                    <a:alpha val="43137"/>
                  </a:srgbClr>
                </a:outerShdw>
              </a:effectLst>
            </a:endParaRPr>
          </a:p>
        </p:txBody>
      </p:sp>
      <p:sp>
        <p:nvSpPr>
          <p:cNvPr id="16" name="Rectangle 2">
            <a:extLst>
              <a:ext uri="{FF2B5EF4-FFF2-40B4-BE49-F238E27FC236}">
                <a16:creationId xmlns:a16="http://schemas.microsoft.com/office/drawing/2014/main" xmlns="" id="{074DFD9D-FE0D-4345-A4BB-A2AB1C22EE3D}"/>
              </a:ext>
            </a:extLst>
          </p:cNvPr>
          <p:cNvSpPr txBox="1">
            <a:spLocks noChangeArrowheads="1"/>
          </p:cNvSpPr>
          <p:nvPr/>
        </p:nvSpPr>
        <p:spPr bwMode="auto">
          <a:xfrm>
            <a:off x="4738688" y="2133600"/>
            <a:ext cx="383222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GB" altLang="en-US" sz="9600" b="1" kern="0" dirty="0">
                <a:solidFill>
                  <a:srgbClr val="FFFF00"/>
                </a:solidFill>
                <a:effectLst>
                  <a:outerShdw blurRad="38100" dist="38100" dir="2700000" algn="tl">
                    <a:srgbClr val="000000">
                      <a:alpha val="43137"/>
                    </a:srgbClr>
                  </a:outerShdw>
                </a:effectLst>
              </a:rPr>
              <a:t>2006</a:t>
            </a:r>
            <a:endParaRPr lang="en-US" altLang="en-US" sz="9600" b="1" kern="0" dirty="0">
              <a:solidFill>
                <a:srgbClr val="FFFF00"/>
              </a:solidFill>
              <a:effectLst>
                <a:outerShdw blurRad="38100" dist="38100" dir="2700000" algn="tl">
                  <a:srgbClr val="000000">
                    <a:alpha val="43137"/>
                  </a:srgbClr>
                </a:outerShdw>
              </a:effectLst>
            </a:endParaRPr>
          </a:p>
        </p:txBody>
      </p:sp>
      <p:sp>
        <p:nvSpPr>
          <p:cNvPr id="4109" name="Rectangle 4">
            <a:extLst>
              <a:ext uri="{FF2B5EF4-FFF2-40B4-BE49-F238E27FC236}">
                <a16:creationId xmlns:a16="http://schemas.microsoft.com/office/drawing/2014/main" xmlns="" id="{8A02B5C8-A596-4260-89CB-30F6856A42CE}"/>
              </a:ext>
            </a:extLst>
          </p:cNvPr>
          <p:cNvSpPr>
            <a:spLocks noChangeArrowheads="1"/>
          </p:cNvSpPr>
          <p:nvPr/>
        </p:nvSpPr>
        <p:spPr bwMode="auto">
          <a:xfrm>
            <a:off x="227013" y="1916832"/>
            <a:ext cx="89789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GB" altLang="en-US" sz="4400" dirty="0"/>
              <a:t>Data Protection Act 1984</a:t>
            </a:r>
          </a:p>
          <a:p>
            <a:pPr>
              <a:spcBef>
                <a:spcPct val="0"/>
              </a:spcBef>
              <a:buNone/>
            </a:pPr>
            <a:endParaRPr lang="en-GB" altLang="en-US" sz="4400" dirty="0"/>
          </a:p>
          <a:p>
            <a:pPr>
              <a:spcBef>
                <a:spcPct val="0"/>
              </a:spcBef>
              <a:buFontTx/>
              <a:buNone/>
            </a:pPr>
            <a:r>
              <a:rPr lang="en-GB" altLang="en-US" sz="4400" dirty="0"/>
              <a:t>Directive 95/46/EC on the protection of individuals with regard to the processing of </a:t>
            </a:r>
            <a:r>
              <a:rPr lang="en-GB" altLang="en-US" sz="4400" dirty="0">
                <a:hlinkClick r:id="rId7" tooltip="Personally identifiable information"/>
              </a:rPr>
              <a:t>personal data</a:t>
            </a:r>
            <a:r>
              <a:rPr lang="en-GB" altLang="en-US" sz="4400" dirty="0"/>
              <a:t> and on the free movement of such data 1995. Came in UK 1998. </a:t>
            </a:r>
          </a:p>
        </p:txBody>
      </p:sp>
    </p:spTree>
    <p:extLst>
      <p:ext uri="{BB962C8B-B14F-4D97-AF65-F5344CB8AC3E}">
        <p14:creationId xmlns:p14="http://schemas.microsoft.com/office/powerpoint/2010/main" val="25321289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4102"/>
                                        </p:tgtEl>
                                        <p:attrNameLst>
                                          <p:attrName>style.visibility</p:attrName>
                                        </p:attrNameLst>
                                      </p:cBhvr>
                                      <p:to>
                                        <p:strVal val="visible"/>
                                      </p:to>
                                    </p:set>
                                    <p:animEffect transition="in" filter="circle(in)">
                                      <p:cBhvr>
                                        <p:cTn id="15" dur="2000"/>
                                        <p:tgtEl>
                                          <p:spTgt spid="410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4104"/>
                                        </p:tgtEl>
                                        <p:attrNameLst>
                                          <p:attrName>style.visibility</p:attrName>
                                        </p:attrNameLst>
                                      </p:cBhvr>
                                      <p:to>
                                        <p:strVal val="visible"/>
                                      </p:to>
                                    </p:set>
                                    <p:animEffect transition="in" filter="randombar(horizontal)">
                                      <p:cBhvr>
                                        <p:cTn id="20" dur="500"/>
                                        <p:tgtEl>
                                          <p:spTgt spid="410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fade">
                                      <p:cBhvr>
                                        <p:cTn id="25" dur="1000"/>
                                        <p:tgtEl>
                                          <p:spTgt spid="4103"/>
                                        </p:tgtEl>
                                      </p:cBhvr>
                                    </p:animEffect>
                                    <p:anim calcmode="lin" valueType="num">
                                      <p:cBhvr>
                                        <p:cTn id="26" dur="1000" fill="hold"/>
                                        <p:tgtEl>
                                          <p:spTgt spid="4103"/>
                                        </p:tgtEl>
                                        <p:attrNameLst>
                                          <p:attrName>ppt_x</p:attrName>
                                        </p:attrNameLst>
                                      </p:cBhvr>
                                      <p:tavLst>
                                        <p:tav tm="0">
                                          <p:val>
                                            <p:strVal val="#ppt_x"/>
                                          </p:val>
                                        </p:tav>
                                        <p:tav tm="100000">
                                          <p:val>
                                            <p:strVal val="#ppt_x"/>
                                          </p:val>
                                        </p:tav>
                                      </p:tavLst>
                                    </p:anim>
                                    <p:anim calcmode="lin" valueType="num">
                                      <p:cBhvr>
                                        <p:cTn id="27" dur="1000" fill="hold"/>
                                        <p:tgtEl>
                                          <p:spTgt spid="410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4109"/>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heel(1)">
                                      <p:cBhvr>
                                        <p:cTn id="42" dur="20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1000" fill="hold"/>
                                        <p:tgtEl>
                                          <p:spTgt spid="14"/>
                                        </p:tgtEl>
                                        <p:attrNameLst>
                                          <p:attrName>ppt_w</p:attrName>
                                        </p:attrNameLst>
                                      </p:cBhvr>
                                      <p:tavLst>
                                        <p:tav tm="0">
                                          <p:val>
                                            <p:fltVal val="0"/>
                                          </p:val>
                                        </p:tav>
                                        <p:tav tm="100000">
                                          <p:val>
                                            <p:strVal val="#ppt_w"/>
                                          </p:val>
                                        </p:tav>
                                      </p:tavLst>
                                    </p:anim>
                                    <p:anim calcmode="lin" valueType="num">
                                      <p:cBhvr>
                                        <p:cTn id="52" dur="1000" fill="hold"/>
                                        <p:tgtEl>
                                          <p:spTgt spid="14"/>
                                        </p:tgtEl>
                                        <p:attrNameLst>
                                          <p:attrName>ppt_h</p:attrName>
                                        </p:attrNameLst>
                                      </p:cBhvr>
                                      <p:tavLst>
                                        <p:tav tm="0">
                                          <p:val>
                                            <p:fltVal val="0"/>
                                          </p:val>
                                        </p:tav>
                                        <p:tav tm="100000">
                                          <p:val>
                                            <p:strVal val="#ppt_h"/>
                                          </p:val>
                                        </p:tav>
                                      </p:tavLst>
                                    </p:anim>
                                    <p:anim calcmode="lin" valueType="num">
                                      <p:cBhvr>
                                        <p:cTn id="53" dur="1000" fill="hold"/>
                                        <p:tgtEl>
                                          <p:spTgt spid="14"/>
                                        </p:tgtEl>
                                        <p:attrNameLst>
                                          <p:attrName>style.rotation</p:attrName>
                                        </p:attrNameLst>
                                      </p:cBhvr>
                                      <p:tavLst>
                                        <p:tav tm="0">
                                          <p:val>
                                            <p:fltVal val="90"/>
                                          </p:val>
                                        </p:tav>
                                        <p:tav tm="100000">
                                          <p:val>
                                            <p:fltVal val="0"/>
                                          </p:val>
                                        </p:tav>
                                      </p:tavLst>
                                    </p:anim>
                                    <p:animEffect transition="in" filter="fade">
                                      <p:cBhvr>
                                        <p:cTn id="5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P spid="4109" grpId="0"/>
      <p:bldP spid="4109"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mj-lt"/>
              </a:rPr>
              <a:t>Rights for individuals under the GDPR</a:t>
            </a:r>
          </a:p>
        </p:txBody>
      </p:sp>
      <p:sp>
        <p:nvSpPr>
          <p:cNvPr id="4" name="Date Placeholder 3"/>
          <p:cNvSpPr>
            <a:spLocks noGrp="1"/>
          </p:cNvSpPr>
          <p:nvPr>
            <p:ph type="dt" sz="half" idx="2"/>
          </p:nvPr>
        </p:nvSpPr>
        <p:spPr/>
        <p:txBody>
          <a:bodyPr/>
          <a:lstStyle/>
          <a:p>
            <a:fld id="{3FFC9BE3-63B7-8B4B-8F7F-E2147C04187A}" type="datetime3">
              <a:rPr lang="en-GB" smtClean="0"/>
              <a:t>30 May,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20</a:t>
            </a:fld>
            <a:endParaRPr lang="en-GB" dirty="0"/>
          </a:p>
        </p:txBody>
      </p:sp>
      <p:sp>
        <p:nvSpPr>
          <p:cNvPr id="7" name="Content Placeholder 2"/>
          <p:cNvSpPr>
            <a:spLocks noGrp="1"/>
          </p:cNvSpPr>
          <p:nvPr>
            <p:ph idx="1"/>
          </p:nvPr>
        </p:nvSpPr>
        <p:spPr/>
        <p:txBody>
          <a:bodyPr>
            <a:noAutofit/>
          </a:bodyPr>
          <a:lstStyle/>
          <a:p>
            <a:r>
              <a:rPr lang="en-GB" sz="1800" b="0" dirty="0">
                <a:latin typeface="+mn-lt"/>
              </a:rPr>
              <a:t>The main rights for individuals under the GDPR will be:</a:t>
            </a:r>
          </a:p>
          <a:p>
            <a:r>
              <a:rPr lang="en-GB" sz="1800" b="0" dirty="0">
                <a:latin typeface="+mn-lt"/>
              </a:rPr>
              <a:t>•	subject access;</a:t>
            </a:r>
          </a:p>
          <a:p>
            <a:r>
              <a:rPr lang="en-GB" sz="1800" b="0" dirty="0">
                <a:latin typeface="+mn-lt"/>
              </a:rPr>
              <a:t>•	to have inaccuracies corrected;</a:t>
            </a:r>
          </a:p>
          <a:p>
            <a:r>
              <a:rPr lang="en-GB" sz="1800" b="0" dirty="0">
                <a:latin typeface="+mn-lt"/>
              </a:rPr>
              <a:t>•	to have information erased;</a:t>
            </a:r>
          </a:p>
          <a:p>
            <a:r>
              <a:rPr lang="en-GB" sz="1800" b="0" dirty="0">
                <a:latin typeface="+mn-lt"/>
              </a:rPr>
              <a:t>•	to prevent direct marketing;</a:t>
            </a:r>
          </a:p>
          <a:p>
            <a:r>
              <a:rPr lang="en-GB" sz="1800" b="0" dirty="0">
                <a:latin typeface="+mn-lt"/>
              </a:rPr>
              <a:t>•	to prevent automated decision-making and profiling; 	and</a:t>
            </a:r>
          </a:p>
          <a:p>
            <a:r>
              <a:rPr lang="en-GB" sz="1800" b="0" dirty="0">
                <a:latin typeface="+mn-lt"/>
              </a:rPr>
              <a:t>•	data portability.</a:t>
            </a:r>
          </a:p>
          <a:p>
            <a:endParaRPr lang="en-GB" sz="1800" b="0" dirty="0">
              <a:latin typeface="+mn-lt"/>
            </a:endParaRPr>
          </a:p>
        </p:txBody>
      </p:sp>
    </p:spTree>
    <p:extLst>
      <p:ext uri="{BB962C8B-B14F-4D97-AF65-F5344CB8AC3E}">
        <p14:creationId xmlns:p14="http://schemas.microsoft.com/office/powerpoint/2010/main" val="149979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additive="base">
                                        <p:cTn id="4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 Portability and SARs</a:t>
            </a:r>
          </a:p>
        </p:txBody>
      </p:sp>
      <p:sp>
        <p:nvSpPr>
          <p:cNvPr id="3" name="Content Placeholder 2"/>
          <p:cNvSpPr>
            <a:spLocks noGrp="1"/>
          </p:cNvSpPr>
          <p:nvPr>
            <p:ph idx="1"/>
          </p:nvPr>
        </p:nvSpPr>
        <p:spPr>
          <a:xfrm>
            <a:off x="400398" y="1112109"/>
            <a:ext cx="8434682" cy="4832078"/>
          </a:xfrm>
        </p:spPr>
        <p:txBody>
          <a:bodyPr/>
          <a:lstStyle/>
          <a:p>
            <a:r>
              <a:rPr lang="en-GB" sz="1800" b="0" dirty="0">
                <a:latin typeface="+mn-lt"/>
              </a:rPr>
              <a:t>New rights are being introduced under the GDPR, including  the</a:t>
            </a:r>
            <a:r>
              <a:rPr lang="en-US" sz="1800" b="0" dirty="0">
                <a:latin typeface="+mn-lt"/>
              </a:rPr>
              <a:t>:</a:t>
            </a:r>
          </a:p>
          <a:p>
            <a:pPr marL="285750" indent="-285750">
              <a:buFontTx/>
              <a:buChar char="-"/>
            </a:pPr>
            <a:r>
              <a:rPr lang="en-GB" sz="1800" b="0" dirty="0">
                <a:latin typeface="+mn-lt"/>
              </a:rPr>
              <a:t>Right to Data Portability (allowing for data subjects to have their personal data sent back to them to transmit elsewhere more easily) and </a:t>
            </a:r>
            <a:endParaRPr lang="en-US" sz="1800" b="0" dirty="0">
              <a:latin typeface="+mn-lt"/>
            </a:endParaRPr>
          </a:p>
          <a:p>
            <a:pPr marL="285750" indent="-285750">
              <a:buFontTx/>
              <a:buChar char="-"/>
            </a:pPr>
            <a:r>
              <a:rPr lang="en-GB" sz="1800" b="0" dirty="0">
                <a:latin typeface="+mn-lt"/>
              </a:rPr>
              <a:t>an extended Right to Be Forgotten (allowing data subjects to have their personal data erased without undue delay). </a:t>
            </a:r>
          </a:p>
          <a:p>
            <a:r>
              <a:rPr lang="en-GB" sz="1800" dirty="0">
                <a:latin typeface="+mn-lt"/>
              </a:rPr>
              <a:t>Subject Access Right, or “SAR,”</a:t>
            </a:r>
            <a:r>
              <a:rPr lang="en-GB" sz="1800" b="0" dirty="0">
                <a:latin typeface="+mn-lt"/>
              </a:rPr>
              <a:t> a process where data subjects can exercise their right to gain access to their personal data. </a:t>
            </a:r>
          </a:p>
          <a:p>
            <a:r>
              <a:rPr lang="en-GB" sz="1800" b="0" dirty="0">
                <a:latin typeface="+mn-lt"/>
              </a:rPr>
              <a:t>Under GDPR, a SAR can be made </a:t>
            </a:r>
            <a:r>
              <a:rPr lang="en-GB" sz="1800" u="sng" dirty="0">
                <a:latin typeface="+mn-lt"/>
              </a:rPr>
              <a:t>free of charge</a:t>
            </a:r>
            <a:r>
              <a:rPr lang="en-GB" sz="1800" b="0" u="sng" dirty="0">
                <a:latin typeface="+mn-lt"/>
              </a:rPr>
              <a:t> </a:t>
            </a:r>
            <a:r>
              <a:rPr lang="en-GB" sz="1800" b="0" dirty="0">
                <a:latin typeface="+mn-lt"/>
              </a:rPr>
              <a:t>and must be addressed quickly, i.e. within </a:t>
            </a:r>
            <a:r>
              <a:rPr lang="en-GB" sz="1800" u="sng" dirty="0">
                <a:latin typeface="+mn-lt"/>
              </a:rPr>
              <a:t>one month of receipt of the request </a:t>
            </a:r>
            <a:r>
              <a:rPr lang="en-GB" sz="1800" b="0" dirty="0">
                <a:latin typeface="+mn-lt"/>
              </a:rPr>
              <a:t>(which may be extended for a maximum of two months when necessary, taking into account the complexity of the request and the number of requests). </a:t>
            </a:r>
          </a:p>
          <a:p>
            <a:r>
              <a:rPr lang="en-GB" sz="1800" b="0" dirty="0">
                <a:latin typeface="+mn-lt"/>
              </a:rPr>
              <a:t>SARs have risen over the years; for example, the ICO estimated in June 2016 that 13% of UK residents had now made a SAR. </a:t>
            </a:r>
          </a:p>
          <a:p>
            <a:r>
              <a:rPr lang="en-GB" sz="1800" b="0" dirty="0">
                <a:latin typeface="+mn-lt"/>
              </a:rPr>
              <a:t>This rise can be expected to continue once they are free, and SARs will become more costly and complicated for organizations to address, especially given the prevalence of email and cloud applications. </a:t>
            </a:r>
          </a:p>
        </p:txBody>
      </p:sp>
      <p:sp>
        <p:nvSpPr>
          <p:cNvPr id="4" name="Date Placeholder 3"/>
          <p:cNvSpPr>
            <a:spLocks noGrp="1"/>
          </p:cNvSpPr>
          <p:nvPr>
            <p:ph type="dt" sz="half" idx="2"/>
          </p:nvPr>
        </p:nvSpPr>
        <p:spPr/>
        <p:txBody>
          <a:bodyPr/>
          <a:lstStyle/>
          <a:p>
            <a:fld id="{3FFC9BE3-63B7-8B4B-8F7F-E2147C04187A}" type="datetime3">
              <a:rPr lang="en-GB" smtClean="0"/>
              <a:t>30 May,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21</a:t>
            </a:fld>
            <a:endParaRPr lang="en-GB" dirty="0"/>
          </a:p>
        </p:txBody>
      </p:sp>
    </p:spTree>
    <p:extLst>
      <p:ext uri="{BB962C8B-B14F-4D97-AF65-F5344CB8AC3E}">
        <p14:creationId xmlns:p14="http://schemas.microsoft.com/office/powerpoint/2010/main" val="249140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6888" y="1203967"/>
            <a:ext cx="3810000" cy="285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b="1" dirty="0"/>
              <a:t>Subject Access Requests</a:t>
            </a:r>
          </a:p>
        </p:txBody>
      </p:sp>
      <p:sp>
        <p:nvSpPr>
          <p:cNvPr id="3" name="Content Placeholder 2"/>
          <p:cNvSpPr>
            <a:spLocks noGrp="1"/>
          </p:cNvSpPr>
          <p:nvPr>
            <p:ph idx="1"/>
          </p:nvPr>
        </p:nvSpPr>
        <p:spPr/>
        <p:txBody>
          <a:bodyPr>
            <a:normAutofit/>
          </a:bodyPr>
          <a:lstStyle/>
          <a:p>
            <a:r>
              <a:rPr lang="en-GB" sz="1800" b="0" dirty="0">
                <a:latin typeface="+mn-lt"/>
              </a:rPr>
              <a:t>The requirements for data controllers:</a:t>
            </a:r>
          </a:p>
          <a:p>
            <a:pPr marL="342900" indent="-342900">
              <a:buFont typeface="Arial" panose="020B0604020202020204" pitchFamily="34" charset="0"/>
              <a:buChar char="•"/>
            </a:pPr>
            <a:r>
              <a:rPr lang="en-GB" sz="1800" b="0" dirty="0">
                <a:latin typeface="+mn-lt"/>
              </a:rPr>
              <a:t>Statutory timescales</a:t>
            </a:r>
          </a:p>
          <a:p>
            <a:pPr marL="342900" indent="-342900">
              <a:buFont typeface="Arial" panose="020B0604020202020204" pitchFamily="34" charset="0"/>
              <a:buChar char="•"/>
            </a:pPr>
            <a:r>
              <a:rPr lang="en-GB" sz="1800" b="0" dirty="0">
                <a:latin typeface="+mn-lt"/>
              </a:rPr>
              <a:t>Documented procedures</a:t>
            </a:r>
          </a:p>
          <a:p>
            <a:pPr marL="342900" indent="-342900">
              <a:buFont typeface="Arial" panose="020B0604020202020204" pitchFamily="34" charset="0"/>
              <a:buChar char="•"/>
            </a:pPr>
            <a:r>
              <a:rPr lang="en-GB" sz="1800" b="0" dirty="0">
                <a:latin typeface="+mn-lt"/>
              </a:rPr>
              <a:t>Accountability</a:t>
            </a:r>
          </a:p>
          <a:p>
            <a:pPr marL="342900" indent="-342900">
              <a:buFont typeface="Arial" panose="020B0604020202020204" pitchFamily="34" charset="0"/>
              <a:buChar char="•"/>
            </a:pPr>
            <a:r>
              <a:rPr lang="en-GB" sz="1800" b="0" dirty="0">
                <a:latin typeface="+mn-lt"/>
              </a:rPr>
              <a:t>Disclosure file content</a:t>
            </a:r>
          </a:p>
          <a:p>
            <a:endParaRPr lang="en-GB" dirty="0"/>
          </a:p>
        </p:txBody>
      </p:sp>
      <p:pic>
        <p:nvPicPr>
          <p:cNvPr id="3076" name="Picture 4" descr="C:\Users\dohertyl\AppData\Local\Microsoft\Windows\Temporary Internet Files\Content.IE5\RLJSF0N8\doc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2724" y="3581141"/>
            <a:ext cx="2038350" cy="2238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34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6823" y="1376961"/>
            <a:ext cx="3810000" cy="285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b="1" dirty="0"/>
              <a:t>Subject Access Requests</a:t>
            </a:r>
          </a:p>
        </p:txBody>
      </p:sp>
      <p:sp>
        <p:nvSpPr>
          <p:cNvPr id="3" name="Content Placeholder 2"/>
          <p:cNvSpPr>
            <a:spLocks noGrp="1"/>
          </p:cNvSpPr>
          <p:nvPr>
            <p:ph idx="1"/>
          </p:nvPr>
        </p:nvSpPr>
        <p:spPr/>
        <p:txBody>
          <a:bodyPr>
            <a:normAutofit/>
          </a:bodyPr>
          <a:lstStyle/>
          <a:p>
            <a:r>
              <a:rPr lang="en-GB" sz="1800" b="0" dirty="0">
                <a:latin typeface="+mn-lt"/>
              </a:rPr>
              <a:t>The requirements for requestors:</a:t>
            </a:r>
          </a:p>
          <a:p>
            <a:pPr marL="342900" indent="-342900">
              <a:buFont typeface="Arial" panose="020B0604020202020204" pitchFamily="34" charset="0"/>
              <a:buChar char="•"/>
            </a:pPr>
            <a:r>
              <a:rPr lang="en-GB" sz="1800" b="0" dirty="0" smtClean="0">
                <a:latin typeface="+mn-lt"/>
              </a:rPr>
              <a:t>Request</a:t>
            </a:r>
            <a:endParaRPr lang="en-GB" sz="1800" b="0" dirty="0">
              <a:latin typeface="+mn-lt"/>
            </a:endParaRPr>
          </a:p>
          <a:p>
            <a:pPr marL="342900" indent="-342900">
              <a:buFont typeface="Arial" panose="020B0604020202020204" pitchFamily="34" charset="0"/>
              <a:buChar char="•"/>
            </a:pPr>
            <a:r>
              <a:rPr lang="en-GB" sz="1800" b="0" dirty="0">
                <a:latin typeface="+mn-lt"/>
              </a:rPr>
              <a:t>Proof of identity</a:t>
            </a:r>
          </a:p>
          <a:p>
            <a:pPr marL="342900" indent="-342900">
              <a:buFont typeface="Arial" panose="020B0604020202020204" pitchFamily="34" charset="0"/>
              <a:buChar char="•"/>
            </a:pPr>
            <a:r>
              <a:rPr lang="en-GB" sz="1800" b="0" dirty="0" smtClean="0">
                <a:latin typeface="+mn-lt"/>
              </a:rPr>
              <a:t>Clarification </a:t>
            </a:r>
            <a:r>
              <a:rPr lang="en-GB" sz="1800" b="0" dirty="0">
                <a:latin typeface="+mn-lt"/>
              </a:rPr>
              <a:t>of request</a:t>
            </a:r>
          </a:p>
          <a:p>
            <a:endParaRPr lang="en-GB" dirty="0"/>
          </a:p>
        </p:txBody>
      </p:sp>
      <p:pic>
        <p:nvPicPr>
          <p:cNvPr id="3076" name="Picture 4" descr="C:\Users\dohertyl\AppData\Local\Microsoft\Windows\Temporary Internet Files\Content.IE5\RLJSF0N8\doc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7648" y="3668155"/>
            <a:ext cx="2038350" cy="2238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22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mj-lt"/>
              </a:rPr>
              <a:t>Subject access risks</a:t>
            </a:r>
          </a:p>
        </p:txBody>
      </p:sp>
      <p:sp>
        <p:nvSpPr>
          <p:cNvPr id="3" name="Content Placeholder 2"/>
          <p:cNvSpPr>
            <a:spLocks noGrp="1"/>
          </p:cNvSpPr>
          <p:nvPr>
            <p:ph idx="1"/>
          </p:nvPr>
        </p:nvSpPr>
        <p:spPr/>
        <p:txBody>
          <a:bodyPr/>
          <a:lstStyle/>
          <a:p>
            <a:pPr marL="342900" lvl="0" indent="-342900">
              <a:buFont typeface="Arial" panose="020B0604020202020204" pitchFamily="34" charset="0"/>
              <a:buChar char="•"/>
            </a:pPr>
            <a:r>
              <a:rPr lang="en-US" sz="2000" b="0" dirty="0">
                <a:latin typeface="+mn-lt"/>
                <a:ea typeface="Times New Roman"/>
                <a:cs typeface="Times New Roman"/>
              </a:rPr>
              <a:t>Staff not fully aware of what a Subject Access Request (SARs) is and how to deal with one</a:t>
            </a:r>
          </a:p>
          <a:p>
            <a:pPr marL="342900" indent="-342900">
              <a:buFont typeface="Arial" panose="020B0604020202020204" pitchFamily="34" charset="0"/>
              <a:buChar char="•"/>
            </a:pPr>
            <a:r>
              <a:rPr lang="en-GB" sz="2000" b="0" dirty="0">
                <a:latin typeface="+mn-lt"/>
              </a:rPr>
              <a:t>SAR redactions and exemptions not logged or reported.</a:t>
            </a:r>
          </a:p>
          <a:p>
            <a:pPr marL="342900" indent="-342900">
              <a:buFont typeface="Arial" panose="020B0604020202020204" pitchFamily="34" charset="0"/>
              <a:buChar char="•"/>
            </a:pPr>
            <a:r>
              <a:rPr lang="en-GB" sz="2000" b="0" dirty="0">
                <a:latin typeface="+mn-lt"/>
              </a:rPr>
              <a:t>SAR response dates not met</a:t>
            </a:r>
          </a:p>
        </p:txBody>
      </p:sp>
      <p:pic>
        <p:nvPicPr>
          <p:cNvPr id="4" name="Picture 3"/>
          <p:cNvPicPr>
            <a:picLocks noChangeAspect="1"/>
          </p:cNvPicPr>
          <p:nvPr/>
        </p:nvPicPr>
        <p:blipFill>
          <a:blip r:embed="rId3"/>
          <a:stretch>
            <a:fillRect/>
          </a:stretch>
        </p:blipFill>
        <p:spPr>
          <a:xfrm>
            <a:off x="5783779" y="3584546"/>
            <a:ext cx="2810500" cy="2158171"/>
          </a:xfrm>
          <a:prstGeom prst="rect">
            <a:avLst/>
          </a:prstGeom>
        </p:spPr>
      </p:pic>
    </p:spTree>
    <p:extLst>
      <p:ext uri="{BB962C8B-B14F-4D97-AF65-F5344CB8AC3E}">
        <p14:creationId xmlns:p14="http://schemas.microsoft.com/office/powerpoint/2010/main" val="231565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Right to erasure: Medical records</a:t>
            </a:r>
          </a:p>
        </p:txBody>
      </p:sp>
      <p:sp>
        <p:nvSpPr>
          <p:cNvPr id="3" name="Content Placeholder 2"/>
          <p:cNvSpPr>
            <a:spLocks noGrp="1"/>
          </p:cNvSpPr>
          <p:nvPr>
            <p:ph idx="1"/>
          </p:nvPr>
        </p:nvSpPr>
        <p:spPr>
          <a:xfrm>
            <a:off x="388042" y="1675647"/>
            <a:ext cx="7560000" cy="4083188"/>
          </a:xfrm>
        </p:spPr>
        <p:txBody>
          <a:bodyPr/>
          <a:lstStyle/>
          <a:p>
            <a:pPr marL="285750" indent="-285750">
              <a:buFont typeface="Arial" panose="020B0604020202020204" pitchFamily="34" charset="0"/>
              <a:buChar char="•"/>
            </a:pPr>
            <a:r>
              <a:rPr lang="en-GB" sz="1800" b="0" dirty="0">
                <a:latin typeface="+mn-lt"/>
              </a:rPr>
              <a:t>There is no absolute ‘right to be forgotten’.</a:t>
            </a:r>
          </a:p>
          <a:p>
            <a:pPr marL="285750" indent="-285750">
              <a:buFont typeface="Arial" panose="020B0604020202020204" pitchFamily="34" charset="0"/>
              <a:buChar char="•"/>
            </a:pPr>
            <a:r>
              <a:rPr lang="en-GB" sz="1800" b="0" dirty="0">
                <a:latin typeface="+mn-lt"/>
              </a:rPr>
              <a:t>People can ask for their personal data to be erased - but only when there is no compelling reason for its continued processing.</a:t>
            </a:r>
          </a:p>
          <a:p>
            <a:pPr marL="285750" indent="-285750">
              <a:buFont typeface="Arial" panose="020B0604020202020204" pitchFamily="34" charset="0"/>
              <a:buChar char="•"/>
            </a:pPr>
            <a:r>
              <a:rPr lang="en-GB" sz="1800" b="0" dirty="0">
                <a:latin typeface="+mn-lt"/>
              </a:rPr>
              <a:t>Requests will have to be assessed on their own merits. However, care providers, for example, will likely have a very good reason for processing much of the personal data they hold for the purposes of providing medical care.</a:t>
            </a:r>
          </a:p>
          <a:p>
            <a:endParaRPr lang="en-US" sz="1800" dirty="0">
              <a:latin typeface="+mn-lt"/>
            </a:endParaRPr>
          </a:p>
          <a:p>
            <a:r>
              <a:rPr lang="en-US" sz="1800" b="0" i="0" dirty="0">
                <a:effectLst/>
                <a:latin typeface="+mn-lt"/>
              </a:rPr>
              <a:t>This </a:t>
            </a:r>
            <a:r>
              <a:rPr lang="en-GB" sz="1800" b="0" i="0" dirty="0">
                <a:effectLst/>
                <a:latin typeface="+mn-lt"/>
              </a:rPr>
              <a:t>right does not apply when data </a:t>
            </a:r>
            <a:r>
              <a:rPr lang="en-US" sz="1800" b="0" dirty="0">
                <a:latin typeface="+mn-lt"/>
              </a:rPr>
              <a:t>is </a:t>
            </a:r>
            <a:r>
              <a:rPr lang="en-GB" sz="1800" b="0" i="0" dirty="0">
                <a:effectLst/>
                <a:latin typeface="+mn-lt"/>
              </a:rPr>
              <a:t>processed for health or social care purposes (Art 9(2)(h) - so does not apply to medical records (unless erasure is ordered by a court).</a:t>
            </a:r>
          </a:p>
          <a:p>
            <a:r>
              <a:rPr lang="en-GB" sz="1800" b="0" i="0" dirty="0">
                <a:effectLst/>
                <a:latin typeface="+mn-lt"/>
              </a:rPr>
              <a:t> </a:t>
            </a:r>
          </a:p>
          <a:p>
            <a:endParaRPr lang="en-GB" sz="1800" dirty="0">
              <a:latin typeface="+mn-lt"/>
            </a:endParaRPr>
          </a:p>
        </p:txBody>
      </p:sp>
      <p:sp>
        <p:nvSpPr>
          <p:cNvPr id="4" name="Date Placeholder 3"/>
          <p:cNvSpPr>
            <a:spLocks noGrp="1"/>
          </p:cNvSpPr>
          <p:nvPr>
            <p:ph type="dt" sz="half" idx="2"/>
          </p:nvPr>
        </p:nvSpPr>
        <p:spPr/>
        <p:txBody>
          <a:bodyPr/>
          <a:lstStyle/>
          <a:p>
            <a:fld id="{3FFC9BE3-63B7-8B4B-8F7F-E2147C04187A}" type="datetime3">
              <a:rPr lang="en-GB" smtClean="0"/>
              <a:t>30 May,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25</a:t>
            </a:fld>
            <a:endParaRPr lang="en-GB" dirty="0"/>
          </a:p>
        </p:txBody>
      </p:sp>
    </p:spTree>
    <p:extLst>
      <p:ext uri="{BB962C8B-B14F-4D97-AF65-F5344CB8AC3E}">
        <p14:creationId xmlns:p14="http://schemas.microsoft.com/office/powerpoint/2010/main" val="282174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9485"/>
          <a:stretch/>
        </p:blipFill>
        <p:spPr>
          <a:xfrm>
            <a:off x="5781646" y="3415767"/>
            <a:ext cx="3275856" cy="2564904"/>
          </a:xfrm>
          <a:prstGeom prst="rect">
            <a:avLst/>
          </a:prstGeom>
        </p:spPr>
      </p:pic>
      <p:sp>
        <p:nvSpPr>
          <p:cNvPr id="2" name="Title 1"/>
          <p:cNvSpPr>
            <a:spLocks noGrp="1"/>
          </p:cNvSpPr>
          <p:nvPr>
            <p:ph type="title"/>
          </p:nvPr>
        </p:nvSpPr>
        <p:spPr/>
        <p:txBody>
          <a:bodyPr/>
          <a:lstStyle/>
          <a:p>
            <a:r>
              <a:rPr lang="en-GB" b="1" dirty="0"/>
              <a:t>Information security risks </a:t>
            </a:r>
          </a:p>
        </p:txBody>
      </p:sp>
      <p:sp>
        <p:nvSpPr>
          <p:cNvPr id="5" name="Content Placeholder 4"/>
          <p:cNvSpPr>
            <a:spLocks noGrp="1"/>
          </p:cNvSpPr>
          <p:nvPr>
            <p:ph idx="1"/>
          </p:nvPr>
        </p:nvSpPr>
        <p:spPr>
          <a:xfrm>
            <a:off x="0" y="1208665"/>
            <a:ext cx="8550876" cy="4083188"/>
          </a:xfrm>
        </p:spPr>
        <p:txBody>
          <a:bodyPr>
            <a:normAutofit/>
          </a:bodyPr>
          <a:lstStyle/>
          <a:p>
            <a:pPr marL="685800" indent="-285750">
              <a:buFont typeface="Arial" panose="020B0604020202020204" pitchFamily="34" charset="0"/>
              <a:buChar char="•"/>
            </a:pPr>
            <a:r>
              <a:rPr lang="en-GB" sz="1800" b="0" dirty="0">
                <a:latin typeface="+mn-lt"/>
              </a:rPr>
              <a:t>Systems accesses (new starters and leavers) not reviewed or adjusted as required</a:t>
            </a:r>
          </a:p>
          <a:p>
            <a:pPr marL="685800" indent="-285750">
              <a:buFont typeface="Arial" panose="020B0604020202020204" pitchFamily="34" charset="0"/>
              <a:buChar char="•"/>
            </a:pPr>
            <a:r>
              <a:rPr lang="en-GB" sz="1800" b="0" dirty="0">
                <a:latin typeface="+mn-lt"/>
              </a:rPr>
              <a:t>No clear desk policies in operation or work place security checks completed</a:t>
            </a:r>
          </a:p>
          <a:p>
            <a:pPr marL="685800" indent="-285750">
              <a:buFont typeface="Arial" panose="020B0604020202020204" pitchFamily="34" charset="0"/>
              <a:buChar char="•"/>
            </a:pPr>
            <a:r>
              <a:rPr lang="en-GB" sz="1800" b="0" dirty="0">
                <a:latin typeface="+mn-lt"/>
              </a:rPr>
              <a:t>Security encryption not in place or out of date for all equipment including removable media</a:t>
            </a:r>
          </a:p>
          <a:p>
            <a:pPr marL="685800" indent="-285750">
              <a:buFont typeface="Arial" panose="020B0604020202020204" pitchFamily="34" charset="0"/>
              <a:buChar char="•"/>
            </a:pPr>
            <a:r>
              <a:rPr lang="en-GB" sz="1800" b="0" dirty="0">
                <a:latin typeface="+mn-lt"/>
              </a:rPr>
              <a:t>No Physical security protocols / systems / entry controls in place</a:t>
            </a:r>
          </a:p>
          <a:p>
            <a:pPr marL="685800" indent="-285750">
              <a:buFont typeface="Arial" panose="020B0604020202020204" pitchFamily="34" charset="0"/>
              <a:buChar char="•"/>
            </a:pPr>
            <a:r>
              <a:rPr lang="en-GB" sz="1800" b="0" dirty="0">
                <a:latin typeface="+mn-lt"/>
              </a:rPr>
              <a:t>No Password security procedures in place</a:t>
            </a:r>
          </a:p>
          <a:p>
            <a:pPr marL="685800" indent="-285750">
              <a:buFont typeface="Arial" panose="020B0604020202020204" pitchFamily="34" charset="0"/>
              <a:buChar char="•"/>
            </a:pPr>
            <a:r>
              <a:rPr lang="en-GB" sz="1800" b="0" dirty="0">
                <a:latin typeface="+mn-lt"/>
              </a:rPr>
              <a:t>Lack of effective security incident monitoring or reporting</a:t>
            </a:r>
          </a:p>
          <a:p>
            <a:pPr marL="400050">
              <a:buFont typeface="Arial" panose="020B0604020202020204" pitchFamily="34" charset="0"/>
              <a:buChar char="•"/>
            </a:pPr>
            <a:endParaRPr lang="en-GB" dirty="0"/>
          </a:p>
        </p:txBody>
      </p:sp>
    </p:spTree>
    <p:extLst>
      <p:ext uri="{BB962C8B-B14F-4D97-AF65-F5344CB8AC3E}">
        <p14:creationId xmlns:p14="http://schemas.microsoft.com/office/powerpoint/2010/main" val="51110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randombar(horizontal)">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9720" y="2497978"/>
            <a:ext cx="3455998" cy="3151237"/>
          </a:xfrm>
          <a:prstGeom prst="rect">
            <a:avLst/>
          </a:prstGeom>
        </p:spPr>
      </p:pic>
      <p:sp>
        <p:nvSpPr>
          <p:cNvPr id="2" name="Title 1"/>
          <p:cNvSpPr>
            <a:spLocks noGrp="1"/>
          </p:cNvSpPr>
          <p:nvPr>
            <p:ph type="title"/>
          </p:nvPr>
        </p:nvSpPr>
        <p:spPr/>
        <p:txBody>
          <a:bodyPr/>
          <a:lstStyle/>
          <a:p>
            <a:r>
              <a:rPr lang="en-GB" b="1" dirty="0">
                <a:latin typeface="+mn-lt"/>
              </a:rPr>
              <a:t>Manual records risks</a:t>
            </a:r>
          </a:p>
        </p:txBody>
      </p:sp>
      <p:sp>
        <p:nvSpPr>
          <p:cNvPr id="3" name="Content Placeholder 2"/>
          <p:cNvSpPr>
            <a:spLocks noGrp="1"/>
          </p:cNvSpPr>
          <p:nvPr>
            <p:ph idx="1"/>
          </p:nvPr>
        </p:nvSpPr>
        <p:spPr/>
        <p:txBody>
          <a:bodyPr/>
          <a:lstStyle/>
          <a:p>
            <a:pPr marL="0" lvl="0" indent="0"/>
            <a:endParaRPr lang="en-GB" sz="1800" dirty="0">
              <a:solidFill>
                <a:srgbClr val="0967B1"/>
              </a:solidFill>
              <a:latin typeface="+mn-lt"/>
            </a:endParaRPr>
          </a:p>
          <a:p>
            <a:pPr lvl="1">
              <a:buFont typeface="Arial" charset="0"/>
              <a:buChar char="•"/>
            </a:pPr>
            <a:r>
              <a:rPr lang="en-GB" sz="1800" dirty="0">
                <a:solidFill>
                  <a:srgbClr val="0967B1"/>
                </a:solidFill>
                <a:latin typeface="+mn-lt"/>
              </a:rPr>
              <a:t> </a:t>
            </a:r>
            <a:r>
              <a:rPr lang="en-GB" sz="1800" dirty="0">
                <a:solidFill>
                  <a:schemeClr val="tx1"/>
                </a:solidFill>
                <a:latin typeface="+mn-lt"/>
              </a:rPr>
              <a:t>Logging, tracking and movement of manual records</a:t>
            </a:r>
          </a:p>
          <a:p>
            <a:pPr lvl="1"/>
            <a:endParaRPr lang="en-GB" sz="1800" dirty="0">
              <a:solidFill>
                <a:schemeClr val="tx1"/>
              </a:solidFill>
              <a:latin typeface="+mn-lt"/>
            </a:endParaRPr>
          </a:p>
          <a:p>
            <a:pPr lvl="1">
              <a:buFont typeface="Arial" charset="0"/>
              <a:buChar char="•"/>
            </a:pPr>
            <a:r>
              <a:rPr lang="en-GB" sz="1800" dirty="0">
                <a:solidFill>
                  <a:schemeClr val="tx1"/>
                </a:solidFill>
                <a:latin typeface="+mn-lt"/>
              </a:rPr>
              <a:t> Secure storage areas for live and archived records</a:t>
            </a:r>
          </a:p>
          <a:p>
            <a:pPr lvl="1"/>
            <a:endParaRPr lang="en-GB" sz="1800" dirty="0">
              <a:solidFill>
                <a:schemeClr val="tx1"/>
              </a:solidFill>
              <a:latin typeface="+mn-lt"/>
            </a:endParaRPr>
          </a:p>
          <a:p>
            <a:pPr lvl="1">
              <a:buFont typeface="Arial" charset="0"/>
              <a:buChar char="•"/>
            </a:pPr>
            <a:r>
              <a:rPr lang="en-GB" sz="1800" dirty="0">
                <a:solidFill>
                  <a:schemeClr val="tx1"/>
                </a:solidFill>
                <a:latin typeface="+mn-lt"/>
              </a:rPr>
              <a:t> Maintaining the data quality of records</a:t>
            </a:r>
          </a:p>
          <a:p>
            <a:pPr lvl="1"/>
            <a:endParaRPr lang="en-GB" sz="1800" dirty="0">
              <a:solidFill>
                <a:schemeClr val="tx1"/>
              </a:solidFill>
              <a:latin typeface="+mn-lt"/>
            </a:endParaRPr>
          </a:p>
          <a:p>
            <a:pPr lvl="1">
              <a:buFont typeface="Arial" charset="0"/>
              <a:buChar char="•"/>
            </a:pPr>
            <a:r>
              <a:rPr lang="en-GB" sz="1800" dirty="0">
                <a:solidFill>
                  <a:schemeClr val="tx1"/>
                </a:solidFill>
                <a:latin typeface="+mn-lt"/>
              </a:rPr>
              <a:t> Lack of staff training in records management</a:t>
            </a:r>
          </a:p>
          <a:p>
            <a:endParaRPr lang="en-GB" sz="1800" dirty="0">
              <a:latin typeface="+mn-lt"/>
            </a:endParaRPr>
          </a:p>
        </p:txBody>
      </p:sp>
    </p:spTree>
    <p:extLst>
      <p:ext uri="{BB962C8B-B14F-4D97-AF65-F5344CB8AC3E}">
        <p14:creationId xmlns:p14="http://schemas.microsoft.com/office/powerpoint/2010/main" val="223894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p:cTn id="2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9EDF1C-6588-464E-AA2F-4C91070D3630}"/>
              </a:ext>
            </a:extLst>
          </p:cNvPr>
          <p:cNvSpPr>
            <a:spLocks noGrp="1"/>
          </p:cNvSpPr>
          <p:nvPr>
            <p:ph type="title"/>
          </p:nvPr>
        </p:nvSpPr>
        <p:spPr/>
        <p:txBody>
          <a:bodyPr/>
          <a:lstStyle/>
          <a:p>
            <a:r>
              <a:rPr lang="en-US" b="1" dirty="0">
                <a:latin typeface="Calibri" panose="020F0502020204030204" pitchFamily="34" charset="0"/>
              </a:rPr>
              <a:t>Fair Processing</a:t>
            </a:r>
            <a:r>
              <a:rPr lang="en-US" sz="2400" b="1" dirty="0">
                <a:latin typeface="+mj-lt"/>
              </a:rPr>
              <a:t> </a:t>
            </a:r>
          </a:p>
        </p:txBody>
      </p:sp>
      <p:sp>
        <p:nvSpPr>
          <p:cNvPr id="3" name="Content Placeholder 2">
            <a:extLst>
              <a:ext uri="{FF2B5EF4-FFF2-40B4-BE49-F238E27FC236}">
                <a16:creationId xmlns:a16="http://schemas.microsoft.com/office/drawing/2014/main" xmlns="" id="{63E0BB7C-0EFF-BA40-A958-A65C62635BC3}"/>
              </a:ext>
            </a:extLst>
          </p:cNvPr>
          <p:cNvSpPr>
            <a:spLocks noGrp="1"/>
          </p:cNvSpPr>
          <p:nvPr>
            <p:ph idx="1"/>
          </p:nvPr>
        </p:nvSpPr>
        <p:spPr>
          <a:xfrm>
            <a:off x="491414" y="1521843"/>
            <a:ext cx="8161171" cy="4083188"/>
          </a:xfrm>
        </p:spPr>
        <p:txBody>
          <a:bodyPr/>
          <a:lstStyle/>
          <a:p>
            <a:pPr marL="285750" indent="-285750">
              <a:buFont typeface="Wingdings" pitchFamily="2" charset="2"/>
              <a:buChar char="Ø"/>
            </a:pPr>
            <a:r>
              <a:rPr lang="en-GB" sz="1800" b="0" i="0" dirty="0">
                <a:effectLst/>
                <a:latin typeface="+mn-lt"/>
              </a:rPr>
              <a:t>As under the DPA, practices must ensure they process data ‘fairly’. </a:t>
            </a:r>
            <a:r>
              <a:rPr lang="en-GB" sz="1800" b="0" dirty="0">
                <a:latin typeface="+mn-lt"/>
              </a:rPr>
              <a:t>T</a:t>
            </a:r>
            <a:r>
              <a:rPr lang="en-GB" sz="1800" b="0" i="0" dirty="0" smtClean="0">
                <a:effectLst/>
                <a:latin typeface="+mn-lt"/>
              </a:rPr>
              <a:t>his </a:t>
            </a:r>
            <a:r>
              <a:rPr lang="en-GB" sz="1800" b="0" i="0" dirty="0">
                <a:effectLst/>
                <a:latin typeface="+mn-lt"/>
              </a:rPr>
              <a:t>means informing patients about the purposes of the processing and by whom the data are processed.</a:t>
            </a:r>
            <a:endParaRPr lang="en-US" sz="1800" b="0" i="0" dirty="0">
              <a:effectLst/>
              <a:latin typeface="+mn-lt"/>
            </a:endParaRPr>
          </a:p>
          <a:p>
            <a:pPr marL="285750" indent="-285750">
              <a:buFont typeface="Wingdings" pitchFamily="2" charset="2"/>
              <a:buChar char="Ø"/>
            </a:pPr>
            <a:r>
              <a:rPr lang="en-GB" sz="1800" b="0" i="0" dirty="0">
                <a:effectLst/>
                <a:latin typeface="+mn-lt"/>
              </a:rPr>
              <a:t>This should take the form of ‘privacy notices’ displayed in the practice and on the practice website. A single document is unlikely to be enough – ICO recommends a ‘layered’ approach for example, a basic notice, backed up with signposts to more detailed information.</a:t>
            </a:r>
            <a:endParaRPr lang="en-US" sz="1800" b="0" i="0" dirty="0">
              <a:effectLst/>
              <a:latin typeface="+mn-lt"/>
            </a:endParaRPr>
          </a:p>
          <a:p>
            <a:pPr marL="285750" indent="-285750">
              <a:buFont typeface="Wingdings" pitchFamily="2" charset="2"/>
              <a:buChar char="Ø"/>
            </a:pPr>
            <a:r>
              <a:rPr lang="en-GB" sz="1800" b="0" i="0" dirty="0">
                <a:effectLst/>
                <a:latin typeface="+mn-lt"/>
              </a:rPr>
              <a:t>Under GDPR,  there is increased emphasis on transparency and certain information must now be provided in privacy notices including the legal basis for processing and contact details for the data controller.</a:t>
            </a:r>
            <a:endParaRPr lang="en-US" sz="1800" b="0" i="0" dirty="0">
              <a:effectLst/>
              <a:latin typeface="+mn-lt"/>
            </a:endParaRPr>
          </a:p>
          <a:p>
            <a:pPr marL="285750" indent="-285750">
              <a:buFont typeface="Wingdings" pitchFamily="2" charset="2"/>
              <a:buChar char="Ø"/>
            </a:pPr>
            <a:r>
              <a:rPr lang="en-GB" sz="1800" b="0" i="0" dirty="0">
                <a:effectLst/>
                <a:latin typeface="+mn-lt"/>
              </a:rPr>
              <a:t>The privacy notice should be </a:t>
            </a:r>
            <a:r>
              <a:rPr lang="en-GB" sz="1800" i="0" u="sng" dirty="0">
                <a:effectLst/>
                <a:latin typeface="+mn-lt"/>
              </a:rPr>
              <a:t>‘..concise, transparent, intelligible, easily accessible..’</a:t>
            </a:r>
          </a:p>
          <a:p>
            <a:endParaRPr lang="en-US" dirty="0">
              <a:latin typeface="+mn-lt"/>
            </a:endParaRPr>
          </a:p>
        </p:txBody>
      </p:sp>
      <p:sp>
        <p:nvSpPr>
          <p:cNvPr id="4" name="Date Placeholder 3">
            <a:extLst>
              <a:ext uri="{FF2B5EF4-FFF2-40B4-BE49-F238E27FC236}">
                <a16:creationId xmlns:a16="http://schemas.microsoft.com/office/drawing/2014/main" xmlns="" id="{2605FB0D-1677-7746-8D69-5CC854BAB18F}"/>
              </a:ext>
            </a:extLst>
          </p:cNvPr>
          <p:cNvSpPr>
            <a:spLocks noGrp="1"/>
          </p:cNvSpPr>
          <p:nvPr>
            <p:ph type="dt" sz="half" idx="2"/>
          </p:nvPr>
        </p:nvSpPr>
        <p:spPr/>
        <p:txBody>
          <a:bodyPr/>
          <a:lstStyle/>
          <a:p>
            <a:fld id="{3FFC9BE3-63B7-8B4B-8F7F-E2147C04187A}" type="datetime3">
              <a:rPr lang="en-GB" smtClean="0"/>
              <a:t>30 May, 2018</a:t>
            </a:fld>
            <a:endParaRPr lang="en-US" dirty="0"/>
          </a:p>
        </p:txBody>
      </p:sp>
      <p:sp>
        <p:nvSpPr>
          <p:cNvPr id="5" name="Slide Number Placeholder 4">
            <a:extLst>
              <a:ext uri="{FF2B5EF4-FFF2-40B4-BE49-F238E27FC236}">
                <a16:creationId xmlns:a16="http://schemas.microsoft.com/office/drawing/2014/main" xmlns="" id="{107A0EFD-A4DF-634F-AB16-95565D3F3E70}"/>
              </a:ext>
            </a:extLst>
          </p:cNvPr>
          <p:cNvSpPr>
            <a:spLocks noGrp="1"/>
          </p:cNvSpPr>
          <p:nvPr>
            <p:ph type="sldNum" sz="quarter" idx="4"/>
          </p:nvPr>
        </p:nvSpPr>
        <p:spPr/>
        <p:txBody>
          <a:bodyPr/>
          <a:lstStyle/>
          <a:p>
            <a:fld id="{E4E00EF0-048C-114D-ADD5-1D5ACA69D45F}" type="slidenum">
              <a:rPr lang="en-GB" smtClean="0"/>
              <a:pPr/>
              <a:t>28</a:t>
            </a:fld>
            <a:endParaRPr lang="en-GB" dirty="0"/>
          </a:p>
        </p:txBody>
      </p:sp>
    </p:spTree>
    <p:extLst>
      <p:ext uri="{BB962C8B-B14F-4D97-AF65-F5344CB8AC3E}">
        <p14:creationId xmlns:p14="http://schemas.microsoft.com/office/powerpoint/2010/main" val="47825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611" y="151689"/>
            <a:ext cx="7560000" cy="658425"/>
          </a:xfrm>
        </p:spPr>
        <p:txBody>
          <a:bodyPr/>
          <a:lstStyle/>
          <a:p>
            <a:pPr algn="ctr"/>
            <a:r>
              <a:rPr lang="en-GB" b="1" dirty="0" smtClean="0">
                <a:latin typeface="+mj-lt"/>
              </a:rPr>
              <a:t>Privacy notices : </a:t>
            </a:r>
            <a:r>
              <a:rPr lang="en-GB" b="1" dirty="0">
                <a:solidFill>
                  <a:srgbClr val="002060"/>
                </a:solidFill>
                <a:latin typeface="+mj-lt"/>
              </a:rPr>
              <a:t>What to include?</a:t>
            </a:r>
            <a:r>
              <a:rPr lang="en-GB" dirty="0">
                <a:solidFill>
                  <a:srgbClr val="002060"/>
                </a:solidFill>
              </a:rPr>
              <a:t/>
            </a:r>
            <a:br>
              <a:rPr lang="en-GB" dirty="0">
                <a:solidFill>
                  <a:srgbClr val="002060"/>
                </a:solidFill>
              </a:rPr>
            </a:br>
            <a:endParaRPr lang="en-GB" b="1" dirty="0">
              <a:latin typeface="+mj-lt"/>
            </a:endParaRPr>
          </a:p>
        </p:txBody>
      </p:sp>
      <p:sp>
        <p:nvSpPr>
          <p:cNvPr id="3" name="Content Placeholder 2"/>
          <p:cNvSpPr>
            <a:spLocks noGrp="1"/>
          </p:cNvSpPr>
          <p:nvPr>
            <p:ph idx="1"/>
          </p:nvPr>
        </p:nvSpPr>
        <p:spPr>
          <a:xfrm>
            <a:off x="412756" y="976184"/>
            <a:ext cx="7560000" cy="4943289"/>
          </a:xfrm>
        </p:spPr>
        <p:txBody>
          <a:bodyPr/>
          <a:lstStyle/>
          <a:p>
            <a:pPr>
              <a:spcAft>
                <a:spcPts val="0"/>
              </a:spcAft>
              <a:defRPr/>
            </a:pPr>
            <a:endParaRPr lang="en-GB" sz="2000" dirty="0">
              <a:solidFill>
                <a:srgbClr val="002060"/>
              </a:solidFill>
              <a:latin typeface="+mn-lt"/>
            </a:endParaRPr>
          </a:p>
          <a:p>
            <a:pPr lvl="4">
              <a:spcAft>
                <a:spcPts val="0"/>
              </a:spcAft>
              <a:buFont typeface="Arial"/>
              <a:buChar char="•"/>
              <a:defRPr/>
            </a:pPr>
            <a:r>
              <a:rPr lang="en-GB" dirty="0">
                <a:solidFill>
                  <a:srgbClr val="002060"/>
                </a:solidFill>
                <a:latin typeface="+mn-lt"/>
              </a:rPr>
              <a:t>What information is being collected</a:t>
            </a:r>
            <a:r>
              <a:rPr lang="en-GB" dirty="0" smtClean="0">
                <a:solidFill>
                  <a:srgbClr val="002060"/>
                </a:solidFill>
                <a:latin typeface="+mn-lt"/>
              </a:rPr>
              <a:t>?</a:t>
            </a:r>
          </a:p>
          <a:p>
            <a:pPr lvl="4">
              <a:spcAft>
                <a:spcPts val="0"/>
              </a:spcAft>
              <a:buFont typeface="Arial"/>
              <a:buChar char="•"/>
              <a:defRPr/>
            </a:pPr>
            <a:endParaRPr lang="en-GB" dirty="0">
              <a:solidFill>
                <a:srgbClr val="002060"/>
              </a:solidFill>
              <a:latin typeface="+mn-lt"/>
            </a:endParaRPr>
          </a:p>
          <a:p>
            <a:pPr lvl="4">
              <a:spcAft>
                <a:spcPts val="0"/>
              </a:spcAft>
              <a:buFont typeface="Arial"/>
              <a:buChar char="•"/>
              <a:defRPr/>
            </a:pPr>
            <a:r>
              <a:rPr lang="en-GB" dirty="0">
                <a:solidFill>
                  <a:srgbClr val="002060"/>
                </a:solidFill>
                <a:latin typeface="+mn-lt"/>
              </a:rPr>
              <a:t>Who is collecting it</a:t>
            </a:r>
            <a:r>
              <a:rPr lang="en-GB" dirty="0" smtClean="0">
                <a:solidFill>
                  <a:srgbClr val="002060"/>
                </a:solidFill>
                <a:latin typeface="+mn-lt"/>
              </a:rPr>
              <a:t>?</a:t>
            </a:r>
          </a:p>
          <a:p>
            <a:pPr lvl="4">
              <a:spcAft>
                <a:spcPts val="0"/>
              </a:spcAft>
              <a:buFont typeface="Arial"/>
              <a:buChar char="•"/>
              <a:defRPr/>
            </a:pPr>
            <a:endParaRPr lang="en-GB" dirty="0">
              <a:solidFill>
                <a:srgbClr val="002060"/>
              </a:solidFill>
              <a:latin typeface="+mn-lt"/>
            </a:endParaRPr>
          </a:p>
          <a:p>
            <a:pPr lvl="4">
              <a:spcAft>
                <a:spcPts val="0"/>
              </a:spcAft>
              <a:buFont typeface="Arial"/>
              <a:buChar char="•"/>
              <a:defRPr/>
            </a:pPr>
            <a:r>
              <a:rPr lang="en-GB" dirty="0">
                <a:solidFill>
                  <a:srgbClr val="002060"/>
                </a:solidFill>
                <a:latin typeface="+mn-lt"/>
              </a:rPr>
              <a:t>How is it collected</a:t>
            </a:r>
            <a:r>
              <a:rPr lang="en-GB" dirty="0" smtClean="0">
                <a:solidFill>
                  <a:srgbClr val="002060"/>
                </a:solidFill>
                <a:latin typeface="+mn-lt"/>
              </a:rPr>
              <a:t>?</a:t>
            </a:r>
          </a:p>
          <a:p>
            <a:pPr lvl="4">
              <a:spcAft>
                <a:spcPts val="0"/>
              </a:spcAft>
              <a:buFont typeface="Arial"/>
              <a:buChar char="•"/>
              <a:defRPr/>
            </a:pPr>
            <a:endParaRPr lang="en-GB" dirty="0">
              <a:solidFill>
                <a:srgbClr val="002060"/>
              </a:solidFill>
              <a:latin typeface="+mn-lt"/>
            </a:endParaRPr>
          </a:p>
          <a:p>
            <a:pPr lvl="4">
              <a:spcAft>
                <a:spcPts val="0"/>
              </a:spcAft>
              <a:buFont typeface="Arial"/>
              <a:buChar char="•"/>
              <a:defRPr/>
            </a:pPr>
            <a:r>
              <a:rPr lang="en-GB" dirty="0">
                <a:solidFill>
                  <a:srgbClr val="002060"/>
                </a:solidFill>
                <a:latin typeface="+mn-lt"/>
              </a:rPr>
              <a:t>Why is it being collected</a:t>
            </a:r>
            <a:r>
              <a:rPr lang="en-GB" dirty="0" smtClean="0">
                <a:solidFill>
                  <a:srgbClr val="002060"/>
                </a:solidFill>
                <a:latin typeface="+mn-lt"/>
              </a:rPr>
              <a:t>?</a:t>
            </a:r>
          </a:p>
          <a:p>
            <a:pPr lvl="4">
              <a:spcAft>
                <a:spcPts val="0"/>
              </a:spcAft>
              <a:buFont typeface="Arial"/>
              <a:buChar char="•"/>
              <a:defRPr/>
            </a:pPr>
            <a:endParaRPr lang="en-GB" dirty="0">
              <a:solidFill>
                <a:srgbClr val="002060"/>
              </a:solidFill>
              <a:latin typeface="+mn-lt"/>
            </a:endParaRPr>
          </a:p>
          <a:p>
            <a:pPr lvl="4">
              <a:spcAft>
                <a:spcPts val="0"/>
              </a:spcAft>
              <a:buFont typeface="Arial"/>
              <a:buChar char="•"/>
              <a:defRPr/>
            </a:pPr>
            <a:r>
              <a:rPr lang="en-GB" dirty="0">
                <a:solidFill>
                  <a:srgbClr val="002060"/>
                </a:solidFill>
                <a:latin typeface="+mn-lt"/>
              </a:rPr>
              <a:t>How will it be used</a:t>
            </a:r>
            <a:r>
              <a:rPr lang="en-GB" dirty="0" smtClean="0">
                <a:solidFill>
                  <a:srgbClr val="002060"/>
                </a:solidFill>
                <a:latin typeface="+mn-lt"/>
              </a:rPr>
              <a:t>?</a:t>
            </a:r>
          </a:p>
          <a:p>
            <a:pPr lvl="4">
              <a:spcAft>
                <a:spcPts val="0"/>
              </a:spcAft>
              <a:buFont typeface="Arial"/>
              <a:buChar char="•"/>
              <a:defRPr/>
            </a:pPr>
            <a:endParaRPr lang="en-GB" dirty="0">
              <a:solidFill>
                <a:srgbClr val="002060"/>
              </a:solidFill>
              <a:latin typeface="+mn-lt"/>
            </a:endParaRPr>
          </a:p>
          <a:p>
            <a:pPr lvl="4">
              <a:spcAft>
                <a:spcPts val="0"/>
              </a:spcAft>
              <a:buFont typeface="Arial"/>
              <a:buChar char="•"/>
              <a:defRPr/>
            </a:pPr>
            <a:r>
              <a:rPr lang="en-GB" dirty="0">
                <a:solidFill>
                  <a:srgbClr val="002060"/>
                </a:solidFill>
                <a:latin typeface="+mn-lt"/>
              </a:rPr>
              <a:t>Who will it be shared with</a:t>
            </a:r>
            <a:r>
              <a:rPr lang="en-GB" dirty="0" smtClean="0">
                <a:solidFill>
                  <a:srgbClr val="002060"/>
                </a:solidFill>
                <a:latin typeface="+mn-lt"/>
              </a:rPr>
              <a:t>?</a:t>
            </a:r>
          </a:p>
          <a:p>
            <a:pPr lvl="4">
              <a:spcAft>
                <a:spcPts val="0"/>
              </a:spcAft>
              <a:buFont typeface="Arial"/>
              <a:buChar char="•"/>
              <a:defRPr/>
            </a:pPr>
            <a:endParaRPr lang="en-GB" dirty="0">
              <a:solidFill>
                <a:srgbClr val="002060"/>
              </a:solidFill>
              <a:latin typeface="+mn-lt"/>
            </a:endParaRPr>
          </a:p>
          <a:p>
            <a:pPr lvl="4">
              <a:spcAft>
                <a:spcPts val="0"/>
              </a:spcAft>
              <a:buFont typeface="Arial"/>
              <a:buChar char="•"/>
              <a:defRPr/>
            </a:pPr>
            <a:r>
              <a:rPr lang="en-GB" dirty="0">
                <a:solidFill>
                  <a:srgbClr val="002060"/>
                </a:solidFill>
                <a:latin typeface="+mn-lt"/>
              </a:rPr>
              <a:t>What will be the effect of this on the individuals concerned</a:t>
            </a:r>
            <a:r>
              <a:rPr lang="en-GB" dirty="0" smtClean="0">
                <a:solidFill>
                  <a:srgbClr val="002060"/>
                </a:solidFill>
                <a:latin typeface="+mn-lt"/>
              </a:rPr>
              <a:t>?</a:t>
            </a:r>
          </a:p>
          <a:p>
            <a:pPr lvl="4">
              <a:spcAft>
                <a:spcPts val="0"/>
              </a:spcAft>
              <a:buFont typeface="Arial"/>
              <a:buChar char="•"/>
              <a:defRPr/>
            </a:pPr>
            <a:endParaRPr lang="en-GB" dirty="0">
              <a:solidFill>
                <a:srgbClr val="002060"/>
              </a:solidFill>
              <a:latin typeface="+mn-lt"/>
            </a:endParaRPr>
          </a:p>
          <a:p>
            <a:pPr lvl="4">
              <a:spcAft>
                <a:spcPts val="0"/>
              </a:spcAft>
              <a:buFont typeface="Arial"/>
              <a:buChar char="•"/>
              <a:defRPr/>
            </a:pPr>
            <a:r>
              <a:rPr lang="en-GB" dirty="0">
                <a:solidFill>
                  <a:srgbClr val="002060"/>
                </a:solidFill>
                <a:latin typeface="+mn-lt"/>
              </a:rPr>
              <a:t>Is the intended use likely to cause individuals to object or complain?</a:t>
            </a:r>
          </a:p>
          <a:p>
            <a:pPr lvl="3">
              <a:spcAft>
                <a:spcPts val="0"/>
              </a:spcAft>
              <a:buFont typeface="Arial"/>
              <a:buChar char="•"/>
              <a:defRPr/>
            </a:pPr>
            <a:endParaRPr lang="en-GB" dirty="0">
              <a:solidFill>
                <a:srgbClr val="002060"/>
              </a:solidFill>
              <a:latin typeface="+mn-lt"/>
            </a:endParaRPr>
          </a:p>
          <a:p>
            <a:endParaRPr lang="en-GB" sz="2000" dirty="0">
              <a:solidFill>
                <a:srgbClr val="002060"/>
              </a:solidFill>
              <a:latin typeface="+mn-lt"/>
            </a:endParaRPr>
          </a:p>
        </p:txBody>
      </p:sp>
      <p:sp>
        <p:nvSpPr>
          <p:cNvPr id="4" name="Date Placeholder 3"/>
          <p:cNvSpPr>
            <a:spLocks noGrp="1"/>
          </p:cNvSpPr>
          <p:nvPr>
            <p:ph type="dt" sz="half" idx="2"/>
          </p:nvPr>
        </p:nvSpPr>
        <p:spPr/>
        <p:txBody>
          <a:bodyPr/>
          <a:lstStyle/>
          <a:p>
            <a:fld id="{3FFC9BE3-63B7-8B4B-8F7F-E2147C04187A}" type="datetime3">
              <a:rPr lang="en-GB" smtClean="0"/>
              <a:t>30 May,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29</a:t>
            </a:fld>
            <a:endParaRPr lang="en-GB" dirty="0"/>
          </a:p>
        </p:txBody>
      </p:sp>
    </p:spTree>
    <p:extLst>
      <p:ext uri="{BB962C8B-B14F-4D97-AF65-F5344CB8AC3E}">
        <p14:creationId xmlns:p14="http://schemas.microsoft.com/office/powerpoint/2010/main" val="29781092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What is GDPR?</a:t>
            </a:r>
          </a:p>
        </p:txBody>
      </p:sp>
      <p:sp>
        <p:nvSpPr>
          <p:cNvPr id="3" name="Content Placeholder 2"/>
          <p:cNvSpPr>
            <a:spLocks noGrp="1"/>
          </p:cNvSpPr>
          <p:nvPr>
            <p:ph idx="1"/>
          </p:nvPr>
        </p:nvSpPr>
        <p:spPr>
          <a:xfrm>
            <a:off x="523967" y="976182"/>
            <a:ext cx="8113406" cy="5128055"/>
          </a:xfrm>
        </p:spPr>
        <p:txBody>
          <a:bodyPr/>
          <a:lstStyle/>
          <a:p>
            <a:pPr marL="285750" indent="-285750">
              <a:buFont typeface="Arial" panose="020B0604020202020204" pitchFamily="34" charset="0"/>
              <a:buChar char="•"/>
            </a:pPr>
            <a:endParaRPr lang="en-GB" sz="1800" b="0" dirty="0">
              <a:latin typeface="+mn-lt"/>
            </a:endParaRPr>
          </a:p>
          <a:p>
            <a:pPr marL="285750" indent="-285750">
              <a:buFont typeface="Arial" panose="020B0604020202020204" pitchFamily="34" charset="0"/>
              <a:buChar char="•"/>
            </a:pPr>
            <a:r>
              <a:rPr lang="en-GB" sz="1800" b="0" dirty="0">
                <a:latin typeface="+mn-lt"/>
              </a:rPr>
              <a:t>N</a:t>
            </a:r>
            <a:r>
              <a:rPr lang="en-GB" sz="1800" b="0" dirty="0" smtClean="0">
                <a:latin typeface="+mn-lt"/>
              </a:rPr>
              <a:t>ew</a:t>
            </a:r>
            <a:r>
              <a:rPr lang="en-GB" sz="1800" b="0" dirty="0">
                <a:latin typeface="+mn-lt"/>
              </a:rPr>
              <a:t>, Europe-wide law that replaces the Data Protection Act 1998 in the UK. </a:t>
            </a:r>
          </a:p>
          <a:p>
            <a:pPr marL="285750" indent="-285750">
              <a:buFont typeface="Arial" panose="020B0604020202020204" pitchFamily="34" charset="0"/>
              <a:buChar char="•"/>
            </a:pPr>
            <a:r>
              <a:rPr lang="en-US" sz="1800" b="0" dirty="0">
                <a:latin typeface="+mn-lt"/>
              </a:rPr>
              <a:t>P</a:t>
            </a:r>
            <a:r>
              <a:rPr lang="en-GB" sz="1800" b="0" dirty="0">
                <a:latin typeface="+mn-lt"/>
              </a:rPr>
              <a:t>art of </a:t>
            </a:r>
            <a:r>
              <a:rPr lang="en-US" sz="1800" b="0" dirty="0">
                <a:latin typeface="+mn-lt"/>
              </a:rPr>
              <a:t>a</a:t>
            </a:r>
            <a:r>
              <a:rPr lang="en-GB" sz="1800" b="0" dirty="0">
                <a:latin typeface="+mn-lt"/>
              </a:rPr>
              <a:t> wider package of reform to the data protection landscape that includes the Data Protection Bill. </a:t>
            </a:r>
          </a:p>
          <a:p>
            <a:pPr marL="285750" indent="-285750">
              <a:buFont typeface="Arial" panose="020B0604020202020204" pitchFamily="34" charset="0"/>
              <a:buChar char="•"/>
            </a:pPr>
            <a:r>
              <a:rPr lang="en-GB" sz="1800" b="0" dirty="0" smtClean="0">
                <a:latin typeface="+mn-lt"/>
              </a:rPr>
              <a:t>Sets out </a:t>
            </a:r>
            <a:r>
              <a:rPr lang="en-GB" sz="1800" b="0" dirty="0">
                <a:latin typeface="+mn-lt"/>
              </a:rPr>
              <a:t>requirements for how organisations will need to handle personal data from </a:t>
            </a:r>
            <a:r>
              <a:rPr lang="en-GB" sz="1800" dirty="0" smtClean="0">
                <a:latin typeface="+mn-lt"/>
              </a:rPr>
              <a:t>25th </a:t>
            </a:r>
            <a:r>
              <a:rPr lang="en-GB" sz="1800" dirty="0">
                <a:latin typeface="+mn-lt"/>
              </a:rPr>
              <a:t>May 2018</a:t>
            </a:r>
            <a:r>
              <a:rPr lang="en-GB" sz="1800" b="0" dirty="0">
                <a:latin typeface="+mn-lt"/>
              </a:rPr>
              <a:t>. </a:t>
            </a:r>
            <a:endParaRPr lang="en-GB" sz="1800" b="0" dirty="0" smtClean="0">
              <a:latin typeface="+mn-lt"/>
            </a:endParaRPr>
          </a:p>
          <a:p>
            <a:pPr marL="285750" indent="-285750">
              <a:buFont typeface="Arial" panose="020B0604020202020204" pitchFamily="34" charset="0"/>
              <a:buChar char="•"/>
            </a:pPr>
            <a:endParaRPr lang="en-GB" sz="1800" b="0" dirty="0">
              <a:latin typeface="+mn-lt"/>
            </a:endParaRPr>
          </a:p>
          <a:p>
            <a:r>
              <a:rPr lang="en-GB" sz="1800" u="sng" dirty="0" smtClean="0">
                <a:latin typeface="+mn-lt"/>
              </a:rPr>
              <a:t>Aim: </a:t>
            </a:r>
            <a:r>
              <a:rPr lang="en-GB" sz="1800" b="0" dirty="0" smtClean="0">
                <a:latin typeface="+mn-lt"/>
              </a:rPr>
              <a:t>To protect citizens </a:t>
            </a:r>
            <a:r>
              <a:rPr lang="en-GB" sz="1800" b="0" dirty="0">
                <a:latin typeface="+mn-lt"/>
              </a:rPr>
              <a:t>from </a:t>
            </a:r>
            <a:r>
              <a:rPr lang="en-GB" sz="1800" dirty="0">
                <a:latin typeface="+mn-lt"/>
              </a:rPr>
              <a:t>privacy</a:t>
            </a:r>
            <a:r>
              <a:rPr lang="en-GB" sz="1800" b="0" dirty="0">
                <a:latin typeface="+mn-lt"/>
              </a:rPr>
              <a:t> and </a:t>
            </a:r>
            <a:r>
              <a:rPr lang="en-GB" sz="1800" dirty="0">
                <a:latin typeface="+mn-lt"/>
              </a:rPr>
              <a:t>data</a:t>
            </a:r>
            <a:r>
              <a:rPr lang="en-GB" sz="1800" b="0" dirty="0">
                <a:latin typeface="+mn-lt"/>
              </a:rPr>
              <a:t> </a:t>
            </a:r>
            <a:r>
              <a:rPr lang="en-GB" sz="1800" dirty="0">
                <a:latin typeface="+mn-lt"/>
              </a:rPr>
              <a:t>breaches</a:t>
            </a:r>
            <a:r>
              <a:rPr lang="en-GB" sz="1800" b="0" dirty="0">
                <a:latin typeface="+mn-lt"/>
              </a:rPr>
              <a:t> </a:t>
            </a:r>
            <a:endParaRPr lang="en-US" sz="1800" b="0" dirty="0">
              <a:latin typeface="+mn-lt"/>
            </a:endParaRPr>
          </a:p>
          <a:p>
            <a:endParaRPr lang="en-GB" sz="1800" u="sng" dirty="0">
              <a:latin typeface="+mn-lt"/>
            </a:endParaRPr>
          </a:p>
          <a:p>
            <a:r>
              <a:rPr lang="en-GB" sz="1800" u="sng" dirty="0">
                <a:latin typeface="+mn-lt"/>
              </a:rPr>
              <a:t>Under the GDPR organisations are encouraged to: </a:t>
            </a:r>
          </a:p>
          <a:p>
            <a:pPr marL="285750" indent="-285750">
              <a:buFont typeface="Arial" panose="020B0604020202020204" pitchFamily="34" charset="0"/>
              <a:buChar char="•"/>
            </a:pPr>
            <a:r>
              <a:rPr lang="en-GB" sz="1800" b="0" dirty="0">
                <a:latin typeface="+mn-lt"/>
              </a:rPr>
              <a:t>G</a:t>
            </a:r>
            <a:r>
              <a:rPr lang="en-GB" sz="1800" b="0" dirty="0" smtClean="0">
                <a:latin typeface="+mn-lt"/>
              </a:rPr>
              <a:t>ive </a:t>
            </a:r>
            <a:r>
              <a:rPr lang="en-GB" sz="1800" b="0" dirty="0">
                <a:latin typeface="+mn-lt"/>
              </a:rPr>
              <a:t>back control of personal data to the individual, or citizen. </a:t>
            </a:r>
          </a:p>
          <a:p>
            <a:pPr marL="285750" indent="-285750">
              <a:buFont typeface="Arial" panose="020B0604020202020204" pitchFamily="34" charset="0"/>
              <a:buChar char="•"/>
            </a:pPr>
            <a:r>
              <a:rPr lang="en-GB" sz="1800" b="0" dirty="0">
                <a:latin typeface="+mn-lt"/>
              </a:rPr>
              <a:t>Make it easier for individuals to access the data organisations hold on them and for them to be able to change the permissions they grant for it to be used or shared.</a:t>
            </a:r>
          </a:p>
          <a:p>
            <a:endParaRPr lang="en-GB" sz="1800" b="0" dirty="0">
              <a:latin typeface="+mn-lt"/>
            </a:endParaRPr>
          </a:p>
          <a:p>
            <a:endParaRPr lang="en-GB" sz="1800" b="0" dirty="0">
              <a:latin typeface="+mn-lt"/>
            </a:endParaRPr>
          </a:p>
        </p:txBody>
      </p:sp>
      <p:sp>
        <p:nvSpPr>
          <p:cNvPr id="4" name="Date Placeholder 3"/>
          <p:cNvSpPr>
            <a:spLocks noGrp="1"/>
          </p:cNvSpPr>
          <p:nvPr>
            <p:ph type="dt" sz="half" idx="2"/>
          </p:nvPr>
        </p:nvSpPr>
        <p:spPr/>
        <p:txBody>
          <a:bodyPr/>
          <a:lstStyle/>
          <a:p>
            <a:fld id="{3FFC9BE3-63B7-8B4B-8F7F-E2147C04187A}" type="datetime3">
              <a:rPr lang="en-GB" smtClean="0"/>
              <a:t>30 May,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3</a:t>
            </a:fld>
            <a:endParaRPr lang="en-GB" dirty="0"/>
          </a:p>
        </p:txBody>
      </p:sp>
    </p:spTree>
    <p:extLst>
      <p:ext uri="{BB962C8B-B14F-4D97-AF65-F5344CB8AC3E}">
        <p14:creationId xmlns:p14="http://schemas.microsoft.com/office/powerpoint/2010/main" val="309161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Data Protection Impact Assessments (DPIAs) </a:t>
            </a:r>
          </a:p>
        </p:txBody>
      </p:sp>
      <p:sp>
        <p:nvSpPr>
          <p:cNvPr id="3" name="Content Placeholder 2"/>
          <p:cNvSpPr>
            <a:spLocks noGrp="1"/>
          </p:cNvSpPr>
          <p:nvPr>
            <p:ph idx="1"/>
          </p:nvPr>
        </p:nvSpPr>
        <p:spPr>
          <a:xfrm>
            <a:off x="388044" y="1703658"/>
            <a:ext cx="8348680" cy="4083188"/>
          </a:xfrm>
        </p:spPr>
        <p:txBody>
          <a:bodyPr/>
          <a:lstStyle/>
          <a:p>
            <a:pPr marL="285750" indent="-285750">
              <a:buFont typeface="Arial" panose="020B0604020202020204" pitchFamily="34" charset="0"/>
              <a:buChar char="•"/>
            </a:pPr>
            <a:r>
              <a:rPr lang="en-GB" sz="1800" b="0" dirty="0" smtClean="0">
                <a:latin typeface="+mn-lt"/>
              </a:rPr>
              <a:t>A </a:t>
            </a:r>
            <a:r>
              <a:rPr lang="en-GB" sz="1800" b="0" dirty="0">
                <a:latin typeface="+mn-lt"/>
              </a:rPr>
              <a:t>type of risk assessment of the impact of the anticipated processing activities on personal data. </a:t>
            </a:r>
          </a:p>
          <a:p>
            <a:pPr marL="285750" indent="-285750">
              <a:buFont typeface="Arial" panose="020B0604020202020204" pitchFamily="34" charset="0"/>
              <a:buChar char="•"/>
            </a:pPr>
            <a:r>
              <a:rPr lang="en-GB" sz="1800" b="0" dirty="0" smtClean="0">
                <a:latin typeface="+mn-lt"/>
              </a:rPr>
              <a:t>Under </a:t>
            </a:r>
            <a:r>
              <a:rPr lang="en-GB" sz="1800" b="0" dirty="0">
                <a:latin typeface="+mn-lt"/>
              </a:rPr>
              <a:t>the GDPR, DPIAs will be required when health data is processed on a </a:t>
            </a:r>
            <a:r>
              <a:rPr lang="en-GB" sz="1800" dirty="0">
                <a:latin typeface="+mn-lt"/>
              </a:rPr>
              <a:t>large scale. </a:t>
            </a:r>
          </a:p>
          <a:p>
            <a:pPr marL="285750" indent="-285750">
              <a:buFont typeface="Arial" panose="020B0604020202020204" pitchFamily="34" charset="0"/>
              <a:buChar char="•"/>
            </a:pPr>
            <a:r>
              <a:rPr lang="en-GB" sz="1800" b="0" dirty="0" smtClean="0">
                <a:latin typeface="+mn-lt"/>
              </a:rPr>
              <a:t>A </a:t>
            </a:r>
            <a:r>
              <a:rPr lang="en-GB" sz="1800" b="0" dirty="0">
                <a:latin typeface="+mn-lt"/>
              </a:rPr>
              <a:t>data protection regulator will also have to be consulted prior to personal data being processed when an assessment “indicates that the processing would result in a high risk in the absence of measures taken by a data controller to mitigate the risk.” </a:t>
            </a:r>
          </a:p>
          <a:p>
            <a:pPr marL="285750" indent="-285750">
              <a:buFont typeface="Arial" panose="020B0604020202020204" pitchFamily="34" charset="0"/>
              <a:buChar char="•"/>
            </a:pPr>
            <a:r>
              <a:rPr lang="en-GB" sz="1800" b="0" dirty="0">
                <a:latin typeface="+mn-lt"/>
              </a:rPr>
              <a:t>The DPIA process can be a useful way of reducing risks. For example, DPIAs may identify security risks which can be mitigated by specific processes, training or software.  </a:t>
            </a:r>
            <a:endParaRPr lang="en-GB" sz="1800" b="0" dirty="0" smtClean="0">
              <a:latin typeface="+mn-lt"/>
            </a:endParaRPr>
          </a:p>
          <a:p>
            <a:pPr marL="285750" indent="-285750">
              <a:buFont typeface="Arial" panose="020B0604020202020204" pitchFamily="34" charset="0"/>
              <a:buChar char="•"/>
            </a:pPr>
            <a:r>
              <a:rPr lang="en-GB" sz="1800" b="0" dirty="0" smtClean="0">
                <a:latin typeface="+mn-lt"/>
              </a:rPr>
              <a:t>While </a:t>
            </a:r>
            <a:r>
              <a:rPr lang="en-GB" sz="1800" b="0" dirty="0">
                <a:latin typeface="+mn-lt"/>
              </a:rPr>
              <a:t>this may at first sight seem to be a compliance burden, DPIAs can enable organisations to obtain a better grasp on their data processes and reduce risk, and also help with security auditing.</a:t>
            </a:r>
          </a:p>
          <a:p>
            <a:endParaRPr lang="en-GB" sz="1800" dirty="0">
              <a:latin typeface="+mn-lt"/>
            </a:endParaRPr>
          </a:p>
        </p:txBody>
      </p:sp>
      <p:sp>
        <p:nvSpPr>
          <p:cNvPr id="4" name="Date Placeholder 3"/>
          <p:cNvSpPr>
            <a:spLocks noGrp="1"/>
          </p:cNvSpPr>
          <p:nvPr>
            <p:ph type="dt" sz="half" idx="2"/>
          </p:nvPr>
        </p:nvSpPr>
        <p:spPr/>
        <p:txBody>
          <a:bodyPr/>
          <a:lstStyle/>
          <a:p>
            <a:fld id="{3FFC9BE3-63B7-8B4B-8F7F-E2147C04187A}" type="datetime3">
              <a:rPr lang="en-GB" smtClean="0"/>
              <a:t>30 May,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30</a:t>
            </a:fld>
            <a:endParaRPr lang="en-GB" dirty="0"/>
          </a:p>
        </p:txBody>
      </p:sp>
    </p:spTree>
    <p:extLst>
      <p:ext uri="{BB962C8B-B14F-4D97-AF65-F5344CB8AC3E}">
        <p14:creationId xmlns:p14="http://schemas.microsoft.com/office/powerpoint/2010/main" val="205540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mj-lt"/>
              </a:rPr>
              <a:t>Mandatory breach reporting </a:t>
            </a:r>
          </a:p>
        </p:txBody>
      </p:sp>
      <p:sp>
        <p:nvSpPr>
          <p:cNvPr id="3" name="Content Placeholder 2"/>
          <p:cNvSpPr>
            <a:spLocks noGrp="1"/>
          </p:cNvSpPr>
          <p:nvPr>
            <p:ph idx="1"/>
          </p:nvPr>
        </p:nvSpPr>
        <p:spPr>
          <a:xfrm>
            <a:off x="388044" y="1522371"/>
            <a:ext cx="8161171" cy="4083188"/>
          </a:xfrm>
        </p:spPr>
        <p:txBody>
          <a:bodyPr/>
          <a:lstStyle/>
          <a:p>
            <a:pPr marL="285750" indent="-285750">
              <a:buFont typeface="Wingdings" pitchFamily="2" charset="2"/>
              <a:buChar char="Ø"/>
            </a:pPr>
            <a:r>
              <a:rPr lang="en-GB" sz="1800" b="0" dirty="0">
                <a:latin typeface="+mn-lt"/>
              </a:rPr>
              <a:t>One of the most important changes under the GDPR </a:t>
            </a:r>
          </a:p>
          <a:p>
            <a:pPr marL="285750" indent="-285750">
              <a:buFont typeface="Wingdings" pitchFamily="2" charset="2"/>
              <a:buChar char="Ø"/>
            </a:pPr>
            <a:r>
              <a:rPr lang="en-GB" sz="1800" b="0" dirty="0">
                <a:latin typeface="+mn-lt"/>
              </a:rPr>
              <a:t>Breaches must be reported to a data protection regulator within 72 hours, </a:t>
            </a:r>
          </a:p>
          <a:p>
            <a:pPr marL="285750" indent="-285750">
              <a:buFont typeface="Wingdings" pitchFamily="2" charset="2"/>
              <a:buChar char="Ø"/>
            </a:pPr>
            <a:r>
              <a:rPr lang="en-GB" sz="1800" b="0" dirty="0">
                <a:latin typeface="+mn-lt"/>
              </a:rPr>
              <a:t>and those affected by the breach must also be informed.</a:t>
            </a:r>
            <a:endParaRPr lang="en-US" sz="1800" b="0" dirty="0">
              <a:latin typeface="+mn-lt"/>
            </a:endParaRPr>
          </a:p>
          <a:p>
            <a:pPr marL="285750" indent="-285750">
              <a:buFont typeface="Wingdings" pitchFamily="2" charset="2"/>
              <a:buChar char="Ø"/>
            </a:pPr>
            <a:endParaRPr lang="en-US" sz="1800" b="0" dirty="0">
              <a:latin typeface="+mn-lt"/>
            </a:endParaRPr>
          </a:p>
          <a:p>
            <a:r>
              <a:rPr lang="en-US" sz="1800" dirty="0">
                <a:latin typeface="+mn-lt"/>
              </a:rPr>
              <a:t>Important</a:t>
            </a:r>
            <a:r>
              <a:rPr lang="en-GB" sz="1800" dirty="0">
                <a:latin typeface="+mn-lt"/>
              </a:rPr>
              <a:t> to put in place clear, practical and effective procedures that can be acted upon </a:t>
            </a:r>
            <a:r>
              <a:rPr lang="en-GB" sz="1800" dirty="0" smtClean="0">
                <a:latin typeface="+mn-lt"/>
              </a:rPr>
              <a:t>immediately</a:t>
            </a:r>
            <a:r>
              <a:rPr lang="en-US" sz="1800" dirty="0">
                <a:latin typeface="+mn-lt"/>
              </a:rPr>
              <a:t>.</a:t>
            </a:r>
            <a:r>
              <a:rPr lang="en-US" sz="1800" dirty="0" smtClean="0">
                <a:latin typeface="+mn-lt"/>
              </a:rPr>
              <a:t> </a:t>
            </a:r>
            <a:endParaRPr lang="en-GB" sz="1800" dirty="0">
              <a:latin typeface="+mn-lt"/>
            </a:endParaRPr>
          </a:p>
        </p:txBody>
      </p:sp>
      <p:sp>
        <p:nvSpPr>
          <p:cNvPr id="4" name="Date Placeholder 3"/>
          <p:cNvSpPr>
            <a:spLocks noGrp="1"/>
          </p:cNvSpPr>
          <p:nvPr>
            <p:ph type="dt" sz="half" idx="2"/>
          </p:nvPr>
        </p:nvSpPr>
        <p:spPr/>
        <p:txBody>
          <a:bodyPr/>
          <a:lstStyle/>
          <a:p>
            <a:fld id="{3FFC9BE3-63B7-8B4B-8F7F-E2147C04187A}" type="datetime3">
              <a:rPr lang="en-GB" smtClean="0"/>
              <a:t>30 May,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31</a:t>
            </a:fld>
            <a:endParaRPr lang="en-GB" dirty="0"/>
          </a:p>
        </p:txBody>
      </p:sp>
    </p:spTree>
    <p:extLst>
      <p:ext uri="{BB962C8B-B14F-4D97-AF65-F5344CB8AC3E}">
        <p14:creationId xmlns:p14="http://schemas.microsoft.com/office/powerpoint/2010/main" val="234617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this mean for me?</a:t>
            </a:r>
          </a:p>
        </p:txBody>
      </p:sp>
      <p:sp>
        <p:nvSpPr>
          <p:cNvPr id="3" name="Date Placeholder 2"/>
          <p:cNvSpPr>
            <a:spLocks noGrp="1"/>
          </p:cNvSpPr>
          <p:nvPr>
            <p:ph type="dt" sz="half" idx="2"/>
          </p:nvPr>
        </p:nvSpPr>
        <p:spPr/>
        <p:txBody>
          <a:bodyPr/>
          <a:lstStyle/>
          <a:p>
            <a:fld id="{B5BA1073-7662-6F40-AE28-55ABC5DA8CD7}" type="datetime3">
              <a:rPr lang="en-GB" smtClean="0"/>
              <a:t>30 May, 2018</a:t>
            </a:fld>
            <a:endParaRPr lang="en-US" dirty="0"/>
          </a:p>
        </p:txBody>
      </p:sp>
      <p:sp>
        <p:nvSpPr>
          <p:cNvPr id="4" name="Slide Number Placeholder 3"/>
          <p:cNvSpPr>
            <a:spLocks noGrp="1"/>
          </p:cNvSpPr>
          <p:nvPr>
            <p:ph type="sldNum" sz="quarter" idx="4"/>
          </p:nvPr>
        </p:nvSpPr>
        <p:spPr/>
        <p:txBody>
          <a:bodyPr/>
          <a:lstStyle/>
          <a:p>
            <a:fld id="{E4E00EF0-048C-114D-ADD5-1D5ACA69D45F}" type="slidenum">
              <a:rPr lang="en-GB" smtClean="0"/>
              <a:pPr/>
              <a:t>32</a:t>
            </a:fld>
            <a:endParaRPr lang="en-GB" dirty="0"/>
          </a:p>
        </p:txBody>
      </p:sp>
      <p:sp>
        <p:nvSpPr>
          <p:cNvPr id="6" name="Content Placeholder 5"/>
          <p:cNvSpPr>
            <a:spLocks noGrp="1"/>
          </p:cNvSpPr>
          <p:nvPr>
            <p:ph idx="1"/>
          </p:nvPr>
        </p:nvSpPr>
        <p:spPr/>
        <p:txBody>
          <a:bodyPr/>
          <a:lstStyle/>
          <a:p>
            <a:endParaRPr lang="en-GB"/>
          </a:p>
        </p:txBody>
      </p:sp>
      <p:sp>
        <p:nvSpPr>
          <p:cNvPr id="5" name="Content Placeholder 1"/>
          <p:cNvSpPr txBox="1">
            <a:spLocks/>
          </p:cNvSpPr>
          <p:nvPr/>
        </p:nvSpPr>
        <p:spPr>
          <a:xfrm>
            <a:off x="369025" y="2470282"/>
            <a:ext cx="5232745" cy="2637187"/>
          </a:xfrm>
          <a:prstGeom prst="rect">
            <a:avLst/>
          </a:prstGeom>
        </p:spPr>
        <p:txBody>
          <a:bodyPr/>
          <a:lstStyle>
            <a:lvl1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Calibri"/>
              </a:defRPr>
            </a:lvl1pPr>
            <a:lvl2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mn-cs"/>
              </a:defRPr>
            </a:lvl2pPr>
            <a:lvl3pPr marL="233363" indent="-233363" algn="l" defTabSz="457200" rtl="0" eaLnBrk="1" latinLnBrk="0" hangingPunct="1">
              <a:lnSpc>
                <a:spcPts val="1800"/>
              </a:lnSpc>
              <a:spcBef>
                <a:spcPts val="0"/>
              </a:spcBef>
              <a:buFont typeface="Arial"/>
              <a:buChar char="•"/>
              <a:tabLst/>
              <a:defRPr sz="1600" kern="1200" spc="-20">
                <a:solidFill>
                  <a:schemeClr val="bg1"/>
                </a:solidFill>
                <a:latin typeface="+mn-lt"/>
                <a:ea typeface="+mn-ea"/>
                <a:cs typeface="+mn-cs"/>
              </a:defRPr>
            </a:lvl3pPr>
            <a:lvl4pPr marL="473075" indent="-228600" algn="l" defTabSz="541338" rtl="0" eaLnBrk="1" latinLnBrk="0" hangingPunct="1">
              <a:lnSpc>
                <a:spcPts val="1800"/>
              </a:lnSpc>
              <a:spcBef>
                <a:spcPts val="0"/>
              </a:spcBef>
              <a:buFont typeface="Arial"/>
              <a:buChar char="–"/>
              <a:tabLst/>
              <a:defRPr sz="1600" kern="1200" spc="-20">
                <a:solidFill>
                  <a:schemeClr val="bg1"/>
                </a:solidFill>
                <a:latin typeface="+mn-lt"/>
                <a:ea typeface="+mn-ea"/>
                <a:cs typeface="+mn-cs"/>
              </a:defRPr>
            </a:lvl4pPr>
            <a:lvl5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2400"/>
              </a:lnSpc>
            </a:pPr>
            <a:endParaRPr lang="en-US" sz="2400" dirty="0"/>
          </a:p>
        </p:txBody>
      </p:sp>
    </p:spTree>
    <p:extLst>
      <p:ext uri="{BB962C8B-B14F-4D97-AF65-F5344CB8AC3E}">
        <p14:creationId xmlns:p14="http://schemas.microsoft.com/office/powerpoint/2010/main" val="14510685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843" y="232238"/>
            <a:ext cx="7560000" cy="658425"/>
          </a:xfrm>
        </p:spPr>
        <p:txBody>
          <a:bodyPr/>
          <a:lstStyle/>
          <a:p>
            <a:r>
              <a:rPr lang="en-GB" b="1" dirty="0"/>
              <a:t>Can I afford to do nothing? </a:t>
            </a:r>
            <a:r>
              <a:rPr lang="en-US" b="1" dirty="0"/>
              <a:t>No!</a:t>
            </a:r>
            <a:endParaRPr lang="en-GB" b="1" dirty="0"/>
          </a:p>
        </p:txBody>
      </p:sp>
      <p:sp>
        <p:nvSpPr>
          <p:cNvPr id="3" name="Content Placeholder 2"/>
          <p:cNvSpPr>
            <a:spLocks noGrp="1"/>
          </p:cNvSpPr>
          <p:nvPr>
            <p:ph idx="1"/>
          </p:nvPr>
        </p:nvSpPr>
        <p:spPr>
          <a:xfrm>
            <a:off x="388047" y="661086"/>
            <a:ext cx="8484110" cy="5535827"/>
          </a:xfrm>
        </p:spPr>
        <p:txBody>
          <a:bodyPr/>
          <a:lstStyle/>
          <a:p>
            <a:r>
              <a:rPr lang="en-US" sz="1800" b="0" dirty="0">
                <a:latin typeface="+mn-lt"/>
              </a:rPr>
              <a:t>We will</a:t>
            </a:r>
            <a:r>
              <a:rPr lang="en-GB" sz="1800" b="0" dirty="0">
                <a:latin typeface="+mn-lt"/>
              </a:rPr>
              <a:t> have to be more careful with data and more exact in knowing where it is being stored, how it is being processed and whether consent has been given</a:t>
            </a:r>
            <a:r>
              <a:rPr lang="en-US" sz="1800" b="0" dirty="0">
                <a:latin typeface="+mn-lt"/>
              </a:rPr>
              <a:t>.</a:t>
            </a:r>
            <a:endParaRPr lang="en-GB" sz="1800" b="0" u="sng" dirty="0">
              <a:latin typeface="+mn-lt"/>
            </a:endParaRPr>
          </a:p>
          <a:p>
            <a:pPr algn="ctr">
              <a:spcBef>
                <a:spcPts val="0"/>
              </a:spcBef>
              <a:spcAft>
                <a:spcPts val="0"/>
              </a:spcAft>
            </a:pPr>
            <a:r>
              <a:rPr lang="en-GB" sz="1800" u="sng" dirty="0">
                <a:latin typeface="+mn-lt"/>
              </a:rPr>
              <a:t>Penalties</a:t>
            </a:r>
            <a:endParaRPr lang="en-US" sz="1800" u="sng" dirty="0">
              <a:latin typeface="+mn-lt"/>
            </a:endParaRPr>
          </a:p>
          <a:p>
            <a:pPr>
              <a:spcBef>
                <a:spcPts val="0"/>
              </a:spcBef>
              <a:spcAft>
                <a:spcPts val="0"/>
              </a:spcAft>
            </a:pPr>
            <a:endParaRPr lang="en-US" sz="1800" u="sng" dirty="0">
              <a:latin typeface="+mn-lt"/>
            </a:endParaRPr>
          </a:p>
          <a:p>
            <a:pPr marL="285750" indent="-285750">
              <a:spcBef>
                <a:spcPts val="0"/>
              </a:spcBef>
              <a:spcAft>
                <a:spcPts val="0"/>
              </a:spcAft>
              <a:buFont typeface="Wingdings" pitchFamily="2" charset="2"/>
              <a:buChar char="Ø"/>
            </a:pPr>
            <a:r>
              <a:rPr lang="en-GB" sz="1800" b="0" dirty="0">
                <a:latin typeface="+mn-lt"/>
              </a:rPr>
              <a:t>If in breach of GDPR, can be fined up to 4% of annual global turnover or €20 Million (whichever is greater). </a:t>
            </a:r>
            <a:endParaRPr lang="en-US" sz="1800" b="0" dirty="0">
              <a:latin typeface="+mn-lt"/>
            </a:endParaRPr>
          </a:p>
          <a:p>
            <a:pPr marL="285750" indent="-285750">
              <a:spcBef>
                <a:spcPts val="0"/>
              </a:spcBef>
              <a:spcAft>
                <a:spcPts val="0"/>
              </a:spcAft>
              <a:buFont typeface="Wingdings" pitchFamily="2" charset="2"/>
              <a:buChar char="Ø"/>
            </a:pPr>
            <a:r>
              <a:rPr lang="en-GB" sz="1800" b="0" dirty="0">
                <a:latin typeface="+mn-lt"/>
              </a:rPr>
              <a:t>This is the maximum fine that can be imposed for the most serious infringements e.g.not having sufficient customer consent to process data or violating the core of Privacy by Design concepts. </a:t>
            </a:r>
            <a:endParaRPr lang="en-US" sz="1800" b="0" dirty="0">
              <a:latin typeface="+mn-lt"/>
            </a:endParaRPr>
          </a:p>
          <a:p>
            <a:pPr marL="285750" indent="-285750">
              <a:spcBef>
                <a:spcPts val="0"/>
              </a:spcBef>
              <a:spcAft>
                <a:spcPts val="0"/>
              </a:spcAft>
              <a:buFont typeface="Wingdings" pitchFamily="2" charset="2"/>
              <a:buChar char="Ø"/>
            </a:pPr>
            <a:r>
              <a:rPr lang="en-US" sz="1800" b="0" dirty="0">
                <a:latin typeface="+mn-lt"/>
              </a:rPr>
              <a:t>Tiered </a:t>
            </a:r>
            <a:r>
              <a:rPr lang="en-GB" sz="1800" b="0" dirty="0">
                <a:latin typeface="+mn-lt"/>
              </a:rPr>
              <a:t>approach to fines e.g. a company can be fined 2% for not having their records in order (article 28), not notifying the supervising authority and data subject about a breach or not conducting impact assessment. </a:t>
            </a:r>
            <a:endParaRPr lang="en-US" sz="1800" b="0" dirty="0">
              <a:latin typeface="+mn-lt"/>
            </a:endParaRPr>
          </a:p>
          <a:p>
            <a:pPr marL="285750" indent="-285750">
              <a:spcBef>
                <a:spcPts val="0"/>
              </a:spcBef>
              <a:spcAft>
                <a:spcPts val="0"/>
              </a:spcAft>
              <a:buFont typeface="Wingdings" pitchFamily="2" charset="2"/>
              <a:buChar char="Ø"/>
            </a:pPr>
            <a:r>
              <a:rPr lang="en-US" sz="1800" b="0" dirty="0">
                <a:latin typeface="+mn-lt"/>
              </a:rPr>
              <a:t>Rules</a:t>
            </a:r>
            <a:r>
              <a:rPr lang="en-GB" sz="1800" b="0" dirty="0">
                <a:latin typeface="+mn-lt"/>
              </a:rPr>
              <a:t> apply to both controllers and processors</a:t>
            </a:r>
            <a:r>
              <a:rPr lang="en-US" sz="1800" b="0" dirty="0">
                <a:latin typeface="+mn-lt"/>
              </a:rPr>
              <a:t>, </a:t>
            </a:r>
            <a:r>
              <a:rPr lang="en-GB" sz="1800" b="0" dirty="0">
                <a:latin typeface="+mn-lt"/>
              </a:rPr>
              <a:t>meaning 'clouds' will not be exempt from GDPR enforcement.</a:t>
            </a:r>
            <a:endParaRPr lang="en-US" sz="1800" b="0" dirty="0">
              <a:latin typeface="+mn-lt"/>
            </a:endParaRPr>
          </a:p>
          <a:p>
            <a:pPr marL="285750" indent="-285750">
              <a:spcBef>
                <a:spcPts val="0"/>
              </a:spcBef>
              <a:spcAft>
                <a:spcPts val="0"/>
              </a:spcAft>
              <a:buFont typeface="Wingdings" pitchFamily="2" charset="2"/>
              <a:buChar char="Ø"/>
            </a:pPr>
            <a:r>
              <a:rPr lang="en-GB" sz="1800" b="0" dirty="0">
                <a:latin typeface="+mn-lt"/>
              </a:rPr>
              <a:t>More importantly, any step taken by the ICO will be published. This not only puts the organisation under the scrutiny of the ICO going forward, but puts any breach or investigation in the public domain.</a:t>
            </a:r>
          </a:p>
          <a:p>
            <a:endParaRPr lang="en-US" sz="1800" b="0" dirty="0">
              <a:latin typeface="+mn-lt"/>
            </a:endParaRPr>
          </a:p>
          <a:p>
            <a:r>
              <a:rPr lang="en-GB" sz="1800" dirty="0">
                <a:latin typeface="+mn-lt"/>
              </a:rPr>
              <a:t>Highest fine to date in the UK is £325,000 imposed after computer hard drives containing patient personal data were stolen from the Brighton and Sussex University Hospitals NHS Trust.</a:t>
            </a:r>
          </a:p>
          <a:p>
            <a:endParaRPr lang="en-GB" sz="1800" b="0" dirty="0">
              <a:latin typeface="+mn-lt"/>
            </a:endParaRPr>
          </a:p>
        </p:txBody>
      </p:sp>
      <p:sp>
        <p:nvSpPr>
          <p:cNvPr id="4" name="Date Placeholder 3"/>
          <p:cNvSpPr>
            <a:spLocks noGrp="1"/>
          </p:cNvSpPr>
          <p:nvPr>
            <p:ph type="dt" sz="half" idx="2"/>
          </p:nvPr>
        </p:nvSpPr>
        <p:spPr/>
        <p:txBody>
          <a:bodyPr/>
          <a:lstStyle/>
          <a:p>
            <a:fld id="{3FFC9BE3-63B7-8B4B-8F7F-E2147C04187A}" type="datetime3">
              <a:rPr lang="en-GB" smtClean="0"/>
              <a:t>30 May,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33</a:t>
            </a:fld>
            <a:endParaRPr lang="en-GB" dirty="0"/>
          </a:p>
        </p:txBody>
      </p:sp>
    </p:spTree>
    <p:extLst>
      <p:ext uri="{BB962C8B-B14F-4D97-AF65-F5344CB8AC3E}">
        <p14:creationId xmlns:p14="http://schemas.microsoft.com/office/powerpoint/2010/main" val="91610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464FAA9E-1B7D-4B5A-A25E-2C1C5B6E294B}"/>
              </a:ext>
            </a:extLst>
          </p:cNvPr>
          <p:cNvSpPr>
            <a:spLocks noGrp="1" noChangeArrowheads="1"/>
          </p:cNvSpPr>
          <p:nvPr>
            <p:ph type="title"/>
          </p:nvPr>
        </p:nvSpPr>
        <p:spPr>
          <a:xfrm>
            <a:off x="1205490" y="1102540"/>
            <a:ext cx="6491288" cy="565621"/>
          </a:xfrm>
        </p:spPr>
        <p:txBody>
          <a:bodyPr/>
          <a:lstStyle/>
          <a:p>
            <a:pPr algn="ctr" eaLnBrk="1" hangingPunct="1"/>
            <a:r>
              <a:rPr lang="en-GB" altLang="en-US" b="1" dirty="0"/>
              <a:t>Helen Denham, ICO</a:t>
            </a:r>
            <a:endParaRPr lang="en-US" altLang="en-US" b="1" dirty="0"/>
          </a:p>
        </p:txBody>
      </p:sp>
      <p:sp>
        <p:nvSpPr>
          <p:cNvPr id="6147" name="Rectangle 3">
            <a:extLst>
              <a:ext uri="{FF2B5EF4-FFF2-40B4-BE49-F238E27FC236}">
                <a16:creationId xmlns:a16="http://schemas.microsoft.com/office/drawing/2014/main" xmlns="" id="{B2E7810F-73C2-43F2-ABAC-C75CA83FB95D}"/>
              </a:ext>
            </a:extLst>
          </p:cNvPr>
          <p:cNvSpPr>
            <a:spLocks noGrp="1" noChangeArrowheads="1"/>
          </p:cNvSpPr>
          <p:nvPr>
            <p:ph type="body" idx="1"/>
          </p:nvPr>
        </p:nvSpPr>
        <p:spPr>
          <a:xfrm>
            <a:off x="204101" y="2332037"/>
            <a:ext cx="8785225" cy="4525963"/>
          </a:xfrm>
        </p:spPr>
        <p:txBody>
          <a:bodyPr/>
          <a:lstStyle/>
          <a:p>
            <a:pPr marL="0" indent="0" algn="ctr">
              <a:buFontTx/>
              <a:buNone/>
            </a:pPr>
            <a:r>
              <a:rPr lang="en-GB" altLang="en-US" sz="2800" i="1" dirty="0">
                <a:latin typeface="+mn-lt"/>
              </a:rPr>
              <a:t>“</a:t>
            </a:r>
            <a:r>
              <a:rPr lang="en-GB" altLang="en-US" sz="2800" b="0" i="1" dirty="0">
                <a:latin typeface="+mn-lt"/>
              </a:rPr>
              <a:t>The ICOs commitment to guiding, advising and educating organisations about how to comply with the law will not change under the GDPR. We have always preferred the carrot to the stick”.</a:t>
            </a:r>
          </a:p>
          <a:p>
            <a:pPr marL="0" indent="0" algn="ctr">
              <a:buFontTx/>
              <a:buNone/>
            </a:pPr>
            <a:endParaRPr lang="en-GB" altLang="en-US" sz="2800" b="0" i="1" dirty="0">
              <a:latin typeface="+mn-lt"/>
            </a:endParaRPr>
          </a:p>
          <a:p>
            <a:pPr marL="0" indent="0" algn="ctr">
              <a:buFontTx/>
              <a:buNone/>
            </a:pPr>
            <a:r>
              <a:rPr lang="en-GB" altLang="en-US" sz="2800" b="0" i="1" dirty="0">
                <a:latin typeface="+mn-lt"/>
              </a:rPr>
              <a:t>“Issuing fines has always been and will continue to be, a last resort. Last year (2016/2017) we concluded 17,300 cases. I can tell you that 16 of them resulted in fines for the organisations concerned” .</a:t>
            </a:r>
          </a:p>
        </p:txBody>
      </p:sp>
    </p:spTree>
    <p:extLst>
      <p:ext uri="{BB962C8B-B14F-4D97-AF65-F5344CB8AC3E}">
        <p14:creationId xmlns:p14="http://schemas.microsoft.com/office/powerpoint/2010/main" val="38352961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latin typeface="+mn-lt"/>
              </a:rPr>
              <a:t>Getting ready for GDPR </a:t>
            </a:r>
            <a:endParaRPr lang="en-GB" b="1" dirty="0">
              <a:latin typeface="+mn-lt"/>
            </a:endParaRPr>
          </a:p>
        </p:txBody>
      </p:sp>
      <p:sp>
        <p:nvSpPr>
          <p:cNvPr id="3" name="Content Placeholder 2"/>
          <p:cNvSpPr>
            <a:spLocks noGrp="1"/>
          </p:cNvSpPr>
          <p:nvPr>
            <p:ph idx="1"/>
          </p:nvPr>
        </p:nvSpPr>
        <p:spPr>
          <a:xfrm>
            <a:off x="425112" y="1156663"/>
            <a:ext cx="7560000" cy="4083188"/>
          </a:xfrm>
        </p:spPr>
        <p:txBody>
          <a:bodyPr/>
          <a:lstStyle/>
          <a:p>
            <a:pPr marL="342900" indent="-342900">
              <a:spcAft>
                <a:spcPts val="0"/>
              </a:spcAft>
              <a:buFont typeface="Wingdings" panose="05000000000000000000" pitchFamily="2" charset="2"/>
              <a:buChar char="Ø"/>
              <a:defRPr/>
            </a:pPr>
            <a:r>
              <a:rPr lang="en-GB" sz="2000" b="0" dirty="0">
                <a:latin typeface="+mn-lt"/>
              </a:rPr>
              <a:t>Audit </a:t>
            </a:r>
            <a:endParaRPr lang="en-GB" sz="2000" b="0" dirty="0" smtClean="0">
              <a:latin typeface="+mn-lt"/>
            </a:endParaRPr>
          </a:p>
          <a:p>
            <a:pPr marL="342900" indent="-342900">
              <a:spcAft>
                <a:spcPts val="0"/>
              </a:spcAft>
              <a:buFont typeface="Wingdings" panose="05000000000000000000" pitchFamily="2" charset="2"/>
              <a:buChar char="Ø"/>
              <a:defRPr/>
            </a:pPr>
            <a:endParaRPr lang="en-GB" sz="2000" b="0" dirty="0">
              <a:latin typeface="+mn-lt"/>
            </a:endParaRPr>
          </a:p>
          <a:p>
            <a:pPr marL="342900" indent="-342900">
              <a:spcAft>
                <a:spcPts val="0"/>
              </a:spcAft>
              <a:buFont typeface="Wingdings" panose="05000000000000000000" pitchFamily="2" charset="2"/>
              <a:buChar char="Ø"/>
              <a:defRPr/>
            </a:pPr>
            <a:r>
              <a:rPr lang="en-GB" sz="2000" b="0" dirty="0">
                <a:latin typeface="+mn-lt"/>
              </a:rPr>
              <a:t>What information is held</a:t>
            </a:r>
            <a:r>
              <a:rPr lang="en-GB" sz="2000" b="0" dirty="0" smtClean="0">
                <a:latin typeface="+mn-lt"/>
              </a:rPr>
              <a:t>?</a:t>
            </a:r>
          </a:p>
          <a:p>
            <a:pPr marL="342900" indent="-342900">
              <a:spcAft>
                <a:spcPts val="0"/>
              </a:spcAft>
              <a:buFont typeface="Wingdings" panose="05000000000000000000" pitchFamily="2" charset="2"/>
              <a:buChar char="Ø"/>
              <a:defRPr/>
            </a:pPr>
            <a:endParaRPr lang="en-GB" sz="2000" b="0" dirty="0">
              <a:latin typeface="+mn-lt"/>
            </a:endParaRPr>
          </a:p>
          <a:p>
            <a:pPr marL="342900" indent="-342900">
              <a:spcAft>
                <a:spcPts val="0"/>
              </a:spcAft>
              <a:buFont typeface="Wingdings" panose="05000000000000000000" pitchFamily="2" charset="2"/>
              <a:buChar char="Ø"/>
              <a:defRPr/>
            </a:pPr>
            <a:r>
              <a:rPr lang="en-GB" sz="2000" b="0" dirty="0">
                <a:latin typeface="+mn-lt"/>
              </a:rPr>
              <a:t>Is it accurate</a:t>
            </a:r>
            <a:r>
              <a:rPr lang="en-GB" sz="2000" b="0" dirty="0" smtClean="0">
                <a:latin typeface="+mn-lt"/>
              </a:rPr>
              <a:t>?</a:t>
            </a:r>
          </a:p>
          <a:p>
            <a:pPr marL="342900" indent="-342900">
              <a:spcAft>
                <a:spcPts val="0"/>
              </a:spcAft>
              <a:buFont typeface="Wingdings" panose="05000000000000000000" pitchFamily="2" charset="2"/>
              <a:buChar char="Ø"/>
              <a:defRPr/>
            </a:pPr>
            <a:endParaRPr lang="en-GB" sz="2000" b="0" dirty="0">
              <a:latin typeface="+mn-lt"/>
            </a:endParaRPr>
          </a:p>
          <a:p>
            <a:pPr marL="342900" indent="-342900">
              <a:spcAft>
                <a:spcPts val="0"/>
              </a:spcAft>
              <a:buFont typeface="Wingdings" panose="05000000000000000000" pitchFamily="2" charset="2"/>
              <a:buChar char="Ø"/>
              <a:defRPr/>
            </a:pPr>
            <a:r>
              <a:rPr lang="en-GB" sz="2000" b="0" dirty="0">
                <a:latin typeface="+mn-lt"/>
              </a:rPr>
              <a:t>Could it be personal information</a:t>
            </a:r>
            <a:r>
              <a:rPr lang="en-GB" sz="2000" b="0" dirty="0" smtClean="0">
                <a:latin typeface="+mn-lt"/>
              </a:rPr>
              <a:t>?</a:t>
            </a:r>
          </a:p>
          <a:p>
            <a:pPr marL="342900" indent="-342900">
              <a:spcAft>
                <a:spcPts val="0"/>
              </a:spcAft>
              <a:buFont typeface="Wingdings" panose="05000000000000000000" pitchFamily="2" charset="2"/>
              <a:buChar char="Ø"/>
              <a:defRPr/>
            </a:pPr>
            <a:endParaRPr lang="en-GB" sz="2000" b="0" dirty="0">
              <a:latin typeface="+mn-lt"/>
            </a:endParaRPr>
          </a:p>
          <a:p>
            <a:pPr marL="342900" indent="-342900">
              <a:spcAft>
                <a:spcPts val="0"/>
              </a:spcAft>
              <a:buFont typeface="Wingdings" panose="05000000000000000000" pitchFamily="2" charset="2"/>
              <a:buChar char="Ø"/>
              <a:defRPr/>
            </a:pPr>
            <a:r>
              <a:rPr lang="en-GB" sz="2000" b="0" dirty="0">
                <a:latin typeface="+mn-lt"/>
              </a:rPr>
              <a:t>Where did it come from</a:t>
            </a:r>
            <a:r>
              <a:rPr lang="en-GB" sz="2000" b="0" dirty="0" smtClean="0">
                <a:latin typeface="+mn-lt"/>
              </a:rPr>
              <a:t>?</a:t>
            </a:r>
          </a:p>
          <a:p>
            <a:pPr marL="342900" indent="-342900">
              <a:spcAft>
                <a:spcPts val="0"/>
              </a:spcAft>
              <a:buFont typeface="Wingdings" panose="05000000000000000000" pitchFamily="2" charset="2"/>
              <a:buChar char="Ø"/>
              <a:defRPr/>
            </a:pPr>
            <a:endParaRPr lang="en-GB" sz="2000" b="0" dirty="0">
              <a:latin typeface="+mn-lt"/>
            </a:endParaRPr>
          </a:p>
          <a:p>
            <a:pPr marL="342900" indent="-342900">
              <a:spcAft>
                <a:spcPts val="0"/>
              </a:spcAft>
              <a:buFont typeface="Wingdings" panose="05000000000000000000" pitchFamily="2" charset="2"/>
              <a:buChar char="Ø"/>
              <a:defRPr/>
            </a:pPr>
            <a:r>
              <a:rPr lang="en-GB" sz="2000" b="0" dirty="0">
                <a:latin typeface="+mn-lt"/>
              </a:rPr>
              <a:t>What is it used for</a:t>
            </a:r>
            <a:r>
              <a:rPr lang="en-GB" sz="2000" b="0" dirty="0" smtClean="0">
                <a:latin typeface="+mn-lt"/>
              </a:rPr>
              <a:t>?</a:t>
            </a:r>
          </a:p>
          <a:p>
            <a:pPr marL="342900" indent="-342900">
              <a:spcAft>
                <a:spcPts val="0"/>
              </a:spcAft>
              <a:buFont typeface="Wingdings" panose="05000000000000000000" pitchFamily="2" charset="2"/>
              <a:buChar char="Ø"/>
              <a:defRPr/>
            </a:pPr>
            <a:endParaRPr lang="en-GB" sz="2000" b="0" dirty="0" smtClean="0">
              <a:latin typeface="+mn-lt"/>
            </a:endParaRPr>
          </a:p>
          <a:p>
            <a:pPr marL="342900" indent="-342900">
              <a:spcAft>
                <a:spcPts val="0"/>
              </a:spcAft>
              <a:buFont typeface="Wingdings" panose="05000000000000000000" pitchFamily="2" charset="2"/>
              <a:buChar char="Ø"/>
              <a:defRPr/>
            </a:pPr>
            <a:r>
              <a:rPr lang="en-GB" sz="2000" b="0" dirty="0" smtClean="0">
                <a:latin typeface="+mn-lt"/>
              </a:rPr>
              <a:t>Is </a:t>
            </a:r>
            <a:r>
              <a:rPr lang="en-GB" sz="2000" b="0" dirty="0">
                <a:latin typeface="+mn-lt"/>
              </a:rPr>
              <a:t>it shared</a:t>
            </a:r>
            <a:r>
              <a:rPr lang="en-GB" sz="2000" b="0" dirty="0" smtClean="0">
                <a:latin typeface="+mn-lt"/>
              </a:rPr>
              <a:t>?</a:t>
            </a:r>
          </a:p>
          <a:p>
            <a:pPr marL="342900" indent="-342900">
              <a:spcAft>
                <a:spcPts val="0"/>
              </a:spcAft>
              <a:buFont typeface="Wingdings" panose="05000000000000000000" pitchFamily="2" charset="2"/>
              <a:buChar char="Ø"/>
              <a:defRPr/>
            </a:pPr>
            <a:endParaRPr lang="en-GB" sz="2000" b="0" dirty="0">
              <a:latin typeface="+mn-lt"/>
            </a:endParaRPr>
          </a:p>
          <a:p>
            <a:pPr marL="342900" indent="-342900">
              <a:spcAft>
                <a:spcPts val="0"/>
              </a:spcAft>
              <a:buFont typeface="Wingdings" panose="05000000000000000000" pitchFamily="2" charset="2"/>
              <a:buChar char="Ø"/>
              <a:defRPr/>
            </a:pPr>
            <a:r>
              <a:rPr lang="en-GB" sz="2000" b="0" dirty="0">
                <a:latin typeface="+mn-lt"/>
              </a:rPr>
              <a:t>Is it required?</a:t>
            </a:r>
          </a:p>
          <a:p>
            <a:endParaRPr lang="en-GB" sz="2000" b="0" dirty="0"/>
          </a:p>
        </p:txBody>
      </p:sp>
      <p:sp>
        <p:nvSpPr>
          <p:cNvPr id="4" name="Date Placeholder 3"/>
          <p:cNvSpPr>
            <a:spLocks noGrp="1"/>
          </p:cNvSpPr>
          <p:nvPr>
            <p:ph type="dt" sz="half" idx="2"/>
          </p:nvPr>
        </p:nvSpPr>
        <p:spPr/>
        <p:txBody>
          <a:bodyPr/>
          <a:lstStyle/>
          <a:p>
            <a:fld id="{3FFC9BE3-63B7-8B4B-8F7F-E2147C04187A}" type="datetime3">
              <a:rPr lang="en-GB" smtClean="0"/>
              <a:t>30 May,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35</a:t>
            </a:fld>
            <a:endParaRPr lang="en-GB" dirty="0"/>
          </a:p>
        </p:txBody>
      </p:sp>
    </p:spTree>
    <p:extLst>
      <p:ext uri="{BB962C8B-B14F-4D97-AF65-F5344CB8AC3E}">
        <p14:creationId xmlns:p14="http://schemas.microsoft.com/office/powerpoint/2010/main" val="26261068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xmlns="" id="{98B34C88-1D80-42F4-B31F-54CC5BD1F06F}"/>
              </a:ext>
            </a:extLst>
          </p:cNvPr>
          <p:cNvSpPr>
            <a:spLocks noGrp="1" noChangeArrowheads="1"/>
          </p:cNvSpPr>
          <p:nvPr>
            <p:ph type="title"/>
          </p:nvPr>
        </p:nvSpPr>
        <p:spPr>
          <a:xfrm>
            <a:off x="155575" y="188640"/>
            <a:ext cx="8229600" cy="1143000"/>
          </a:xfrm>
        </p:spPr>
        <p:txBody>
          <a:bodyPr/>
          <a:lstStyle/>
          <a:p>
            <a:pPr algn="l" eaLnBrk="1" hangingPunct="1"/>
            <a:endParaRPr lang="en-GB" altLang="en-US" dirty="0"/>
          </a:p>
        </p:txBody>
      </p:sp>
      <p:sp>
        <p:nvSpPr>
          <p:cNvPr id="13315" name="Rectangle 3">
            <a:extLst>
              <a:ext uri="{FF2B5EF4-FFF2-40B4-BE49-F238E27FC236}">
                <a16:creationId xmlns:a16="http://schemas.microsoft.com/office/drawing/2014/main" xmlns="" id="{06E91FCC-D7A2-43A6-A276-5A5448406B54}"/>
              </a:ext>
            </a:extLst>
          </p:cNvPr>
          <p:cNvSpPr>
            <a:spLocks noGrp="1" noChangeArrowheads="1"/>
          </p:cNvSpPr>
          <p:nvPr>
            <p:ph type="body" idx="1"/>
          </p:nvPr>
        </p:nvSpPr>
        <p:spPr>
          <a:xfrm>
            <a:off x="556054" y="1208645"/>
            <a:ext cx="6833287" cy="4525963"/>
          </a:xfrm>
        </p:spPr>
        <p:txBody>
          <a:bodyPr/>
          <a:lstStyle/>
          <a:p>
            <a:pPr marL="285750" indent="-285750" eaLnBrk="1" hangingPunct="1">
              <a:lnSpc>
                <a:spcPct val="90000"/>
              </a:lnSpc>
              <a:buFont typeface="Wingdings" panose="05000000000000000000" pitchFamily="2" charset="2"/>
              <a:buChar char="Ø"/>
            </a:pPr>
            <a:r>
              <a:rPr lang="en-GB" altLang="en-US" sz="1800" b="0" dirty="0">
                <a:latin typeface="+mn-lt"/>
              </a:rPr>
              <a:t>You need a GDPR plan</a:t>
            </a:r>
          </a:p>
          <a:p>
            <a:pPr marL="285750" indent="-285750" eaLnBrk="1" hangingPunct="1">
              <a:lnSpc>
                <a:spcPct val="90000"/>
              </a:lnSpc>
              <a:buFont typeface="Wingdings" panose="05000000000000000000" pitchFamily="2" charset="2"/>
              <a:buChar char="Ø"/>
            </a:pPr>
            <a:r>
              <a:rPr lang="en-GB" altLang="en-US" sz="1800" b="0" dirty="0">
                <a:latin typeface="+mn-lt"/>
              </a:rPr>
              <a:t>You need to understand who is / are your Data Controller(s)</a:t>
            </a:r>
          </a:p>
          <a:p>
            <a:pPr marL="285750" indent="-285750" eaLnBrk="1" hangingPunct="1">
              <a:lnSpc>
                <a:spcPct val="90000"/>
              </a:lnSpc>
              <a:buFont typeface="Wingdings" panose="05000000000000000000" pitchFamily="2" charset="2"/>
              <a:buChar char="Ø"/>
            </a:pPr>
            <a:r>
              <a:rPr lang="en-GB" altLang="en-US" sz="1800" b="0" dirty="0">
                <a:latin typeface="+mn-lt"/>
              </a:rPr>
              <a:t>You need a DPO</a:t>
            </a:r>
          </a:p>
          <a:p>
            <a:pPr marL="285750" indent="-285750" eaLnBrk="1" hangingPunct="1">
              <a:lnSpc>
                <a:spcPct val="90000"/>
              </a:lnSpc>
              <a:buFont typeface="Wingdings" panose="05000000000000000000" pitchFamily="2" charset="2"/>
              <a:buChar char="Ø"/>
            </a:pPr>
            <a:r>
              <a:rPr lang="en-GB" altLang="en-US" sz="1800" b="0" dirty="0">
                <a:latin typeface="+mn-lt"/>
              </a:rPr>
              <a:t>You need a Practice Privacy Policy</a:t>
            </a:r>
          </a:p>
          <a:p>
            <a:pPr marL="285750" indent="-285750" eaLnBrk="1" hangingPunct="1">
              <a:lnSpc>
                <a:spcPct val="90000"/>
              </a:lnSpc>
              <a:buFont typeface="Wingdings" panose="05000000000000000000" pitchFamily="2" charset="2"/>
              <a:buChar char="Ø"/>
            </a:pPr>
            <a:r>
              <a:rPr lang="en-GB" altLang="en-US" sz="1800" b="0" dirty="0">
                <a:latin typeface="+mn-lt"/>
              </a:rPr>
              <a:t>You need a Practice Privacy Notice</a:t>
            </a:r>
          </a:p>
          <a:p>
            <a:pPr marL="285750" indent="-285750" eaLnBrk="1" hangingPunct="1">
              <a:lnSpc>
                <a:spcPct val="90000"/>
              </a:lnSpc>
              <a:buFont typeface="Wingdings" panose="05000000000000000000" pitchFamily="2" charset="2"/>
              <a:buChar char="Ø"/>
            </a:pPr>
            <a:r>
              <a:rPr lang="en-GB" altLang="en-US" sz="1800" b="0" dirty="0">
                <a:latin typeface="+mn-lt"/>
              </a:rPr>
              <a:t>You need a Data Processing Register</a:t>
            </a:r>
          </a:p>
          <a:p>
            <a:pPr marL="285750" indent="-285750" eaLnBrk="1" hangingPunct="1">
              <a:lnSpc>
                <a:spcPct val="90000"/>
              </a:lnSpc>
              <a:buFont typeface="Wingdings" panose="05000000000000000000" pitchFamily="2" charset="2"/>
              <a:buChar char="Ø"/>
            </a:pPr>
            <a:r>
              <a:rPr lang="en-GB" altLang="en-US" sz="1800" b="0" dirty="0">
                <a:latin typeface="+mn-lt"/>
              </a:rPr>
              <a:t>You need a Data Breach Register</a:t>
            </a:r>
          </a:p>
          <a:p>
            <a:pPr marL="285750" indent="-285750" eaLnBrk="1" hangingPunct="1">
              <a:lnSpc>
                <a:spcPct val="90000"/>
              </a:lnSpc>
              <a:buFont typeface="Wingdings" panose="05000000000000000000" pitchFamily="2" charset="2"/>
              <a:buChar char="Ø"/>
            </a:pPr>
            <a:r>
              <a:rPr lang="en-GB" altLang="en-US" sz="1800" b="0" dirty="0">
                <a:latin typeface="+mn-lt"/>
              </a:rPr>
              <a:t>You need to update your Data Processor contracts</a:t>
            </a:r>
          </a:p>
          <a:p>
            <a:pPr marL="285750" indent="-285750" eaLnBrk="1" hangingPunct="1">
              <a:lnSpc>
                <a:spcPct val="90000"/>
              </a:lnSpc>
              <a:buFont typeface="Wingdings" panose="05000000000000000000" pitchFamily="2" charset="2"/>
              <a:buChar char="Ø"/>
            </a:pPr>
            <a:r>
              <a:rPr lang="en-GB" altLang="en-US" sz="1800" b="0" dirty="0">
                <a:latin typeface="+mn-lt"/>
              </a:rPr>
              <a:t>You need to set up a SAR </a:t>
            </a:r>
            <a:r>
              <a:rPr lang="en-GB" altLang="en-US" sz="1800" b="0" dirty="0" smtClean="0">
                <a:latin typeface="+mn-lt"/>
              </a:rPr>
              <a:t>process</a:t>
            </a:r>
          </a:p>
          <a:p>
            <a:pPr marL="285750" indent="-285750" eaLnBrk="1" hangingPunct="1">
              <a:lnSpc>
                <a:spcPct val="90000"/>
              </a:lnSpc>
              <a:buFont typeface="Wingdings" panose="05000000000000000000" pitchFamily="2" charset="2"/>
              <a:buChar char="Ø"/>
            </a:pPr>
            <a:r>
              <a:rPr lang="en-GB" altLang="en-US" sz="1800" b="0" dirty="0" smtClean="0">
                <a:latin typeface="+mn-lt"/>
              </a:rPr>
              <a:t>You </a:t>
            </a:r>
            <a:r>
              <a:rPr lang="en-GB" altLang="en-US" sz="1800" b="0" dirty="0">
                <a:latin typeface="+mn-lt"/>
              </a:rPr>
              <a:t>need to have updated and trained staff</a:t>
            </a:r>
          </a:p>
          <a:p>
            <a:pPr marL="285750" indent="-285750" eaLnBrk="1" hangingPunct="1">
              <a:lnSpc>
                <a:spcPct val="90000"/>
              </a:lnSpc>
              <a:buFont typeface="Wingdings" panose="05000000000000000000" pitchFamily="2" charset="2"/>
              <a:buChar char="Ø"/>
            </a:pPr>
            <a:r>
              <a:rPr lang="en-GB" altLang="en-US" sz="1800" b="0" dirty="0">
                <a:latin typeface="+mn-lt"/>
              </a:rPr>
              <a:t>You need to have updated consenting for non direct care</a:t>
            </a:r>
          </a:p>
        </p:txBody>
      </p:sp>
    </p:spTree>
    <p:extLst>
      <p:ext uri="{BB962C8B-B14F-4D97-AF65-F5344CB8AC3E}">
        <p14:creationId xmlns:p14="http://schemas.microsoft.com/office/powerpoint/2010/main" val="23206077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256" y="98854"/>
            <a:ext cx="7560000" cy="658425"/>
          </a:xfrm>
        </p:spPr>
        <p:txBody>
          <a:bodyPr/>
          <a:lstStyle/>
          <a:p>
            <a:pPr algn="ctr"/>
            <a:r>
              <a:rPr lang="en-GB" b="1" u="sng" dirty="0"/>
              <a:t>12 Step plan</a:t>
            </a:r>
          </a:p>
        </p:txBody>
      </p:sp>
      <p:sp>
        <p:nvSpPr>
          <p:cNvPr id="3" name="Content Placeholder 2"/>
          <p:cNvSpPr>
            <a:spLocks noGrp="1"/>
          </p:cNvSpPr>
          <p:nvPr>
            <p:ph idx="1"/>
          </p:nvPr>
        </p:nvSpPr>
        <p:spPr/>
        <p:txBody>
          <a:bodyPr/>
          <a:lstStyle/>
          <a:p>
            <a:endParaRPr lang="en-GB"/>
          </a:p>
        </p:txBody>
      </p:sp>
      <p:sp>
        <p:nvSpPr>
          <p:cNvPr id="4" name="Date Placeholder 3"/>
          <p:cNvSpPr>
            <a:spLocks noGrp="1"/>
          </p:cNvSpPr>
          <p:nvPr>
            <p:ph type="dt" sz="half" idx="2"/>
          </p:nvPr>
        </p:nvSpPr>
        <p:spPr/>
        <p:txBody>
          <a:bodyPr/>
          <a:lstStyle/>
          <a:p>
            <a:fld id="{3FFC9BE3-63B7-8B4B-8F7F-E2147C04187A}" type="datetime3">
              <a:rPr lang="en-GB" smtClean="0"/>
              <a:t>30 May,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37</a:t>
            </a:fld>
            <a:endParaRPr lang="en-GB" dirty="0"/>
          </a:p>
        </p:txBody>
      </p:sp>
      <p:pic>
        <p:nvPicPr>
          <p:cNvPr id="6" name="Picture 5"/>
          <p:cNvPicPr/>
          <p:nvPr/>
        </p:nvPicPr>
        <p:blipFill rotWithShape="1">
          <a:blip r:embed="rId3"/>
          <a:srcRect l="19312" t="19802" r="20033" b="5280"/>
          <a:stretch/>
        </p:blipFill>
        <p:spPr bwMode="auto">
          <a:xfrm>
            <a:off x="345988" y="630194"/>
            <a:ext cx="8476736" cy="53257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81474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SUMMARY</a:t>
            </a:r>
          </a:p>
        </p:txBody>
      </p:sp>
      <p:sp>
        <p:nvSpPr>
          <p:cNvPr id="4" name="Date Placeholder 3"/>
          <p:cNvSpPr>
            <a:spLocks noGrp="1"/>
          </p:cNvSpPr>
          <p:nvPr>
            <p:ph type="dt" sz="half" idx="2"/>
          </p:nvPr>
        </p:nvSpPr>
        <p:spPr/>
        <p:txBody>
          <a:bodyPr/>
          <a:lstStyle/>
          <a:p>
            <a:fld id="{3FFC9BE3-63B7-8B4B-8F7F-E2147C04187A}" type="datetime3">
              <a:rPr lang="en-GB" smtClean="0"/>
              <a:t>30 May,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38</a:t>
            </a:fld>
            <a:endParaRPr lang="en-GB" dirty="0"/>
          </a:p>
        </p:txBody>
      </p:sp>
      <p:pic>
        <p:nvPicPr>
          <p:cNvPr id="1027"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0211" t="32786" r="30654" b="10622"/>
          <a:stretch/>
        </p:blipFill>
        <p:spPr bwMode="auto">
          <a:xfrm>
            <a:off x="1447131" y="926757"/>
            <a:ext cx="6337628" cy="5152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27119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a:extLst>
              <a:ext uri="{FF2B5EF4-FFF2-40B4-BE49-F238E27FC236}">
                <a16:creationId xmlns:a16="http://schemas.microsoft.com/office/drawing/2014/main" xmlns="" id="{269A6076-9A85-4001-9A81-59707E0E9ED3}"/>
              </a:ext>
            </a:extLst>
          </p:cNvPr>
          <p:cNvSpPr>
            <a:spLocks noChangeArrowheads="1"/>
          </p:cNvSpPr>
          <p:nvPr/>
        </p:nvSpPr>
        <p:spPr bwMode="auto">
          <a:xfrm>
            <a:off x="3419475" y="1106488"/>
            <a:ext cx="5256213"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b="1" i="1" dirty="0">
                <a:solidFill>
                  <a:schemeClr val="accent2"/>
                </a:solidFill>
                <a:cs typeface="Arial" panose="020B0604020202020204" pitchFamily="34" charset="0"/>
              </a:rPr>
              <a:t>If in doubt, </a:t>
            </a:r>
          </a:p>
          <a:p>
            <a:pPr algn="r" eaLnBrk="1" hangingPunct="1">
              <a:spcBef>
                <a:spcPct val="0"/>
              </a:spcBef>
              <a:buFontTx/>
              <a:buNone/>
            </a:pPr>
            <a:r>
              <a:rPr lang="en-GB" altLang="en-US" b="1" i="1" dirty="0">
                <a:solidFill>
                  <a:schemeClr val="accent2"/>
                </a:solidFill>
                <a:cs typeface="Arial" panose="020B0604020202020204" pitchFamily="34" charset="0"/>
              </a:rPr>
              <a:t>don’t give it out</a:t>
            </a:r>
          </a:p>
          <a:p>
            <a:pPr algn="ctr" eaLnBrk="1" hangingPunct="1">
              <a:spcBef>
                <a:spcPct val="0"/>
              </a:spcBef>
              <a:buFontTx/>
              <a:buNone/>
            </a:pPr>
            <a:endParaRPr lang="en-GB" altLang="en-US" b="1" i="1" dirty="0">
              <a:solidFill>
                <a:schemeClr val="accent2"/>
              </a:solidFill>
              <a:cs typeface="Arial" panose="020B0604020202020204" pitchFamily="34" charset="0"/>
            </a:endParaRPr>
          </a:p>
          <a:p>
            <a:pPr algn="ctr" eaLnBrk="1" hangingPunct="1">
              <a:spcBef>
                <a:spcPct val="0"/>
              </a:spcBef>
              <a:buFontTx/>
              <a:buNone/>
            </a:pPr>
            <a:endParaRPr lang="en-GB" altLang="en-US" b="1" i="1" dirty="0">
              <a:solidFill>
                <a:schemeClr val="accent2"/>
              </a:solidFill>
              <a:cs typeface="Arial" panose="020B0604020202020204" pitchFamily="34" charset="0"/>
            </a:endParaRPr>
          </a:p>
          <a:p>
            <a:pPr algn="ctr" eaLnBrk="1" hangingPunct="1">
              <a:spcBef>
                <a:spcPct val="0"/>
              </a:spcBef>
              <a:buFontTx/>
              <a:buNone/>
            </a:pPr>
            <a:endParaRPr lang="en-GB" altLang="en-US" b="1" i="1" dirty="0">
              <a:solidFill>
                <a:schemeClr val="accent2"/>
              </a:solidFill>
              <a:cs typeface="Arial" panose="020B0604020202020204" pitchFamily="34" charset="0"/>
            </a:endParaRPr>
          </a:p>
          <a:p>
            <a:pPr eaLnBrk="1" hangingPunct="1">
              <a:spcBef>
                <a:spcPct val="0"/>
              </a:spcBef>
              <a:buFontTx/>
              <a:buNone/>
            </a:pPr>
            <a:r>
              <a:rPr lang="en-GB" altLang="en-US" b="1" i="1" dirty="0">
                <a:solidFill>
                  <a:schemeClr val="accent2"/>
                </a:solidFill>
                <a:cs typeface="Arial" panose="020B0604020202020204" pitchFamily="34" charset="0"/>
              </a:rPr>
              <a:t>Article 9(1) “……processing is prohibited, unless….”</a:t>
            </a:r>
          </a:p>
          <a:p>
            <a:pPr eaLnBrk="1" hangingPunct="1">
              <a:spcBef>
                <a:spcPct val="0"/>
              </a:spcBef>
              <a:buFontTx/>
              <a:buNone/>
            </a:pPr>
            <a:endParaRPr lang="en-GB" altLang="en-US" b="1" i="1" dirty="0">
              <a:solidFill>
                <a:schemeClr val="accent2"/>
              </a:solidFill>
              <a:cs typeface="Arial" panose="020B0604020202020204" pitchFamily="34" charset="0"/>
            </a:endParaRPr>
          </a:p>
          <a:p>
            <a:pPr eaLnBrk="1" hangingPunct="1">
              <a:spcBef>
                <a:spcPct val="0"/>
              </a:spcBef>
              <a:buFontTx/>
              <a:buNone/>
            </a:pPr>
            <a:r>
              <a:rPr lang="en-GB" altLang="en-US" b="1" i="1" dirty="0">
                <a:solidFill>
                  <a:schemeClr val="accent2"/>
                </a:solidFill>
                <a:cs typeface="Arial" panose="020B0604020202020204" pitchFamily="34" charset="0"/>
              </a:rPr>
              <a:t>Default is NO processing</a:t>
            </a:r>
          </a:p>
        </p:txBody>
      </p:sp>
      <p:pic>
        <p:nvPicPr>
          <p:cNvPr id="16387" name="Picture 8">
            <a:extLst>
              <a:ext uri="{FF2B5EF4-FFF2-40B4-BE49-F238E27FC236}">
                <a16:creationId xmlns:a16="http://schemas.microsoft.com/office/drawing/2014/main" xmlns="" id="{A0929558-FFC3-43DD-8681-E171EA4B9C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8" name="Text Box 5">
            <a:extLst>
              <a:ext uri="{FF2B5EF4-FFF2-40B4-BE49-F238E27FC236}">
                <a16:creationId xmlns:a16="http://schemas.microsoft.com/office/drawing/2014/main" xmlns="" id="{BFD3707A-37E0-437E-AA41-39D5571F8D9D}"/>
              </a:ext>
            </a:extLst>
          </p:cNvPr>
          <p:cNvSpPr txBox="1">
            <a:spLocks noChangeArrowheads="1"/>
          </p:cNvSpPr>
          <p:nvPr/>
        </p:nvSpPr>
        <p:spPr bwMode="auto">
          <a:xfrm>
            <a:off x="109538" y="4346575"/>
            <a:ext cx="2428875"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6000">
                <a:solidFill>
                  <a:schemeClr val="bg1"/>
                </a:solidFill>
                <a:latin typeface="Arial Rounded MT Bold" panose="020F0704030504030204" pitchFamily="34" charset="0"/>
                <a:cs typeface="Arial" panose="020B0604020202020204" pitchFamily="34" charset="0"/>
              </a:rPr>
              <a:t>GDPR</a:t>
            </a:r>
            <a:endParaRPr lang="en-US" altLang="en-US" sz="6000">
              <a:solidFill>
                <a:schemeClr val="bg1"/>
              </a:solidFill>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1678480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089" y="151002"/>
            <a:ext cx="7560000" cy="658425"/>
          </a:xfrm>
        </p:spPr>
        <p:txBody>
          <a:bodyPr/>
          <a:lstStyle/>
          <a:p>
            <a:pPr algn="ctr"/>
            <a:r>
              <a:rPr lang="en-GB" b="1" u="sng" dirty="0"/>
              <a:t>GDPR principles </a:t>
            </a:r>
          </a:p>
        </p:txBody>
      </p:sp>
      <p:sp>
        <p:nvSpPr>
          <p:cNvPr id="3" name="Content Placeholder 2"/>
          <p:cNvSpPr>
            <a:spLocks noGrp="1"/>
          </p:cNvSpPr>
          <p:nvPr>
            <p:ph idx="1"/>
          </p:nvPr>
        </p:nvSpPr>
        <p:spPr/>
        <p:txBody>
          <a:bodyPr/>
          <a:lstStyle/>
          <a:p>
            <a:endParaRPr lang="en-GB" dirty="0"/>
          </a:p>
        </p:txBody>
      </p:sp>
      <p:sp>
        <p:nvSpPr>
          <p:cNvPr id="4" name="Date Placeholder 3"/>
          <p:cNvSpPr>
            <a:spLocks noGrp="1"/>
          </p:cNvSpPr>
          <p:nvPr>
            <p:ph type="dt" sz="half" idx="2"/>
          </p:nvPr>
        </p:nvSpPr>
        <p:spPr/>
        <p:txBody>
          <a:bodyPr/>
          <a:lstStyle/>
          <a:p>
            <a:fld id="{3FFC9BE3-63B7-8B4B-8F7F-E2147C04187A}" type="datetime3">
              <a:rPr lang="en-GB" smtClean="0"/>
              <a:t>30 May,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4</a:t>
            </a:fld>
            <a:endParaRPr lang="en-GB" dirty="0"/>
          </a:p>
        </p:txBody>
      </p:sp>
      <p:pic>
        <p:nvPicPr>
          <p:cNvPr id="6" name="Picture 5"/>
          <p:cNvPicPr>
            <a:picLocks noChangeAspect="1"/>
          </p:cNvPicPr>
          <p:nvPr/>
        </p:nvPicPr>
        <p:blipFill rotWithShape="1">
          <a:blip r:embed="rId3"/>
          <a:srcRect l="33069" t="24101" r="43700" b="24800"/>
          <a:stretch/>
        </p:blipFill>
        <p:spPr>
          <a:xfrm>
            <a:off x="2419853" y="809427"/>
            <a:ext cx="4248472" cy="5256584"/>
          </a:xfrm>
          <a:prstGeom prst="rect">
            <a:avLst/>
          </a:prstGeom>
        </p:spPr>
      </p:pic>
    </p:spTree>
    <p:extLst>
      <p:ext uri="{BB962C8B-B14F-4D97-AF65-F5344CB8AC3E}">
        <p14:creationId xmlns:p14="http://schemas.microsoft.com/office/powerpoint/2010/main" val="118982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Eloy%20Applause">
            <a:extLst>
              <a:ext uri="{FF2B5EF4-FFF2-40B4-BE49-F238E27FC236}">
                <a16:creationId xmlns:a16="http://schemas.microsoft.com/office/drawing/2014/main" xmlns="" id="{6CF81810-F2EB-4A81-96CF-C0C1E34EE0E5}"/>
              </a:ext>
            </a:extLst>
          </p:cNvPr>
          <p:cNvPicPr>
            <a:picLocks noGrp="1" noChangeAspect="1" noChangeArrowheads="1" noCrop="1"/>
          </p:cNvPicPr>
          <p:nvPr>
            <p:ph/>
          </p:nvPr>
        </p:nvPicPr>
        <p:blipFill>
          <a:blip r:embed="rId2">
            <a:extLst>
              <a:ext uri="{28A0092B-C50C-407E-A947-70E740481C1C}">
                <a14:useLocalDpi xmlns:a14="http://schemas.microsoft.com/office/drawing/2010/main" val="0"/>
              </a:ext>
            </a:extLst>
          </a:blip>
          <a:srcRect/>
          <a:stretch>
            <a:fillRect/>
          </a:stretch>
        </p:blipFill>
        <p:spPr>
          <a:xfrm>
            <a:off x="0" y="-3175"/>
            <a:ext cx="9144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2">
            <a:extLst>
              <a:ext uri="{FF2B5EF4-FFF2-40B4-BE49-F238E27FC236}">
                <a16:creationId xmlns:a16="http://schemas.microsoft.com/office/drawing/2014/main" xmlns="" id="{A72B1FE3-6FB0-6E46-9D98-9D41A70229D4}"/>
              </a:ext>
            </a:extLst>
          </p:cNvPr>
          <p:cNvPicPr>
            <a:picLocks noChangeAspect="1"/>
          </p:cNvPicPr>
          <p:nvPr/>
        </p:nvPicPr>
        <p:blipFill>
          <a:blip r:embed="rId3"/>
          <a:stretch>
            <a:fillRect/>
          </a:stretch>
        </p:blipFill>
        <p:spPr>
          <a:xfrm>
            <a:off x="3432175" y="102262"/>
            <a:ext cx="2324100" cy="3492500"/>
          </a:xfrm>
          <a:prstGeom prst="rect">
            <a:avLst/>
          </a:prstGeom>
        </p:spPr>
      </p:pic>
    </p:spTree>
    <p:extLst>
      <p:ext uri="{BB962C8B-B14F-4D97-AF65-F5344CB8AC3E}">
        <p14:creationId xmlns:p14="http://schemas.microsoft.com/office/powerpoint/2010/main" val="327502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331" y="238186"/>
            <a:ext cx="7560000" cy="658425"/>
          </a:xfrm>
        </p:spPr>
        <p:txBody>
          <a:bodyPr/>
          <a:lstStyle/>
          <a:p>
            <a:pPr algn="ctr"/>
            <a:r>
              <a:rPr lang="en-GB" b="1" u="sng" dirty="0">
                <a:latin typeface="+mj-lt"/>
              </a:rPr>
              <a:t>Resources</a:t>
            </a:r>
          </a:p>
        </p:txBody>
      </p:sp>
      <p:sp>
        <p:nvSpPr>
          <p:cNvPr id="3" name="Content Placeholder 2"/>
          <p:cNvSpPr>
            <a:spLocks noGrp="1"/>
          </p:cNvSpPr>
          <p:nvPr>
            <p:ph idx="1"/>
          </p:nvPr>
        </p:nvSpPr>
        <p:spPr>
          <a:xfrm>
            <a:off x="338620" y="751669"/>
            <a:ext cx="8459396" cy="5366652"/>
          </a:xfrm>
        </p:spPr>
        <p:txBody>
          <a:bodyPr/>
          <a:lstStyle/>
          <a:p>
            <a:pPr lvl="0"/>
            <a:r>
              <a:rPr lang="en-GB" dirty="0">
                <a:solidFill>
                  <a:srgbClr val="13316E"/>
                </a:solidFill>
              </a:rPr>
              <a:t>ICO</a:t>
            </a:r>
            <a:endParaRPr lang="en-GB" dirty="0">
              <a:hlinkClick r:id="rId3"/>
            </a:endParaRPr>
          </a:p>
          <a:p>
            <a:pPr lvl="2">
              <a:buFont typeface="Wingdings" panose="05000000000000000000" pitchFamily="2" charset="2"/>
              <a:buChar char="Ø"/>
            </a:pPr>
            <a:r>
              <a:rPr lang="en-GB" dirty="0" smtClean="0">
                <a:hlinkClick r:id="rId3"/>
              </a:rPr>
              <a:t>Getting ready for GDPR </a:t>
            </a:r>
            <a:endParaRPr lang="en-GB" dirty="0" smtClean="0">
              <a:hlinkClick r:id="rId4"/>
            </a:endParaRPr>
          </a:p>
          <a:p>
            <a:pPr lvl="2">
              <a:buFont typeface="Wingdings" panose="05000000000000000000" pitchFamily="2" charset="2"/>
              <a:buChar char="Ø"/>
            </a:pPr>
            <a:r>
              <a:rPr lang="en-GB" dirty="0" smtClean="0">
                <a:hlinkClick r:id="rId4"/>
              </a:rPr>
              <a:t>GDPR FAQs </a:t>
            </a:r>
            <a:r>
              <a:rPr lang="en-GB" dirty="0">
                <a:hlinkClick r:id="rId4"/>
              </a:rPr>
              <a:t>for small health sector bodies</a:t>
            </a:r>
            <a:endParaRPr lang="en-GB" dirty="0"/>
          </a:p>
          <a:p>
            <a:pPr lvl="2">
              <a:buFont typeface="Wingdings" panose="05000000000000000000" pitchFamily="2" charset="2"/>
              <a:buChar char="Ø"/>
            </a:pPr>
            <a:r>
              <a:rPr lang="en-GB" dirty="0">
                <a:hlinkClick r:id="rId5"/>
              </a:rPr>
              <a:t>GDPR 12 Steps</a:t>
            </a:r>
            <a:endParaRPr lang="en-GB" dirty="0"/>
          </a:p>
          <a:p>
            <a:pPr lvl="2">
              <a:buFont typeface="Wingdings" panose="05000000000000000000" pitchFamily="2" charset="2"/>
              <a:buChar char="Ø"/>
            </a:pPr>
            <a:r>
              <a:rPr lang="en-GB" dirty="0">
                <a:hlinkClick r:id="rId6"/>
              </a:rPr>
              <a:t>Advice for small organisations </a:t>
            </a:r>
            <a:endParaRPr lang="en-GB" dirty="0"/>
          </a:p>
          <a:p>
            <a:pPr lvl="2"/>
            <a:endParaRPr lang="en-US" b="0" dirty="0"/>
          </a:p>
          <a:p>
            <a:r>
              <a:rPr lang="en-GB" dirty="0"/>
              <a:t>EU </a:t>
            </a:r>
            <a:r>
              <a:rPr lang="en-GB" dirty="0" smtClean="0"/>
              <a:t>GDPR: </a:t>
            </a:r>
            <a:r>
              <a:rPr lang="en-GB" sz="2000" b="0" dirty="0" smtClean="0">
                <a:hlinkClick r:id="rId7"/>
              </a:rPr>
              <a:t>https</a:t>
            </a:r>
            <a:r>
              <a:rPr lang="en-GB" sz="2000" b="0" dirty="0">
                <a:hlinkClick r:id="rId7"/>
              </a:rPr>
              <a:t>://www.eugdpr.org/</a:t>
            </a:r>
            <a:endParaRPr lang="en-US" sz="2000" b="0" dirty="0"/>
          </a:p>
          <a:p>
            <a:pPr lvl="1"/>
            <a:endParaRPr lang="en-US" dirty="0"/>
          </a:p>
          <a:p>
            <a:pPr marL="0" lvl="2" indent="0">
              <a:buNone/>
            </a:pPr>
            <a:r>
              <a:rPr lang="en-GB" sz="2400" b="1" dirty="0">
                <a:solidFill>
                  <a:schemeClr val="tx1"/>
                </a:solidFill>
              </a:rPr>
              <a:t>Video for small healthcare organisations</a:t>
            </a:r>
            <a:endParaRPr lang="en-GB" b="1" dirty="0"/>
          </a:p>
          <a:p>
            <a:pPr marL="0" lvl="2" indent="0">
              <a:buNone/>
            </a:pPr>
            <a:r>
              <a:rPr lang="en-GB" dirty="0">
                <a:hlinkClick r:id="rId8"/>
              </a:rPr>
              <a:t>https://www.youtube.com/watch?v=uEuFGzXVY8s</a:t>
            </a:r>
            <a:endParaRPr lang="en-US" dirty="0"/>
          </a:p>
          <a:p>
            <a:pPr lvl="1"/>
            <a:endParaRPr lang="en-US" dirty="0">
              <a:solidFill>
                <a:schemeClr val="tx1"/>
              </a:solidFill>
              <a:latin typeface="+mj-lt"/>
            </a:endParaRPr>
          </a:p>
          <a:p>
            <a:pPr lvl="1"/>
            <a:r>
              <a:rPr lang="en-US" b="1" dirty="0" smtClean="0">
                <a:solidFill>
                  <a:schemeClr val="tx1"/>
                </a:solidFill>
                <a:latin typeface="Calibri" panose="020F0502020204030204" pitchFamily="34" charset="0"/>
                <a:hlinkClick r:id="rId9"/>
              </a:rPr>
              <a:t>BMA</a:t>
            </a:r>
            <a:r>
              <a:rPr lang="en-US" b="1" dirty="0">
                <a:solidFill>
                  <a:schemeClr val="tx1"/>
                </a:solidFill>
                <a:latin typeface="Calibri" panose="020F0502020204030204" pitchFamily="34" charset="0"/>
                <a:hlinkClick r:id="rId9"/>
              </a:rPr>
              <a:t> </a:t>
            </a:r>
            <a:r>
              <a:rPr lang="en-US" b="1" dirty="0" smtClean="0">
                <a:solidFill>
                  <a:schemeClr val="tx1"/>
                </a:solidFill>
                <a:latin typeface="Calibri" panose="020F0502020204030204" pitchFamily="34" charset="0"/>
                <a:hlinkClick r:id="rId9"/>
              </a:rPr>
              <a:t>GDPR guidance </a:t>
            </a:r>
            <a:endParaRPr lang="en-US" b="1" dirty="0" smtClean="0">
              <a:solidFill>
                <a:schemeClr val="tx1"/>
              </a:solidFill>
              <a:latin typeface="Calibri" panose="020F0502020204030204" pitchFamily="34" charset="0"/>
            </a:endParaRPr>
          </a:p>
          <a:p>
            <a:pPr lvl="1"/>
            <a:endParaRPr lang="en-US" b="1" dirty="0" smtClean="0">
              <a:solidFill>
                <a:schemeClr val="tx1"/>
              </a:solidFill>
              <a:latin typeface="Calibri" panose="020F0502020204030204" pitchFamily="34" charset="0"/>
            </a:endParaRPr>
          </a:p>
          <a:p>
            <a:pPr lvl="1"/>
            <a:r>
              <a:rPr lang="en-US" b="1" dirty="0">
                <a:solidFill>
                  <a:schemeClr val="tx1"/>
                </a:solidFill>
                <a:latin typeface="Calibri" panose="020F0502020204030204" pitchFamily="34" charset="0"/>
              </a:rPr>
              <a:t>NHS </a:t>
            </a:r>
            <a:r>
              <a:rPr lang="en-US" b="1" dirty="0" smtClean="0">
                <a:solidFill>
                  <a:schemeClr val="tx1"/>
                </a:solidFill>
                <a:latin typeface="Calibri" panose="020F0502020204030204" pitchFamily="34" charset="0"/>
              </a:rPr>
              <a:t>Digital: </a:t>
            </a:r>
            <a:r>
              <a:rPr lang="en-US" sz="2000" dirty="0" smtClean="0">
                <a:solidFill>
                  <a:schemeClr val="tx1"/>
                </a:solidFill>
                <a:latin typeface="Calibri" panose="020F0502020204030204" pitchFamily="34" charset="0"/>
                <a:hlinkClick r:id="rId10"/>
              </a:rPr>
              <a:t>Suite of resources</a:t>
            </a:r>
            <a:endParaRPr lang="en-GB" sz="2000" dirty="0">
              <a:solidFill>
                <a:schemeClr val="tx1"/>
              </a:solidFill>
              <a:latin typeface="Calibri" panose="020F0502020204030204" pitchFamily="34" charset="0"/>
            </a:endParaRPr>
          </a:p>
          <a:p>
            <a:pPr marL="0" lvl="2" indent="0">
              <a:buNone/>
            </a:pPr>
            <a:endParaRPr lang="en-GB" dirty="0"/>
          </a:p>
        </p:txBody>
      </p:sp>
      <p:sp>
        <p:nvSpPr>
          <p:cNvPr id="4" name="Date Placeholder 3"/>
          <p:cNvSpPr>
            <a:spLocks noGrp="1"/>
          </p:cNvSpPr>
          <p:nvPr>
            <p:ph type="dt" sz="half" idx="2"/>
          </p:nvPr>
        </p:nvSpPr>
        <p:spPr>
          <a:xfrm>
            <a:off x="388047" y="6396185"/>
            <a:ext cx="2894509" cy="123111"/>
          </a:xfrm>
        </p:spPr>
        <p:txBody>
          <a:bodyPr/>
          <a:lstStyle/>
          <a:p>
            <a:fld id="{3FFC9BE3-63B7-8B4B-8F7F-E2147C04187A}" type="datetime3">
              <a:rPr lang="en-GB" smtClean="0"/>
              <a:t>30 May,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41</a:t>
            </a:fld>
            <a:endParaRPr lang="en-GB" dirty="0"/>
          </a:p>
        </p:txBody>
      </p:sp>
      <p:pic>
        <p:nvPicPr>
          <p:cNvPr id="6" name="Picture 2"/>
          <p:cNvPicPr>
            <a:picLocks noChangeAspect="1" noChangeArrowheads="1"/>
          </p:cNvPicPr>
          <p:nvPr/>
        </p:nvPicPr>
        <p:blipFill rotWithShape="1">
          <a:blip r:embed="rId11">
            <a:extLst>
              <a:ext uri="{28A0092B-C50C-407E-A947-70E740481C1C}">
                <a14:useLocalDpi xmlns:a14="http://schemas.microsoft.com/office/drawing/2010/main" val="0"/>
              </a:ext>
            </a:extLst>
          </a:blip>
          <a:srcRect l="15408" t="12205" r="36950" b="26082"/>
          <a:stretch/>
        </p:blipFill>
        <p:spPr bwMode="auto">
          <a:xfrm>
            <a:off x="5498532" y="829784"/>
            <a:ext cx="3459892" cy="2519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587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does this really mean?</a:t>
            </a:r>
          </a:p>
        </p:txBody>
      </p:sp>
      <p:sp>
        <p:nvSpPr>
          <p:cNvPr id="3" name="Date Placeholder 2"/>
          <p:cNvSpPr>
            <a:spLocks noGrp="1"/>
          </p:cNvSpPr>
          <p:nvPr>
            <p:ph type="dt" sz="half" idx="2"/>
          </p:nvPr>
        </p:nvSpPr>
        <p:spPr/>
        <p:txBody>
          <a:bodyPr/>
          <a:lstStyle/>
          <a:p>
            <a:fld id="{B5BA1073-7662-6F40-AE28-55ABC5DA8CD7}" type="datetime3">
              <a:rPr lang="en-GB" smtClean="0"/>
              <a:t>30 May, 2018</a:t>
            </a:fld>
            <a:endParaRPr lang="en-US" dirty="0"/>
          </a:p>
        </p:txBody>
      </p:sp>
      <p:sp>
        <p:nvSpPr>
          <p:cNvPr id="4" name="Slide Number Placeholder 3"/>
          <p:cNvSpPr>
            <a:spLocks noGrp="1"/>
          </p:cNvSpPr>
          <p:nvPr>
            <p:ph type="sldNum" sz="quarter" idx="4"/>
          </p:nvPr>
        </p:nvSpPr>
        <p:spPr/>
        <p:txBody>
          <a:bodyPr/>
          <a:lstStyle/>
          <a:p>
            <a:fld id="{E4E00EF0-048C-114D-ADD5-1D5ACA69D45F}" type="slidenum">
              <a:rPr lang="en-GB" smtClean="0"/>
              <a:pPr/>
              <a:t>5</a:t>
            </a:fld>
            <a:endParaRPr lang="en-GB" dirty="0"/>
          </a:p>
        </p:txBody>
      </p:sp>
      <p:sp>
        <p:nvSpPr>
          <p:cNvPr id="6" name="Content Placeholder 5"/>
          <p:cNvSpPr>
            <a:spLocks noGrp="1"/>
          </p:cNvSpPr>
          <p:nvPr>
            <p:ph idx="1"/>
          </p:nvPr>
        </p:nvSpPr>
        <p:spPr/>
        <p:txBody>
          <a:bodyPr/>
          <a:lstStyle/>
          <a:p>
            <a:endParaRPr lang="en-GB"/>
          </a:p>
        </p:txBody>
      </p:sp>
    </p:spTree>
    <p:extLst>
      <p:ext uri="{BB962C8B-B14F-4D97-AF65-F5344CB8AC3E}">
        <p14:creationId xmlns:p14="http://schemas.microsoft.com/office/powerpoint/2010/main" val="517939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pPr eaLnBrk="1" hangingPunct="1"/>
            <a:r>
              <a:rPr lang="en-US" sz="3600" dirty="0">
                <a:solidFill>
                  <a:srgbClr val="212911"/>
                </a:solidFill>
              </a:rPr>
              <a:t>Data Protection Act 1998 </a:t>
            </a:r>
            <a:br>
              <a:rPr lang="en-US" sz="3600" dirty="0">
                <a:solidFill>
                  <a:srgbClr val="212911"/>
                </a:solidFill>
              </a:rPr>
            </a:br>
            <a:r>
              <a:rPr lang="en-US" sz="3600" dirty="0">
                <a:solidFill>
                  <a:srgbClr val="212911"/>
                </a:solidFill>
              </a:rPr>
              <a:t>The eight principles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555399"/>
            <a:ext cx="8066087" cy="452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797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179851" y="5453954"/>
            <a:ext cx="8589544" cy="770021"/>
          </a:xfrm>
        </p:spPr>
        <p:txBody>
          <a:bodyPr>
            <a:normAutofit/>
          </a:bodyPr>
          <a:lstStyle/>
          <a:p>
            <a:r>
              <a:rPr lang="en-GB" b="1" dirty="0">
                <a:solidFill>
                  <a:srgbClr val="002060"/>
                </a:solidFill>
              </a:rPr>
              <a:t>It is not back to the starting line….</a:t>
            </a:r>
          </a:p>
        </p:txBody>
      </p:sp>
      <p:pic>
        <p:nvPicPr>
          <p:cNvPr id="3074" name="Picture 2" descr="Run, Running Sports, Race, Sport, Sporty, Endurance"/>
          <p:cNvPicPr>
            <a:picLocks noGrp="1" noChangeAspect="1" noChangeArrowheads="1"/>
          </p:cNvPicPr>
          <p:nvPr>
            <p:ph type="pic" sz="quarter" idx="15"/>
          </p:nvPr>
        </p:nvPicPr>
        <p:blipFill>
          <a:blip r:embed="rId3">
            <a:extLst>
              <a:ext uri="{28A0092B-C50C-407E-A947-70E740481C1C}">
                <a14:useLocalDpi xmlns:a14="http://schemas.microsoft.com/office/drawing/2010/main" val="0"/>
              </a:ext>
            </a:extLst>
          </a:blip>
          <a:srcRect t="20503" b="2050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0358" y="189186"/>
            <a:ext cx="9459310" cy="1323439"/>
          </a:xfrm>
          <a:prstGeom prst="rect">
            <a:avLst/>
          </a:prstGeom>
          <a:noFill/>
        </p:spPr>
        <p:txBody>
          <a:bodyPr wrap="square" rtlCol="0">
            <a:spAutoFit/>
          </a:bodyPr>
          <a:lstStyle/>
          <a:p>
            <a:pPr algn="ctr"/>
            <a:r>
              <a:rPr lang="en-GB" sz="4000" b="1" dirty="0">
                <a:solidFill>
                  <a:srgbClr val="00B0F0"/>
                </a:solidFill>
                <a:latin typeface="Georgia"/>
              </a:rPr>
              <a:t>General Data Protection Regulation</a:t>
            </a:r>
          </a:p>
        </p:txBody>
      </p:sp>
    </p:spTree>
    <p:extLst>
      <p:ext uri="{BB962C8B-B14F-4D97-AF65-F5344CB8AC3E}">
        <p14:creationId xmlns:p14="http://schemas.microsoft.com/office/powerpoint/2010/main" val="7625712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047" y="1343564"/>
            <a:ext cx="8396799" cy="5586521"/>
          </a:xfrm>
        </p:spPr>
        <p:txBody>
          <a:bodyPr/>
          <a:lstStyle/>
          <a:p>
            <a:pPr marL="285750" indent="-285750">
              <a:buFont typeface="Wingdings" pitchFamily="2" charset="2"/>
              <a:buChar char="Ø"/>
            </a:pPr>
            <a:r>
              <a:rPr lang="en-GB" sz="1800" b="0" dirty="0">
                <a:latin typeface="+mn-lt"/>
              </a:rPr>
              <a:t>GDPR’s main concepts and principles are </a:t>
            </a:r>
            <a:r>
              <a:rPr lang="en-GB" sz="1800" dirty="0">
                <a:latin typeface="+mn-lt"/>
              </a:rPr>
              <a:t>much the same</a:t>
            </a:r>
            <a:r>
              <a:rPr lang="en-GB" sz="1800" b="0" dirty="0">
                <a:latin typeface="+mn-lt"/>
              </a:rPr>
              <a:t> as those in the current Data Protection Act (DPA)</a:t>
            </a:r>
            <a:r>
              <a:rPr lang="en-US" sz="1800" b="0" dirty="0">
                <a:latin typeface="+mn-lt"/>
              </a:rPr>
              <a:t>. </a:t>
            </a:r>
          </a:p>
          <a:p>
            <a:pPr marL="285750" indent="-285750">
              <a:buFont typeface="Wingdings" pitchFamily="2" charset="2"/>
              <a:buChar char="Ø"/>
            </a:pPr>
            <a:r>
              <a:rPr lang="en-US" sz="1800" b="0" dirty="0">
                <a:latin typeface="+mn-lt"/>
              </a:rPr>
              <a:t>I</a:t>
            </a:r>
            <a:r>
              <a:rPr lang="en-GB" sz="1800" b="0" dirty="0">
                <a:latin typeface="+mn-lt"/>
              </a:rPr>
              <a:t>f you are </a:t>
            </a:r>
            <a:r>
              <a:rPr lang="en-GB" sz="1800" dirty="0">
                <a:latin typeface="+mn-lt"/>
              </a:rPr>
              <a:t>complying properly </a:t>
            </a:r>
            <a:r>
              <a:rPr lang="en-GB" sz="1800" b="0" dirty="0">
                <a:latin typeface="+mn-lt"/>
              </a:rPr>
              <a:t>with </a:t>
            </a:r>
            <a:r>
              <a:rPr lang="en-GB" sz="1800" b="0" dirty="0" smtClean="0">
                <a:latin typeface="+mn-lt"/>
              </a:rPr>
              <a:t>DPA 98 </a:t>
            </a:r>
            <a:r>
              <a:rPr lang="en-GB" sz="1800" b="0" dirty="0">
                <a:latin typeface="+mn-lt"/>
              </a:rPr>
              <a:t>then most of your approach to compliance will </a:t>
            </a:r>
            <a:r>
              <a:rPr lang="en-GB" sz="1800" dirty="0">
                <a:latin typeface="+mn-lt"/>
              </a:rPr>
              <a:t>remain valid </a:t>
            </a:r>
            <a:r>
              <a:rPr lang="en-GB" sz="1800" b="0" dirty="0">
                <a:latin typeface="+mn-lt"/>
              </a:rPr>
              <a:t>under the GDPR and can be the starting point to build from. </a:t>
            </a:r>
          </a:p>
          <a:p>
            <a:pPr marL="285750" indent="-285750">
              <a:buFont typeface="Wingdings" pitchFamily="2" charset="2"/>
              <a:buChar char="Ø"/>
            </a:pPr>
            <a:r>
              <a:rPr lang="en-GB" sz="1800" b="0" dirty="0">
                <a:latin typeface="+mn-lt"/>
              </a:rPr>
              <a:t>The requirement to have a lawful basis in order to process personal data is </a:t>
            </a:r>
            <a:r>
              <a:rPr lang="en-GB" sz="1800" dirty="0">
                <a:latin typeface="+mn-lt"/>
              </a:rPr>
              <a:t>not</a:t>
            </a:r>
            <a:r>
              <a:rPr lang="en-GB" sz="1800" b="0" dirty="0">
                <a:latin typeface="+mn-lt"/>
              </a:rPr>
              <a:t> </a:t>
            </a:r>
            <a:r>
              <a:rPr lang="en-GB" sz="1800" dirty="0">
                <a:latin typeface="+mn-lt"/>
              </a:rPr>
              <a:t>new</a:t>
            </a:r>
            <a:r>
              <a:rPr lang="en-GB" sz="1800" b="0" dirty="0">
                <a:latin typeface="+mn-lt"/>
              </a:rPr>
              <a:t>. </a:t>
            </a:r>
          </a:p>
          <a:p>
            <a:pPr marL="285750" indent="-285750">
              <a:buFont typeface="Wingdings" pitchFamily="2" charset="2"/>
              <a:buChar char="Ø"/>
            </a:pPr>
            <a:r>
              <a:rPr lang="en-GB" sz="1800" b="0" dirty="0">
                <a:latin typeface="+mn-lt"/>
              </a:rPr>
              <a:t>The biggest change is for </a:t>
            </a:r>
            <a:r>
              <a:rPr lang="en-GB" sz="1800" u="sng" dirty="0">
                <a:latin typeface="+mn-lt"/>
              </a:rPr>
              <a:t>public authorities</a:t>
            </a:r>
            <a:r>
              <a:rPr lang="en-GB" sz="1800" b="0" dirty="0">
                <a:latin typeface="+mn-lt"/>
              </a:rPr>
              <a:t>, who now need to consider the new </a:t>
            </a:r>
            <a:r>
              <a:rPr lang="en-GB" sz="1800" dirty="0">
                <a:latin typeface="+mn-lt"/>
              </a:rPr>
              <a:t>‘public task’ basis</a:t>
            </a:r>
            <a:r>
              <a:rPr lang="en-GB" sz="1800" b="0" dirty="0">
                <a:latin typeface="+mn-lt"/>
              </a:rPr>
              <a:t> first for most of their processing, and have more limited scope to rely on consent or legitimate interests.</a:t>
            </a:r>
          </a:p>
          <a:p>
            <a:pPr marL="285750" indent="-285750">
              <a:buFont typeface="Wingdings" pitchFamily="2" charset="2"/>
              <a:buChar char="Ø"/>
            </a:pPr>
            <a:r>
              <a:rPr lang="en-GB" sz="1800" b="0" dirty="0">
                <a:latin typeface="+mn-lt"/>
              </a:rPr>
              <a:t>GDPR brings in </a:t>
            </a:r>
            <a:r>
              <a:rPr lang="en-GB" sz="1800" dirty="0">
                <a:latin typeface="+mn-lt"/>
              </a:rPr>
              <a:t>new</a:t>
            </a:r>
            <a:r>
              <a:rPr lang="en-GB" sz="1800" b="0" dirty="0">
                <a:latin typeface="+mn-lt"/>
              </a:rPr>
              <a:t> accountability and transparency requirements. You should therefore make sure you clearly document your </a:t>
            </a:r>
            <a:r>
              <a:rPr lang="en-GB" sz="1800" u="sng" dirty="0">
                <a:latin typeface="+mn-lt"/>
              </a:rPr>
              <a:t>lawful basis</a:t>
            </a:r>
            <a:r>
              <a:rPr lang="en-GB" sz="1800" b="0" dirty="0">
                <a:latin typeface="+mn-lt"/>
              </a:rPr>
              <a:t> so that you can demonstrate your compliance in line with Articles 5(2) and 24.</a:t>
            </a:r>
          </a:p>
          <a:p>
            <a:pPr marL="285750" indent="-285750">
              <a:buFont typeface="Wingdings" pitchFamily="2" charset="2"/>
              <a:buChar char="Ø"/>
            </a:pPr>
            <a:r>
              <a:rPr lang="en-GB" sz="1800" b="0" dirty="0">
                <a:latin typeface="+mn-lt"/>
              </a:rPr>
              <a:t>You must now </a:t>
            </a:r>
            <a:r>
              <a:rPr lang="en-GB" sz="1800" u="sng" dirty="0">
                <a:latin typeface="+mn-lt"/>
              </a:rPr>
              <a:t>inform </a:t>
            </a:r>
            <a:r>
              <a:rPr lang="en-GB" sz="1800" b="0" dirty="0">
                <a:latin typeface="+mn-lt"/>
              </a:rPr>
              <a:t>people upfront about your lawful basis for processing their personal data. You need therefore to communicate this information to individuals by 25 May 2018, and ensure that you include it in all future privacy notices.</a:t>
            </a:r>
          </a:p>
          <a:p>
            <a:endParaRPr lang="en-GB" sz="1800" dirty="0">
              <a:latin typeface="+mn-lt"/>
            </a:endParaRPr>
          </a:p>
        </p:txBody>
      </p:sp>
      <p:sp>
        <p:nvSpPr>
          <p:cNvPr id="4" name="Date Placeholder 3"/>
          <p:cNvSpPr>
            <a:spLocks noGrp="1"/>
          </p:cNvSpPr>
          <p:nvPr>
            <p:ph type="dt" sz="half" idx="2"/>
          </p:nvPr>
        </p:nvSpPr>
        <p:spPr/>
        <p:txBody>
          <a:bodyPr/>
          <a:lstStyle/>
          <a:p>
            <a:fld id="{3FFC9BE3-63B7-8B4B-8F7F-E2147C04187A}" type="datetime3">
              <a:rPr lang="en-GB" smtClean="0"/>
              <a:t>30 May,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8</a:t>
            </a:fld>
            <a:endParaRPr lang="en-GB" dirty="0"/>
          </a:p>
        </p:txBody>
      </p:sp>
      <p:sp>
        <p:nvSpPr>
          <p:cNvPr id="2" name="TextBox 1">
            <a:extLst>
              <a:ext uri="{FF2B5EF4-FFF2-40B4-BE49-F238E27FC236}">
                <a16:creationId xmlns:a16="http://schemas.microsoft.com/office/drawing/2014/main" xmlns="" id="{B141A7E6-6303-D244-9A06-239C102D2A78}"/>
              </a:ext>
            </a:extLst>
          </p:cNvPr>
          <p:cNvSpPr txBox="1"/>
          <p:nvPr/>
        </p:nvSpPr>
        <p:spPr>
          <a:xfrm>
            <a:off x="388047" y="248059"/>
            <a:ext cx="7905054" cy="461665"/>
          </a:xfrm>
          <a:prstGeom prst="rect">
            <a:avLst/>
          </a:prstGeom>
          <a:noFill/>
        </p:spPr>
        <p:txBody>
          <a:bodyPr wrap="square" rtlCol="0">
            <a:spAutoFit/>
          </a:bodyPr>
          <a:lstStyle/>
          <a:p>
            <a:pPr algn="ctr"/>
            <a:r>
              <a:rPr lang="en-US" sz="2400" b="1" dirty="0">
                <a:latin typeface="+mj-lt"/>
              </a:rPr>
              <a:t>DPA Vs GDPR</a:t>
            </a:r>
          </a:p>
        </p:txBody>
      </p:sp>
    </p:spTree>
    <p:extLst>
      <p:ext uri="{BB962C8B-B14F-4D97-AF65-F5344CB8AC3E}">
        <p14:creationId xmlns:p14="http://schemas.microsoft.com/office/powerpoint/2010/main" val="328899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Are GP practices a “public authority”?</a:t>
            </a:r>
          </a:p>
        </p:txBody>
      </p:sp>
      <p:sp>
        <p:nvSpPr>
          <p:cNvPr id="3" name="Content Placeholder 2"/>
          <p:cNvSpPr>
            <a:spLocks noGrp="1"/>
          </p:cNvSpPr>
          <p:nvPr>
            <p:ph idx="1"/>
          </p:nvPr>
        </p:nvSpPr>
        <p:spPr>
          <a:xfrm>
            <a:off x="388044" y="1703658"/>
            <a:ext cx="8051623" cy="4083188"/>
          </a:xfrm>
        </p:spPr>
        <p:txBody>
          <a:bodyPr/>
          <a:lstStyle/>
          <a:p>
            <a:r>
              <a:rPr lang="en-US" sz="1800" b="0" dirty="0">
                <a:latin typeface="+mn-lt"/>
              </a:rPr>
              <a:t>Yes</a:t>
            </a:r>
          </a:p>
          <a:p>
            <a:endParaRPr lang="en-GB" sz="1800" b="0" dirty="0">
              <a:latin typeface="+mn-lt"/>
            </a:endParaRPr>
          </a:p>
          <a:p>
            <a:r>
              <a:rPr lang="en-GB" sz="1800" b="0" dirty="0">
                <a:latin typeface="+mn-lt"/>
              </a:rPr>
              <a:t>The </a:t>
            </a:r>
            <a:r>
              <a:rPr lang="en-GB" sz="1800" b="0" dirty="0" smtClean="0">
                <a:latin typeface="+mn-lt"/>
              </a:rPr>
              <a:t>new Data </a:t>
            </a:r>
            <a:r>
              <a:rPr lang="en-GB" sz="1800" b="0" dirty="0">
                <a:latin typeface="+mn-lt"/>
              </a:rPr>
              <a:t>Protection </a:t>
            </a:r>
            <a:r>
              <a:rPr lang="en-GB" sz="1800" b="0" dirty="0" smtClean="0">
                <a:latin typeface="+mn-lt"/>
              </a:rPr>
              <a:t>Bill (when </a:t>
            </a:r>
            <a:r>
              <a:rPr lang="en-GB" sz="1800" b="0" dirty="0">
                <a:latin typeface="+mn-lt"/>
              </a:rPr>
              <a:t>passed) will define ‘public authority’. </a:t>
            </a:r>
          </a:p>
          <a:p>
            <a:endParaRPr lang="en-US" sz="1800" b="0" dirty="0">
              <a:latin typeface="+mn-lt"/>
            </a:endParaRPr>
          </a:p>
          <a:p>
            <a:r>
              <a:rPr lang="en-US" sz="1800" b="0" dirty="0">
                <a:latin typeface="+mn-lt"/>
              </a:rPr>
              <a:t>If</a:t>
            </a:r>
            <a:r>
              <a:rPr lang="en-GB" sz="1800" b="0" dirty="0">
                <a:latin typeface="+mn-lt"/>
              </a:rPr>
              <a:t> you are a public authority as defined under the Freedom of Information Act 2000, or Freedom of Information (Scotland) Act 2002, as many GP practices that carry out NHS work are, you will be a public authority for the purposes of the GDPR.</a:t>
            </a:r>
            <a:endParaRPr lang="en-GB" sz="1800" dirty="0">
              <a:latin typeface="+mn-lt"/>
            </a:endParaRPr>
          </a:p>
        </p:txBody>
      </p:sp>
      <p:sp>
        <p:nvSpPr>
          <p:cNvPr id="4" name="Date Placeholder 3"/>
          <p:cNvSpPr>
            <a:spLocks noGrp="1"/>
          </p:cNvSpPr>
          <p:nvPr>
            <p:ph type="dt" sz="half" idx="2"/>
          </p:nvPr>
        </p:nvSpPr>
        <p:spPr/>
        <p:txBody>
          <a:bodyPr/>
          <a:lstStyle/>
          <a:p>
            <a:fld id="{3FFC9BE3-63B7-8B4B-8F7F-E2147C04187A}" type="datetime3">
              <a:rPr lang="en-GB" smtClean="0"/>
              <a:t>30 May,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9</a:t>
            </a:fld>
            <a:endParaRPr lang="en-GB" dirty="0"/>
          </a:p>
        </p:txBody>
      </p:sp>
    </p:spTree>
    <p:extLst>
      <p:ext uri="{BB962C8B-B14F-4D97-AF65-F5344CB8AC3E}">
        <p14:creationId xmlns:p14="http://schemas.microsoft.com/office/powerpoint/2010/main" val="4147716890"/>
      </p:ext>
    </p:extLst>
  </p:cSld>
  <p:clrMapOvr>
    <a:masterClrMapping/>
  </p:clrMapOvr>
  <p:timing>
    <p:tnLst>
      <p:par>
        <p:cTn id="1" dur="indefinite" restart="never" nodeType="tmRoot"/>
      </p:par>
    </p:tnLst>
  </p:timing>
</p:sld>
</file>

<file path=ppt/theme/theme1.xml><?xml version="1.0" encoding="utf-8"?>
<a:theme xmlns:a="http://schemas.openxmlformats.org/drawingml/2006/main" name="BMA Powerpoint 4_3">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resentation3" id="{A1A65B90-49EB-4DA4-B4B3-25B348937873}" vid="{0FA43C3E-9EC7-46A0-93C7-24A9D82DB4E2}"/>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slide blue">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6350" cmpd="sng">
          <a:solidFill>
            <a:srgbClr val="FFFFF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resentation3" id="{A1A65B90-49EB-4DA4-B4B3-25B348937873}" vid="{430E7E75-9188-4F24-8A55-33E7D0B25146}"/>
    </a:ext>
  </a:extLst>
</a:theme>
</file>

<file path=ppt/theme/theme3.xml><?xml version="1.0" encoding="utf-8"?>
<a:theme xmlns:a="http://schemas.openxmlformats.org/drawingml/2006/main" name="Divider slides">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resentation3" id="{A1A65B90-49EB-4DA4-B4B3-25B348937873}" vid="{E4954076-EE9E-4772-A6DC-F81186FC9B6B}"/>
    </a:ext>
  </a:extLst>
</a:theme>
</file>

<file path=ppt/theme/theme4.xml><?xml version="1.0" encoding="utf-8"?>
<a:theme xmlns:a="http://schemas.openxmlformats.org/drawingml/2006/main" name="Title slide white">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resentation3" id="{A1A65B90-49EB-4DA4-B4B3-25B348937873}" vid="{1F597D66-435B-4382-B82B-29BCCBCC9C64}"/>
    </a:ext>
  </a:extLst>
</a:theme>
</file>

<file path=ppt/theme/theme5.xml><?xml version="1.0" encoding="utf-8"?>
<a:theme xmlns:a="http://schemas.openxmlformats.org/drawingml/2006/main" name="Title slide aqu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itle slide g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Title slide pur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Title slide oran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Title slide pi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BMA Powerpoint 4_3</Template>
  <TotalTime>1444</TotalTime>
  <Words>4179</Words>
  <Application>Microsoft Office PowerPoint</Application>
  <PresentationFormat>On-screen Show (4:3)</PresentationFormat>
  <Paragraphs>470</Paragraphs>
  <Slides>41</Slides>
  <Notes>15</Notes>
  <HiddenSlides>0</HiddenSlides>
  <MMClips>0</MMClips>
  <ScaleCrop>false</ScaleCrop>
  <HeadingPairs>
    <vt:vector size="4" baseType="variant">
      <vt:variant>
        <vt:lpstr>Theme</vt:lpstr>
      </vt:variant>
      <vt:variant>
        <vt:i4>9</vt:i4>
      </vt:variant>
      <vt:variant>
        <vt:lpstr>Slide Titles</vt:lpstr>
      </vt:variant>
      <vt:variant>
        <vt:i4>41</vt:i4>
      </vt:variant>
    </vt:vector>
  </HeadingPairs>
  <TitlesOfParts>
    <vt:vector size="50" baseType="lpstr">
      <vt:lpstr>BMA Powerpoint 4_3</vt:lpstr>
      <vt:lpstr>Title slide blue</vt:lpstr>
      <vt:lpstr>Divider slides</vt:lpstr>
      <vt:lpstr>Title slide white</vt:lpstr>
      <vt:lpstr>Title slide aqua</vt:lpstr>
      <vt:lpstr>Title slide green</vt:lpstr>
      <vt:lpstr>Title slide purple</vt:lpstr>
      <vt:lpstr>Title slide orange</vt:lpstr>
      <vt:lpstr>Title slide pink</vt:lpstr>
      <vt:lpstr>General Data Protection Regulation (GDPR)  </vt:lpstr>
      <vt:lpstr>Why GDPR?</vt:lpstr>
      <vt:lpstr>What is GDPR?</vt:lpstr>
      <vt:lpstr>GDPR principles </vt:lpstr>
      <vt:lpstr>What does this really mean?</vt:lpstr>
      <vt:lpstr>Data Protection Act 1998  The eight principles</vt:lpstr>
      <vt:lpstr>PowerPoint Presentation</vt:lpstr>
      <vt:lpstr>PowerPoint Presentation</vt:lpstr>
      <vt:lpstr>Are GP practices a “public authority”?</vt:lpstr>
      <vt:lpstr>PowerPoint Presentation</vt:lpstr>
      <vt:lpstr>Data Processors</vt:lpstr>
      <vt:lpstr>Special category data </vt:lpstr>
      <vt:lpstr>Special category data </vt:lpstr>
      <vt:lpstr>What are the lawful bases for processing? </vt:lpstr>
      <vt:lpstr>Special category data  </vt:lpstr>
      <vt:lpstr>Special category data </vt:lpstr>
      <vt:lpstr>Data Protection Officer</vt:lpstr>
      <vt:lpstr>DPO Contd … </vt:lpstr>
      <vt:lpstr>Managing Risks and Subject Access Requests (SAR) </vt:lpstr>
      <vt:lpstr>Rights for individuals under the GDPR</vt:lpstr>
      <vt:lpstr>Data Portability and SARs</vt:lpstr>
      <vt:lpstr>Subject Access Requests</vt:lpstr>
      <vt:lpstr>Subject Access Requests</vt:lpstr>
      <vt:lpstr>Subject access risks</vt:lpstr>
      <vt:lpstr>Right to erasure: Medical records</vt:lpstr>
      <vt:lpstr>Information security risks </vt:lpstr>
      <vt:lpstr>Manual records risks</vt:lpstr>
      <vt:lpstr>Fair Processing </vt:lpstr>
      <vt:lpstr>Privacy notices : What to include? </vt:lpstr>
      <vt:lpstr>Data Protection Impact Assessments (DPIAs) </vt:lpstr>
      <vt:lpstr>Mandatory breach reporting </vt:lpstr>
      <vt:lpstr>What does this mean for me?</vt:lpstr>
      <vt:lpstr>Can I afford to do nothing? No!</vt:lpstr>
      <vt:lpstr>Helen Denham, ICO</vt:lpstr>
      <vt:lpstr>Getting ready for GDPR </vt:lpstr>
      <vt:lpstr>PowerPoint Presentation</vt:lpstr>
      <vt:lpstr>12 Step plan</vt:lpstr>
      <vt:lpstr>SUMMARY</vt:lpstr>
      <vt:lpstr>PowerPoint Presentation</vt:lpstr>
      <vt:lpstr>PowerPoint Presentation</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farah</dc:creator>
  <cp:lastModifiedBy>LMC Room (RBK) Walsall Healthcare NHS Trust</cp:lastModifiedBy>
  <cp:revision>87</cp:revision>
  <dcterms:created xsi:type="dcterms:W3CDTF">2018-01-14T17:16:07Z</dcterms:created>
  <dcterms:modified xsi:type="dcterms:W3CDTF">2018-05-30T12:11:43Z</dcterms:modified>
</cp:coreProperties>
</file>