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257" r:id="rId3"/>
    <p:sldId id="294" r:id="rId4"/>
    <p:sldId id="310" r:id="rId5"/>
    <p:sldId id="304" r:id="rId6"/>
    <p:sldId id="295" r:id="rId7"/>
    <p:sldId id="292" r:id="rId8"/>
    <p:sldId id="293" r:id="rId9"/>
    <p:sldId id="291" r:id="rId10"/>
    <p:sldId id="290" r:id="rId11"/>
    <p:sldId id="260" r:id="rId12"/>
    <p:sldId id="265" r:id="rId13"/>
    <p:sldId id="259" r:id="rId14"/>
    <p:sldId id="296" r:id="rId15"/>
    <p:sldId id="289" r:id="rId16"/>
    <p:sldId id="266" r:id="rId17"/>
    <p:sldId id="282" r:id="rId18"/>
    <p:sldId id="303" r:id="rId19"/>
    <p:sldId id="284" r:id="rId20"/>
    <p:sldId id="307" r:id="rId21"/>
    <p:sldId id="309" r:id="rId22"/>
    <p:sldId id="287" r:id="rId23"/>
    <p:sldId id="300" r:id="rId24"/>
    <p:sldId id="305" r:id="rId25"/>
    <p:sldId id="308" r:id="rId26"/>
    <p:sldId id="272" r:id="rId2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851"/>
    <p:restoredTop sz="85739"/>
  </p:normalViewPr>
  <p:slideViewPr>
    <p:cSldViewPr snapToGrid="0" snapToObjects="1">
      <p:cViewPr>
        <p:scale>
          <a:sx n="69" d="100"/>
          <a:sy n="69" d="100"/>
        </p:scale>
        <p:origin x="-282" y="-36"/>
      </p:cViewPr>
      <p:guideLst>
        <p:guide orient="horz" pos="2160"/>
        <p:guide pos="3840"/>
      </p:guideLst>
    </p:cSldViewPr>
  </p:slid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13B8F78-287B-E044-92A8-980D66578D6C}" type="datetimeFigureOut">
              <a:rPr lang="en-US"/>
              <a:pPr>
                <a:defRPr/>
              </a:pPr>
              <a:t>5/2/2017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7971E56C-B624-5745-81CE-EDC18DA24BDC}" type="slidenum">
              <a:rPr lang="en-US"/>
              <a:pPr>
                <a:defRPr/>
              </a:pPr>
              <a:t>‹#›</a:t>
            </a:fld>
            <a:endParaRPr lang="en-US"/>
          </a:p>
        </p:txBody>
      </p:sp>
    </p:spTree>
    <p:extLst>
      <p:ext uri="{BB962C8B-B14F-4D97-AF65-F5344CB8AC3E}">
        <p14:creationId xmlns:p14="http://schemas.microsoft.com/office/powerpoint/2010/main" val="799981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97D1B6D-5BD0-2943-8F47-37BB647A1B29}" type="datetimeFigureOut">
              <a:rPr lang="en-US"/>
              <a:pPr>
                <a:defRPr/>
              </a:pPr>
              <a:t>5/2/2017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D8128E1-4B3D-A948-82B1-A1F5C4BAC1C9}" type="slidenum">
              <a:rPr lang="en-US"/>
              <a:pPr>
                <a:defRPr/>
              </a:pPr>
              <a:t>‹#›</a:t>
            </a:fld>
            <a:endParaRPr lang="en-US"/>
          </a:p>
        </p:txBody>
      </p:sp>
    </p:spTree>
    <p:extLst>
      <p:ext uri="{BB962C8B-B14F-4D97-AF65-F5344CB8AC3E}">
        <p14:creationId xmlns:p14="http://schemas.microsoft.com/office/powerpoint/2010/main" val="5506366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x-none" altLang="x-none"/>
          </a:p>
        </p:txBody>
      </p:sp>
      <p:sp>
        <p:nvSpPr>
          <p:cNvPr id="4" name="Slide Number Placeholder 3"/>
          <p:cNvSpPr>
            <a:spLocks noGrp="1"/>
          </p:cNvSpPr>
          <p:nvPr>
            <p:ph type="sldNum" sz="quarter" idx="5"/>
          </p:nvPr>
        </p:nvSpPr>
        <p:spPr/>
        <p:txBody>
          <a:bodyPr/>
          <a:lstStyle/>
          <a:p>
            <a:pPr>
              <a:defRPr/>
            </a:pPr>
            <a:fld id="{B9012FE3-B78A-F148-8044-8478F30407FF}" type="slidenum">
              <a:rPr lang="en-US" smtClean="0"/>
              <a:pPr>
                <a:defRPr/>
              </a:pPr>
              <a:t>1</a:t>
            </a:fld>
            <a:endParaRPr lang="en-US"/>
          </a:p>
        </p:txBody>
      </p:sp>
    </p:spTree>
    <p:extLst>
      <p:ext uri="{BB962C8B-B14F-4D97-AF65-F5344CB8AC3E}">
        <p14:creationId xmlns:p14="http://schemas.microsoft.com/office/powerpoint/2010/main" val="2402366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GB" altLang="x-none"/>
          </a:p>
        </p:txBody>
      </p:sp>
      <p:sp>
        <p:nvSpPr>
          <p:cNvPr id="4" name="Slide Number Placeholder 3"/>
          <p:cNvSpPr>
            <a:spLocks noGrp="1"/>
          </p:cNvSpPr>
          <p:nvPr>
            <p:ph type="sldNum" sz="quarter" idx="5"/>
          </p:nvPr>
        </p:nvSpPr>
        <p:spPr/>
        <p:txBody>
          <a:bodyPr/>
          <a:lstStyle/>
          <a:p>
            <a:pPr>
              <a:defRPr/>
            </a:pPr>
            <a:fld id="{BFC39A23-23AB-0848-A7C2-400D6D6D982A}" type="slidenum">
              <a:rPr lang="en-GB" smtClean="0"/>
              <a:pPr>
                <a:defRPr/>
              </a:pPr>
              <a:t>15</a:t>
            </a:fld>
            <a:endParaRPr lang="en-GB" dirty="0"/>
          </a:p>
        </p:txBody>
      </p:sp>
    </p:spTree>
    <p:extLst>
      <p:ext uri="{BB962C8B-B14F-4D97-AF65-F5344CB8AC3E}">
        <p14:creationId xmlns:p14="http://schemas.microsoft.com/office/powerpoint/2010/main" val="2512525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B44F72-B667-724A-817B-C8D52BA16B5C}" type="slidenum">
              <a:rPr lang="en-GB" smtClean="0"/>
              <a:t>21</a:t>
            </a:fld>
            <a:endParaRPr lang="en-GB"/>
          </a:p>
        </p:txBody>
      </p:sp>
    </p:spTree>
    <p:extLst>
      <p:ext uri="{BB962C8B-B14F-4D97-AF65-F5344CB8AC3E}">
        <p14:creationId xmlns:p14="http://schemas.microsoft.com/office/powerpoint/2010/main" val="677987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lvl="1"/>
            <a:endParaRPr lang="en-GB" altLang="x-none"/>
          </a:p>
        </p:txBody>
      </p:sp>
      <p:sp>
        <p:nvSpPr>
          <p:cNvPr id="4" name="Slide Number Placeholder 3"/>
          <p:cNvSpPr>
            <a:spLocks noGrp="1"/>
          </p:cNvSpPr>
          <p:nvPr>
            <p:ph type="sldNum" sz="quarter" idx="5"/>
          </p:nvPr>
        </p:nvSpPr>
        <p:spPr/>
        <p:txBody>
          <a:bodyPr/>
          <a:lstStyle/>
          <a:p>
            <a:pPr>
              <a:defRPr/>
            </a:pPr>
            <a:fld id="{64E4B30D-83A3-5E49-8D4D-737E3CFF2185}" type="slidenum">
              <a:rPr lang="en-GB" smtClean="0"/>
              <a:pPr>
                <a:defRPr/>
              </a:pPr>
              <a:t>3</a:t>
            </a:fld>
            <a:endParaRPr lang="en-GB"/>
          </a:p>
        </p:txBody>
      </p:sp>
    </p:spTree>
    <p:extLst>
      <p:ext uri="{BB962C8B-B14F-4D97-AF65-F5344CB8AC3E}">
        <p14:creationId xmlns:p14="http://schemas.microsoft.com/office/powerpoint/2010/main" val="3079047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B44F72-B667-724A-817B-C8D52BA16B5C}" type="slidenum">
              <a:rPr lang="en-GB" smtClean="0"/>
              <a:t>4</a:t>
            </a:fld>
            <a:endParaRPr lang="en-GB"/>
          </a:p>
        </p:txBody>
      </p:sp>
    </p:spTree>
    <p:extLst>
      <p:ext uri="{BB962C8B-B14F-4D97-AF65-F5344CB8AC3E}">
        <p14:creationId xmlns:p14="http://schemas.microsoft.com/office/powerpoint/2010/main" val="1958710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GB" altLang="x-none"/>
          </a:p>
        </p:txBody>
      </p:sp>
      <p:sp>
        <p:nvSpPr>
          <p:cNvPr id="4" name="Slide Number Placeholder 3"/>
          <p:cNvSpPr>
            <a:spLocks noGrp="1"/>
          </p:cNvSpPr>
          <p:nvPr>
            <p:ph type="sldNum" sz="quarter" idx="5"/>
          </p:nvPr>
        </p:nvSpPr>
        <p:spPr/>
        <p:txBody>
          <a:bodyPr/>
          <a:lstStyle/>
          <a:p>
            <a:pPr>
              <a:defRPr/>
            </a:pPr>
            <a:fld id="{0E5CD95B-4C8E-ED48-B24B-489C5BB9659F}" type="slidenum">
              <a:rPr lang="en-GB" smtClean="0"/>
              <a:pPr>
                <a:defRPr/>
              </a:pPr>
              <a:t>6</a:t>
            </a:fld>
            <a:endParaRPr lang="en-GB"/>
          </a:p>
        </p:txBody>
      </p:sp>
    </p:spTree>
    <p:extLst>
      <p:ext uri="{BB962C8B-B14F-4D97-AF65-F5344CB8AC3E}">
        <p14:creationId xmlns:p14="http://schemas.microsoft.com/office/powerpoint/2010/main" val="3216841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28650" lvl="1" indent="-171450" fontAlgn="ctr">
              <a:buFontTx/>
              <a:buChar char="•"/>
            </a:pPr>
            <a:r>
              <a:rPr lang="en-GB" altLang="x-none"/>
              <a:t>The Spending Review re-defined NHS funding as simply NHS England’s budget, whereas previous governments have defined NHS funding as the whole Department of Health budget, including items such as the cost of training doctors or public health spend.</a:t>
            </a:r>
          </a:p>
          <a:p>
            <a:pPr marL="628650" lvl="1" indent="-171450" fontAlgn="ctr">
              <a:buFontTx/>
              <a:buChar char="•"/>
            </a:pPr>
            <a:r>
              <a:rPr lang="en-GB" altLang="x-none"/>
              <a:t>This meant the government could generate around £3bn of its extra £8bn through real terms cuts to other parts of the Department of Health spend. Calculations by the Nuffield Trust, The Health Foundation and The King’s Fund show that when the previous definition of NHS funding is used, total health spending will only rise by £4.5bn in real terms between 2015/16 and 2020/21. </a:t>
            </a:r>
          </a:p>
          <a:p>
            <a:pPr marL="628650" lvl="1" indent="-171450" fontAlgn="ctr">
              <a:buFontTx/>
              <a:buChar char="•"/>
            </a:pPr>
            <a:endParaRPr lang="en-GB" altLang="x-none"/>
          </a:p>
          <a:p>
            <a:pPr marL="628650" lvl="1" indent="-171450" fontAlgn="ctr">
              <a:buFontTx/>
              <a:buChar char="•"/>
            </a:pPr>
            <a:endParaRPr lang="en-GB" altLang="x-none"/>
          </a:p>
        </p:txBody>
      </p:sp>
      <p:sp>
        <p:nvSpPr>
          <p:cNvPr id="4" name="Slide Number Placeholder 3"/>
          <p:cNvSpPr>
            <a:spLocks noGrp="1"/>
          </p:cNvSpPr>
          <p:nvPr>
            <p:ph type="sldNum" sz="quarter" idx="5"/>
          </p:nvPr>
        </p:nvSpPr>
        <p:spPr/>
        <p:txBody>
          <a:bodyPr/>
          <a:lstStyle/>
          <a:p>
            <a:pPr>
              <a:defRPr/>
            </a:pPr>
            <a:fld id="{7FD64F81-0CC0-0045-AF3E-6CCC85E5B63C}" type="slidenum">
              <a:rPr lang="en-GB" smtClean="0"/>
              <a:pPr>
                <a:defRPr/>
              </a:pPr>
              <a:t>7</a:t>
            </a:fld>
            <a:endParaRPr lang="en-GB"/>
          </a:p>
        </p:txBody>
      </p:sp>
    </p:spTree>
    <p:extLst>
      <p:ext uri="{BB962C8B-B14F-4D97-AF65-F5344CB8AC3E}">
        <p14:creationId xmlns:p14="http://schemas.microsoft.com/office/powerpoint/2010/main" val="4258098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x-none"/>
          </a:p>
          <a:p>
            <a:endParaRPr lang="en-GB" altLang="x-none"/>
          </a:p>
        </p:txBody>
      </p:sp>
      <p:sp>
        <p:nvSpPr>
          <p:cNvPr id="4" name="Slide Number Placeholder 3"/>
          <p:cNvSpPr>
            <a:spLocks noGrp="1"/>
          </p:cNvSpPr>
          <p:nvPr>
            <p:ph type="sldNum" sz="quarter" idx="5"/>
          </p:nvPr>
        </p:nvSpPr>
        <p:spPr/>
        <p:txBody>
          <a:bodyPr/>
          <a:lstStyle/>
          <a:p>
            <a:pPr>
              <a:defRPr/>
            </a:pPr>
            <a:fld id="{53DB9FF5-16D5-BA49-AD5F-5756C5B4F800}" type="slidenum">
              <a:rPr lang="en-GB" smtClean="0"/>
              <a:pPr>
                <a:defRPr/>
              </a:pPr>
              <a:t>8</a:t>
            </a:fld>
            <a:endParaRPr lang="en-GB"/>
          </a:p>
        </p:txBody>
      </p:sp>
    </p:spTree>
    <p:extLst>
      <p:ext uri="{BB962C8B-B14F-4D97-AF65-F5344CB8AC3E}">
        <p14:creationId xmlns:p14="http://schemas.microsoft.com/office/powerpoint/2010/main" val="1167968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GB" altLang="x-none"/>
          </a:p>
        </p:txBody>
      </p:sp>
      <p:sp>
        <p:nvSpPr>
          <p:cNvPr id="4" name="Slide Number Placeholder 3"/>
          <p:cNvSpPr>
            <a:spLocks noGrp="1"/>
          </p:cNvSpPr>
          <p:nvPr>
            <p:ph type="sldNum" sz="quarter" idx="5"/>
          </p:nvPr>
        </p:nvSpPr>
        <p:spPr/>
        <p:txBody>
          <a:bodyPr/>
          <a:lstStyle/>
          <a:p>
            <a:pPr>
              <a:defRPr/>
            </a:pPr>
            <a:fld id="{6CDD75B8-85AF-1C4D-A973-46F303EF0304}" type="slidenum">
              <a:rPr lang="en-GB" smtClean="0"/>
              <a:pPr>
                <a:defRPr/>
              </a:pPr>
              <a:t>9</a:t>
            </a:fld>
            <a:endParaRPr lang="en-GB"/>
          </a:p>
        </p:txBody>
      </p:sp>
    </p:spTree>
    <p:extLst>
      <p:ext uri="{BB962C8B-B14F-4D97-AF65-F5344CB8AC3E}">
        <p14:creationId xmlns:p14="http://schemas.microsoft.com/office/powerpoint/2010/main" val="1658525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GB" altLang="x-none"/>
          </a:p>
        </p:txBody>
      </p:sp>
      <p:sp>
        <p:nvSpPr>
          <p:cNvPr id="4" name="Slide Number Placeholder 3"/>
          <p:cNvSpPr>
            <a:spLocks noGrp="1"/>
          </p:cNvSpPr>
          <p:nvPr>
            <p:ph type="sldNum" sz="quarter" idx="5"/>
          </p:nvPr>
        </p:nvSpPr>
        <p:spPr/>
        <p:txBody>
          <a:bodyPr/>
          <a:lstStyle/>
          <a:p>
            <a:pPr>
              <a:defRPr/>
            </a:pPr>
            <a:fld id="{13C13139-55F3-184F-B369-A0ED76137717}" type="slidenum">
              <a:rPr lang="en-GB" smtClean="0"/>
              <a:pPr>
                <a:defRPr/>
              </a:pPr>
              <a:t>10</a:t>
            </a:fld>
            <a:endParaRPr lang="en-GB"/>
          </a:p>
        </p:txBody>
      </p:sp>
    </p:spTree>
    <p:extLst>
      <p:ext uri="{BB962C8B-B14F-4D97-AF65-F5344CB8AC3E}">
        <p14:creationId xmlns:p14="http://schemas.microsoft.com/office/powerpoint/2010/main" val="1191714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endParaRPr lang="en-GB" altLang="x-none"/>
          </a:p>
          <a:p>
            <a:endParaRPr lang="en-GB" altLang="x-none"/>
          </a:p>
        </p:txBody>
      </p:sp>
      <p:sp>
        <p:nvSpPr>
          <p:cNvPr id="4" name="Slide Number Placeholder 3"/>
          <p:cNvSpPr>
            <a:spLocks noGrp="1"/>
          </p:cNvSpPr>
          <p:nvPr>
            <p:ph type="sldNum" sz="quarter" idx="5"/>
          </p:nvPr>
        </p:nvSpPr>
        <p:spPr/>
        <p:txBody>
          <a:bodyPr/>
          <a:lstStyle/>
          <a:p>
            <a:pPr>
              <a:defRPr/>
            </a:pPr>
            <a:fld id="{BA892D8F-269E-1E46-969C-91EBC0C4F57B}" type="slidenum">
              <a:rPr lang="en-GB" smtClean="0"/>
              <a:pPr>
                <a:defRPr/>
              </a:pPr>
              <a:t>14</a:t>
            </a:fld>
            <a:endParaRPr lang="en-GB"/>
          </a:p>
        </p:txBody>
      </p:sp>
    </p:spTree>
    <p:extLst>
      <p:ext uri="{BB962C8B-B14F-4D97-AF65-F5344CB8AC3E}">
        <p14:creationId xmlns:p14="http://schemas.microsoft.com/office/powerpoint/2010/main" val="3629163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89010B-9DF4-A344-8DAC-5299CF3C48C5}" type="slidenum">
              <a:rPr lang="en-US"/>
              <a:pPr>
                <a:defRPr/>
              </a:pPr>
              <a:t>‹#›</a:t>
            </a:fld>
            <a:endParaRPr lang="en-US"/>
          </a:p>
        </p:txBody>
      </p:sp>
    </p:spTree>
    <p:extLst>
      <p:ext uri="{BB962C8B-B14F-4D97-AF65-F5344CB8AC3E}">
        <p14:creationId xmlns:p14="http://schemas.microsoft.com/office/powerpoint/2010/main" val="808419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00F9A9-0B9C-CB47-8BD6-9848A9E7BA07}" type="slidenum">
              <a:rPr lang="en-US"/>
              <a:pPr>
                <a:defRPr/>
              </a:pPr>
              <a:t>‹#›</a:t>
            </a:fld>
            <a:endParaRPr lang="en-US"/>
          </a:p>
        </p:txBody>
      </p:sp>
    </p:spTree>
    <p:extLst>
      <p:ext uri="{BB962C8B-B14F-4D97-AF65-F5344CB8AC3E}">
        <p14:creationId xmlns:p14="http://schemas.microsoft.com/office/powerpoint/2010/main" val="2087394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BEE5FB-64F1-4F42-A1B7-542DEA6274A8}" type="slidenum">
              <a:rPr lang="en-US"/>
              <a:pPr>
                <a:defRPr/>
              </a:pPr>
              <a:t>‹#›</a:t>
            </a:fld>
            <a:endParaRPr lang="en-US"/>
          </a:p>
        </p:txBody>
      </p:sp>
    </p:spTree>
    <p:extLst>
      <p:ext uri="{BB962C8B-B14F-4D97-AF65-F5344CB8AC3E}">
        <p14:creationId xmlns:p14="http://schemas.microsoft.com/office/powerpoint/2010/main" val="1548100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DDBCAF-814B-2F4E-AE4E-1201B992C474}" type="slidenum">
              <a:rPr lang="en-US"/>
              <a:pPr>
                <a:defRPr/>
              </a:pPr>
              <a:t>‹#›</a:t>
            </a:fld>
            <a:endParaRPr lang="en-US"/>
          </a:p>
        </p:txBody>
      </p:sp>
    </p:spTree>
    <p:extLst>
      <p:ext uri="{BB962C8B-B14F-4D97-AF65-F5344CB8AC3E}">
        <p14:creationId xmlns:p14="http://schemas.microsoft.com/office/powerpoint/2010/main" val="2120834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4BB56B-D14E-D541-8A7D-736DC9B9D758}" type="slidenum">
              <a:rPr lang="en-US"/>
              <a:pPr>
                <a:defRPr/>
              </a:pPr>
              <a:t>‹#›</a:t>
            </a:fld>
            <a:endParaRPr lang="en-US"/>
          </a:p>
        </p:txBody>
      </p:sp>
    </p:spTree>
    <p:extLst>
      <p:ext uri="{BB962C8B-B14F-4D97-AF65-F5344CB8AC3E}">
        <p14:creationId xmlns:p14="http://schemas.microsoft.com/office/powerpoint/2010/main" val="927650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BE8563-17B2-5949-881E-7AC295AC0DA5}" type="slidenum">
              <a:rPr lang="en-US"/>
              <a:pPr>
                <a:defRPr/>
              </a:pPr>
              <a:t>‹#›</a:t>
            </a:fld>
            <a:endParaRPr lang="en-US"/>
          </a:p>
        </p:txBody>
      </p:sp>
    </p:spTree>
    <p:extLst>
      <p:ext uri="{BB962C8B-B14F-4D97-AF65-F5344CB8AC3E}">
        <p14:creationId xmlns:p14="http://schemas.microsoft.com/office/powerpoint/2010/main" val="282894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B67FD88-7C4C-D546-A429-3B24AC681DFA}" type="slidenum">
              <a:rPr lang="en-US"/>
              <a:pPr>
                <a:defRPr/>
              </a:pPr>
              <a:t>‹#›</a:t>
            </a:fld>
            <a:endParaRPr lang="en-US"/>
          </a:p>
        </p:txBody>
      </p:sp>
    </p:spTree>
    <p:extLst>
      <p:ext uri="{BB962C8B-B14F-4D97-AF65-F5344CB8AC3E}">
        <p14:creationId xmlns:p14="http://schemas.microsoft.com/office/powerpoint/2010/main" val="81403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1B89834-A600-A141-8A1E-DCDBAD1BAD32}" type="slidenum">
              <a:rPr lang="en-US"/>
              <a:pPr>
                <a:defRPr/>
              </a:pPr>
              <a:t>‹#›</a:t>
            </a:fld>
            <a:endParaRPr lang="en-US"/>
          </a:p>
        </p:txBody>
      </p:sp>
    </p:spTree>
    <p:extLst>
      <p:ext uri="{BB962C8B-B14F-4D97-AF65-F5344CB8AC3E}">
        <p14:creationId xmlns:p14="http://schemas.microsoft.com/office/powerpoint/2010/main" val="19675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5047F2C-6DCF-0C46-9356-3B8F049BBEAA}" type="slidenum">
              <a:rPr lang="en-US"/>
              <a:pPr>
                <a:defRPr/>
              </a:pPr>
              <a:t>‹#›</a:t>
            </a:fld>
            <a:endParaRPr lang="en-US"/>
          </a:p>
        </p:txBody>
      </p:sp>
    </p:spTree>
    <p:extLst>
      <p:ext uri="{BB962C8B-B14F-4D97-AF65-F5344CB8AC3E}">
        <p14:creationId xmlns:p14="http://schemas.microsoft.com/office/powerpoint/2010/main" val="1822875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57A8E2-9720-0A48-AB69-A70705C1A58C}" type="slidenum">
              <a:rPr lang="en-US"/>
              <a:pPr>
                <a:defRPr/>
              </a:pPr>
              <a:t>‹#›</a:t>
            </a:fld>
            <a:endParaRPr lang="en-US"/>
          </a:p>
        </p:txBody>
      </p:sp>
    </p:spTree>
    <p:extLst>
      <p:ext uri="{BB962C8B-B14F-4D97-AF65-F5344CB8AC3E}">
        <p14:creationId xmlns:p14="http://schemas.microsoft.com/office/powerpoint/2010/main" val="1068988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1446261-EA0E-C441-84BA-2848868E0418}" type="slidenum">
              <a:rPr lang="en-US"/>
              <a:pPr>
                <a:defRPr/>
              </a:pPr>
              <a:t>‹#›</a:t>
            </a:fld>
            <a:endParaRPr lang="en-US"/>
          </a:p>
        </p:txBody>
      </p:sp>
    </p:spTree>
    <p:extLst>
      <p:ext uri="{BB962C8B-B14F-4D97-AF65-F5344CB8AC3E}">
        <p14:creationId xmlns:p14="http://schemas.microsoft.com/office/powerpoint/2010/main" val="641545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B26FB3F0-4E7F-9C4C-818D-88A34BA4DC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mailto:dgwrigley@doctors.org.uk" TargetMode="Externa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ctrTitle"/>
          </p:nvPr>
        </p:nvSpPr>
        <p:spPr>
          <a:xfrm>
            <a:off x="-393700" y="3917950"/>
            <a:ext cx="9144000" cy="1052513"/>
          </a:xfrm>
        </p:spPr>
        <p:txBody>
          <a:bodyPr/>
          <a:lstStyle/>
          <a:p>
            <a:pPr eaLnBrk="1" hangingPunct="1"/>
            <a:r>
              <a:rPr lang="en-US" altLang="x-none"/>
              <a:t>STPs and the NHS</a:t>
            </a:r>
          </a:p>
        </p:txBody>
      </p:sp>
      <p:sp>
        <p:nvSpPr>
          <p:cNvPr id="4098" name="Subtitle 2"/>
          <p:cNvSpPr>
            <a:spLocks noGrp="1"/>
          </p:cNvSpPr>
          <p:nvPr>
            <p:ph type="subTitle" idx="1"/>
          </p:nvPr>
        </p:nvSpPr>
        <p:spPr>
          <a:xfrm>
            <a:off x="762000" y="5024438"/>
            <a:ext cx="5611813" cy="1466850"/>
          </a:xfrm>
        </p:spPr>
        <p:txBody>
          <a:bodyPr/>
          <a:lstStyle/>
          <a:p>
            <a:pPr eaLnBrk="1" hangingPunct="1"/>
            <a:r>
              <a:rPr lang="en-US" altLang="x-none" dirty="0"/>
              <a:t>Dr David Wrigley</a:t>
            </a:r>
          </a:p>
          <a:p>
            <a:pPr eaLnBrk="1" hangingPunct="1"/>
            <a:r>
              <a:rPr lang="en-US" altLang="x-none" dirty="0" smtClean="0"/>
              <a:t>West Midlands </a:t>
            </a:r>
            <a:r>
              <a:rPr lang="en-US" altLang="x-none" dirty="0"/>
              <a:t>Regional Council</a:t>
            </a:r>
          </a:p>
          <a:p>
            <a:pPr eaLnBrk="1" hangingPunct="1"/>
            <a:r>
              <a:rPr lang="en-US" altLang="x-none" dirty="0" smtClean="0"/>
              <a:t>27</a:t>
            </a:r>
            <a:r>
              <a:rPr lang="en-US" altLang="x-none" baseline="30000" dirty="0" smtClean="0"/>
              <a:t>th</a:t>
            </a:r>
            <a:r>
              <a:rPr lang="en-US" altLang="x-none" dirty="0" smtClean="0"/>
              <a:t> April </a:t>
            </a:r>
            <a:r>
              <a:rPr lang="en-US" altLang="x-none" dirty="0"/>
              <a:t>2017</a:t>
            </a:r>
          </a:p>
        </p:txBody>
      </p:sp>
      <p:pic>
        <p:nvPicPr>
          <p:cNvPr id="4099" name="Picture 3" descr="IMG_2097.JPG"/>
          <p:cNvPicPr>
            <a:picLocks noChangeAspect="1"/>
          </p:cNvPicPr>
          <p:nvPr/>
        </p:nvPicPr>
        <p:blipFill>
          <a:blip r:embed="rId3">
            <a:extLst>
              <a:ext uri="{28A0092B-C50C-407E-A947-70E740481C1C}">
                <a14:useLocalDpi xmlns:a14="http://schemas.microsoft.com/office/drawing/2010/main" val="0"/>
              </a:ext>
            </a:extLst>
          </a:blip>
          <a:srcRect t="5896" b="5455"/>
          <a:stretch>
            <a:fillRect/>
          </a:stretch>
        </p:blipFill>
        <p:spPr bwMode="auto">
          <a:xfrm>
            <a:off x="6183313" y="63500"/>
            <a:ext cx="5580062"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517525" y="436563"/>
            <a:ext cx="9137650" cy="657225"/>
          </a:xfrm>
          <a:prstGeom prst="rect">
            <a:avLst/>
          </a:prstGeom>
        </p:spPr>
        <p:txBody>
          <a:bodyPr lIns="0" tIns="0" rIns="0" bIns="0"/>
          <a:lstStyle>
            <a:lvl1pPr algn="l" defTabSz="457200" rtl="0" eaLnBrk="1" latinLnBrk="0" hangingPunct="1">
              <a:lnSpc>
                <a:spcPts val="3400"/>
              </a:lnSpc>
              <a:spcBef>
                <a:spcPct val="0"/>
              </a:spcBef>
              <a:buNone/>
              <a:defRPr sz="3200" kern="1200" spc="-50">
                <a:solidFill>
                  <a:schemeClr val="tx1"/>
                </a:solidFill>
                <a:latin typeface="Calibri Light"/>
                <a:ea typeface="+mj-ea"/>
                <a:cs typeface="+mj-cs"/>
              </a:defRPr>
            </a:lvl1pPr>
          </a:lstStyle>
          <a:p>
            <a:pPr>
              <a:defRPr/>
            </a:pPr>
            <a:r>
              <a:rPr lang="en-GB" sz="4267" dirty="0"/>
              <a:t>Current context: general practice landscape</a:t>
            </a:r>
          </a:p>
          <a:p>
            <a:pPr>
              <a:defRPr/>
            </a:pPr>
            <a:endParaRPr lang="en-GB" sz="4267" dirty="0"/>
          </a:p>
        </p:txBody>
      </p:sp>
      <p:sp>
        <p:nvSpPr>
          <p:cNvPr id="8" name="Rectangle 7"/>
          <p:cNvSpPr/>
          <p:nvPr/>
        </p:nvSpPr>
        <p:spPr>
          <a:xfrm>
            <a:off x="517525" y="1433513"/>
            <a:ext cx="11437938" cy="5078412"/>
          </a:xfrm>
          <a:prstGeom prst="rect">
            <a:avLst/>
          </a:prstGeom>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r>
              <a:rPr lang="en-GB" altLang="x-none" sz="2400" b="1"/>
              <a:t>Workload</a:t>
            </a:r>
          </a:p>
          <a:p>
            <a:pPr>
              <a:buFont typeface="Arial" charset="0"/>
              <a:buChar char="•"/>
            </a:pPr>
            <a:r>
              <a:rPr lang="en-GB" altLang="x-none" sz="2400"/>
              <a:t>Demand&gt;&gt; capacity – unabated workload pressures</a:t>
            </a:r>
          </a:p>
          <a:p>
            <a:pPr>
              <a:buFont typeface="Arial" charset="0"/>
              <a:buChar char="•"/>
            </a:pPr>
            <a:r>
              <a:rPr lang="en-GB" altLang="x-none" sz="2400">
                <a:ea typeface="Calibri" charset="0"/>
                <a:cs typeface="Calibri" charset="0"/>
              </a:rPr>
              <a:t>68% of GPs perceived their current level of workload as unmanageable or unsustainable</a:t>
            </a:r>
          </a:p>
          <a:p>
            <a:pPr>
              <a:buFont typeface="Arial" charset="0"/>
              <a:buChar char="•"/>
            </a:pPr>
            <a:r>
              <a:rPr lang="en-GB" altLang="x-none" sz="2400"/>
              <a:t>Regulatory burden (CQC) adds to this</a:t>
            </a:r>
          </a:p>
          <a:p>
            <a:r>
              <a:rPr lang="en-GB" altLang="x-none" sz="2400" b="1"/>
              <a:t>Workforce</a:t>
            </a:r>
          </a:p>
          <a:p>
            <a:pPr>
              <a:buFont typeface="Arial" charset="0"/>
              <a:buChar char="•"/>
            </a:pPr>
            <a:r>
              <a:rPr lang="en-GB" altLang="x-none" sz="2400">
                <a:ea typeface="Calibri" charset="0"/>
                <a:cs typeface="Calibri" charset="0"/>
              </a:rPr>
              <a:t>Number of GPs per head of the population has been declining </a:t>
            </a:r>
            <a:r>
              <a:rPr lang="en-GB" altLang="x-none" sz="2400"/>
              <a:t>– thousands short.</a:t>
            </a:r>
          </a:p>
          <a:p>
            <a:pPr>
              <a:buFont typeface="Arial" charset="0"/>
              <a:buChar char="•"/>
            </a:pPr>
            <a:r>
              <a:rPr lang="en-GB" altLang="x-none" sz="2400"/>
              <a:t>GP vacancies widespread. Increasing work for remaining GP partners.</a:t>
            </a:r>
          </a:p>
          <a:p>
            <a:r>
              <a:rPr lang="en-GB" altLang="x-none" sz="2400" b="1"/>
              <a:t>Funding</a:t>
            </a:r>
          </a:p>
          <a:p>
            <a:pPr>
              <a:buFont typeface="Arial" charset="0"/>
              <a:buChar char="•"/>
            </a:pPr>
            <a:r>
              <a:rPr lang="en-GB" altLang="x-none" sz="2400"/>
              <a:t>Will come back to: reducing resources and unfunded workload shift</a:t>
            </a:r>
          </a:p>
          <a:p>
            <a:r>
              <a:rPr lang="en-GB" altLang="x-none" sz="2400" b="1"/>
              <a:t>General practice imploding</a:t>
            </a:r>
          </a:p>
          <a:p>
            <a:pPr>
              <a:buFont typeface="Arial" charset="0"/>
              <a:buChar char="•"/>
            </a:pPr>
            <a:r>
              <a:rPr lang="en-GB" altLang="x-none" sz="2400"/>
              <a:t>1 in 10 practices feel financially unsustainable in next 5yrs</a:t>
            </a:r>
          </a:p>
          <a:p>
            <a:pPr>
              <a:buFont typeface="Arial" charset="0"/>
              <a:buChar char="•"/>
            </a:pPr>
            <a:r>
              <a:rPr lang="en-GB" altLang="x-none" sz="2400"/>
              <a:t>200% increase in practice closures and mergers</a:t>
            </a:r>
          </a:p>
          <a:p>
            <a:endParaRPr lang="en-GB" altLang="x-none"/>
          </a:p>
          <a:p>
            <a:endParaRPr lang="en-US" altLang="x-none">
              <a:ea typeface="Calibri" charset="0"/>
              <a:cs typeface="Calibri"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1800" y="0"/>
            <a:ext cx="8778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889000"/>
            <a:ext cx="76200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98700" y="546100"/>
            <a:ext cx="75946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539038" y="606425"/>
            <a:ext cx="4652962" cy="5491163"/>
          </a:xfrm>
        </p:spPr>
      </p:pic>
      <p:sp>
        <p:nvSpPr>
          <p:cNvPr id="22530" name="Title 3"/>
          <p:cNvSpPr>
            <a:spLocks noGrp="1"/>
          </p:cNvSpPr>
          <p:nvPr>
            <p:ph type="title"/>
          </p:nvPr>
        </p:nvSpPr>
        <p:spPr>
          <a:xfrm>
            <a:off x="517525" y="436563"/>
            <a:ext cx="7191375" cy="657225"/>
          </a:xfrm>
        </p:spPr>
        <p:txBody>
          <a:bodyPr/>
          <a:lstStyle/>
          <a:p>
            <a:r>
              <a:rPr lang="en-GB" altLang="x-none"/>
              <a:t>New models of care</a:t>
            </a:r>
          </a:p>
        </p:txBody>
      </p:sp>
      <p:sp>
        <p:nvSpPr>
          <p:cNvPr id="9" name="Rectangle 8"/>
          <p:cNvSpPr/>
          <p:nvPr/>
        </p:nvSpPr>
        <p:spPr>
          <a:xfrm>
            <a:off x="300038" y="3462338"/>
            <a:ext cx="8120062" cy="2308225"/>
          </a:xfrm>
          <a:prstGeom prst="rect">
            <a:avLst/>
          </a:prstGeom>
        </p:spPr>
        <p:txBody>
          <a:bodyPr>
            <a:spAutoFit/>
          </a:bodyPr>
          <a:lstStyle/>
          <a:p>
            <a:pPr>
              <a:defRPr/>
            </a:pPr>
            <a:r>
              <a:rPr lang="en-GB" sz="2400" dirty="0"/>
              <a:t>Five new care models are  being piloted by 50 vanguards </a:t>
            </a:r>
          </a:p>
          <a:p>
            <a:pPr marL="380990" indent="-380990">
              <a:buFontTx/>
              <a:buChar char="-"/>
              <a:defRPr/>
            </a:pPr>
            <a:r>
              <a:rPr lang="en-US" sz="2400" b="1" dirty="0">
                <a:solidFill>
                  <a:srgbClr val="990033"/>
                </a:solidFill>
              </a:rPr>
              <a:t>Multispecialty community providers MCPs</a:t>
            </a:r>
          </a:p>
          <a:p>
            <a:pPr marL="380990" indent="-380990">
              <a:buFontTx/>
              <a:buChar char="-"/>
              <a:defRPr/>
            </a:pPr>
            <a:r>
              <a:rPr lang="en-US" sz="2400" b="1" dirty="0"/>
              <a:t>Primary and acute care systems PACS</a:t>
            </a:r>
          </a:p>
          <a:p>
            <a:pPr marL="380990" indent="-380990">
              <a:buFontTx/>
              <a:buChar char="-"/>
              <a:defRPr/>
            </a:pPr>
            <a:r>
              <a:rPr lang="en-US" sz="2400" b="1" dirty="0">
                <a:solidFill>
                  <a:srgbClr val="FF9900"/>
                </a:solidFill>
              </a:rPr>
              <a:t>Urgent and emergency care:</a:t>
            </a:r>
          </a:p>
          <a:p>
            <a:pPr marL="380990" indent="-380990">
              <a:buFontTx/>
              <a:buChar char="-"/>
              <a:defRPr/>
            </a:pPr>
            <a:r>
              <a:rPr lang="en-US" sz="2400" b="1" dirty="0">
                <a:solidFill>
                  <a:srgbClr val="7030A0"/>
                </a:solidFill>
              </a:rPr>
              <a:t>Acute care collaborations</a:t>
            </a:r>
          </a:p>
          <a:p>
            <a:pPr marL="380990" indent="-380990">
              <a:buFontTx/>
              <a:buChar char="-"/>
              <a:defRPr/>
            </a:pPr>
            <a:r>
              <a:rPr lang="en-US" sz="2400" b="1" dirty="0">
                <a:solidFill>
                  <a:schemeClr val="accent3"/>
                </a:solidFill>
              </a:rPr>
              <a:t>Enhanced health in care homes</a:t>
            </a:r>
            <a:endParaRPr lang="en-US" sz="2400" dirty="0">
              <a:solidFill>
                <a:schemeClr val="tx2"/>
              </a:solidFill>
            </a:endParaRPr>
          </a:p>
        </p:txBody>
      </p:sp>
      <p:pic>
        <p:nvPicPr>
          <p:cNvPr id="22532" name="Picture 7"/>
          <p:cNvPicPr>
            <a:picLocks noChangeAspect="1"/>
          </p:cNvPicPr>
          <p:nvPr/>
        </p:nvPicPr>
        <p:blipFill>
          <a:blip r:embed="rId4">
            <a:extLst>
              <a:ext uri="{28A0092B-C50C-407E-A947-70E740481C1C}">
                <a14:useLocalDpi xmlns:a14="http://schemas.microsoft.com/office/drawing/2010/main" val="0"/>
              </a:ext>
            </a:extLst>
          </a:blip>
          <a:srcRect l="80380" t="19749" r="13441" b="75014"/>
          <a:stretch>
            <a:fillRect/>
          </a:stretch>
        </p:blipFill>
        <p:spPr bwMode="auto">
          <a:xfrm>
            <a:off x="10579100" y="169863"/>
            <a:ext cx="13192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txBox="1">
            <a:spLocks/>
          </p:cNvSpPr>
          <p:nvPr/>
        </p:nvSpPr>
        <p:spPr>
          <a:xfrm>
            <a:off x="300038" y="1277938"/>
            <a:ext cx="8448675" cy="2073275"/>
          </a:xfrm>
          <a:prstGeom prst="rect">
            <a:avLst/>
          </a:prstGeom>
        </p:spPr>
        <p:txBody>
          <a:bodyPr lIns="0" tIns="0" rIns="0" bIns="0"/>
          <a:lstStyle>
            <a:lvl1pPr marL="0" indent="0" algn="l" defTabSz="457189" rtl="0" eaLnBrk="1" latinLnBrk="0" hangingPunct="1">
              <a:lnSpc>
                <a:spcPts val="2600"/>
              </a:lnSpc>
              <a:spcBef>
                <a:spcPts val="0"/>
              </a:spcBef>
              <a:spcAft>
                <a:spcPts val="600"/>
              </a:spcAft>
              <a:buFont typeface="Arial"/>
              <a:buNone/>
              <a:defRPr sz="2800" kern="1200" spc="-20">
                <a:solidFill>
                  <a:schemeClr val="tx1"/>
                </a:solidFill>
                <a:latin typeface="Calibri"/>
                <a:ea typeface="+mn-ea"/>
                <a:cs typeface="Calibri"/>
              </a:defRPr>
            </a:lvl1pPr>
            <a:lvl2pPr marL="0" indent="0" algn="l" defTabSz="457189" rtl="0" eaLnBrk="1" latinLnBrk="0" hangingPunct="1">
              <a:lnSpc>
                <a:spcPts val="2400"/>
              </a:lnSpc>
              <a:spcBef>
                <a:spcPts val="0"/>
              </a:spcBef>
              <a:spcAft>
                <a:spcPts val="600"/>
              </a:spcAft>
              <a:buFont typeface="Arial"/>
              <a:buNone/>
              <a:defRPr sz="2400" kern="1200" spc="-20">
                <a:solidFill>
                  <a:schemeClr val="tx2"/>
                </a:solidFill>
                <a:latin typeface="Calibri" panose="020F0502020204030204" pitchFamily="34" charset="0"/>
                <a:ea typeface="+mn-ea"/>
                <a:cs typeface="+mn-cs"/>
              </a:defRPr>
            </a:lvl2pPr>
            <a:lvl3pPr marL="233357" indent="-233357" algn="l" defTabSz="457189" rtl="0" eaLnBrk="1" latinLnBrk="0" hangingPunct="1">
              <a:lnSpc>
                <a:spcPts val="2000"/>
              </a:lnSpc>
              <a:spcBef>
                <a:spcPts val="0"/>
              </a:spcBef>
              <a:spcAft>
                <a:spcPts val="600"/>
              </a:spcAft>
              <a:buFont typeface="Lucida Grande"/>
              <a:buChar char="–"/>
              <a:tabLst/>
              <a:defRPr sz="2000" kern="1200" spc="-20">
                <a:solidFill>
                  <a:schemeClr val="tx2"/>
                </a:solidFill>
                <a:latin typeface="Calibri" panose="020F0502020204030204" pitchFamily="34" charset="0"/>
                <a:ea typeface="+mn-ea"/>
                <a:cs typeface="+mn-cs"/>
              </a:defRPr>
            </a:lvl3pPr>
            <a:lvl4pPr marL="473063" indent="-228594" algn="l" defTabSz="541325" rtl="0" eaLnBrk="1" latinLnBrk="0" hangingPunct="1">
              <a:lnSpc>
                <a:spcPts val="2000"/>
              </a:lnSpc>
              <a:spcBef>
                <a:spcPts val="0"/>
              </a:spcBef>
              <a:spcAft>
                <a:spcPts val="600"/>
              </a:spcAft>
              <a:buFont typeface="Lucida Grande"/>
              <a:buChar char="–"/>
              <a:tabLst/>
              <a:defRPr sz="2000" kern="1200" spc="-20">
                <a:solidFill>
                  <a:schemeClr val="tx2"/>
                </a:solidFill>
                <a:latin typeface="+mn-lt"/>
                <a:ea typeface="+mn-ea"/>
                <a:cs typeface="+mn-cs"/>
              </a:defRPr>
            </a:lvl4pPr>
            <a:lvl5pPr marL="692133" indent="-230182" algn="l" defTabSz="457189" rtl="0" eaLnBrk="1" latinLnBrk="0" hangingPunct="1">
              <a:lnSpc>
                <a:spcPts val="2000"/>
              </a:lnSpc>
              <a:spcBef>
                <a:spcPts val="0"/>
              </a:spcBef>
              <a:spcAft>
                <a:spcPts val="600"/>
              </a:spcAft>
              <a:buFont typeface="Lucida Grande"/>
              <a:buChar char="–"/>
              <a:defRPr sz="2000" kern="1200" spc="-20">
                <a:solidFill>
                  <a:schemeClr val="tx2"/>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380990" indent="-380990">
              <a:lnSpc>
                <a:spcPct val="100000"/>
              </a:lnSpc>
              <a:buFont typeface="Arial" panose="020B0604020202020204" pitchFamily="34" charset="0"/>
              <a:buChar char="•"/>
              <a:defRPr/>
            </a:pPr>
            <a:r>
              <a:rPr lang="en-GB" sz="2400" dirty="0">
                <a:latin typeface="+mn-lt"/>
              </a:rPr>
              <a:t>New models of care to deliver integrated, population-based care, which benefit from at-scale working </a:t>
            </a:r>
          </a:p>
          <a:p>
            <a:pPr marL="380990" indent="-380990">
              <a:lnSpc>
                <a:spcPct val="100000"/>
              </a:lnSpc>
              <a:buFont typeface="Arial" panose="020B0604020202020204" pitchFamily="34" charset="0"/>
              <a:buChar char="•"/>
              <a:defRPr/>
            </a:pPr>
            <a:r>
              <a:rPr lang="en-GB" sz="2400" dirty="0">
                <a:latin typeface="+mn-lt"/>
              </a:rPr>
              <a:t>Capitated population based budgets, new payment systems</a:t>
            </a:r>
          </a:p>
          <a:p>
            <a:pPr marL="380990" indent="-380990">
              <a:lnSpc>
                <a:spcPct val="100000"/>
              </a:lnSpc>
              <a:buFont typeface="Arial" panose="020B0604020202020204" pitchFamily="34" charset="0"/>
              <a:buChar char="•"/>
              <a:defRPr/>
            </a:pPr>
            <a:r>
              <a:rPr lang="en-GB" sz="2400" dirty="0">
                <a:latin typeface="+mn-lt"/>
              </a:rPr>
              <a:t>Radical organisational and contractual changes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7" name="Chart 5"/>
          <p:cNvGraphicFramePr>
            <a:graphicFrameLocks/>
          </p:cNvGraphicFramePr>
          <p:nvPr/>
        </p:nvGraphicFramePr>
        <p:xfrm>
          <a:off x="466725" y="274638"/>
          <a:ext cx="11353800" cy="5888037"/>
        </p:xfrm>
        <a:graphic>
          <a:graphicData uri="http://schemas.openxmlformats.org/presentationml/2006/ole">
            <mc:AlternateContent xmlns:mc="http://schemas.openxmlformats.org/markup-compatibility/2006">
              <mc:Choice xmlns:v="urn:schemas-microsoft-com:vml" Requires="v">
                <p:oleObj spid="_x0000_s24585" name="Chart" r:id="rId5" imgW="11355909" imgH="5888249" progId="Excel.Chart.8">
                  <p:embed/>
                </p:oleObj>
              </mc:Choice>
              <mc:Fallback>
                <p:oleObj name="Chart" r:id="rId5" imgW="11355909" imgH="5888249" progId="Excel.Chart.8">
                  <p:embed/>
                  <p:pic>
                    <p:nvPicPr>
                      <p:cNvPr id="0" name="Chart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725" y="274638"/>
                        <a:ext cx="11353800" cy="588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71438" y="5770563"/>
            <a:ext cx="2170113" cy="544512"/>
          </a:xfrm>
          <a:prstGeom prst="rect">
            <a:avLst/>
          </a:prstGeom>
          <a:noFill/>
        </p:spPr>
        <p:txBody>
          <a:bodyPr>
            <a:spAutoFit/>
          </a:bodyPr>
          <a:lstStyle/>
          <a:p>
            <a:pPr>
              <a:defRPr/>
            </a:pPr>
            <a:r>
              <a:rPr lang="en-GB" sz="1467" dirty="0"/>
              <a:t>Source: NHS England; published 24/11/16</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2300" y="0"/>
            <a:ext cx="8407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2"/>
          <p:cNvSpPr txBox="1">
            <a:spLocks noChangeArrowheads="1"/>
          </p:cNvSpPr>
          <p:nvPr/>
        </p:nvSpPr>
        <p:spPr bwMode="auto">
          <a:xfrm>
            <a:off x="3487738" y="592138"/>
            <a:ext cx="5530850" cy="55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x-none" sz="2000" b="1" u="sng"/>
              <a:t>Why we are in a mess</a:t>
            </a:r>
          </a:p>
          <a:p>
            <a:pPr eaLnBrk="1" hangingPunct="1">
              <a:lnSpc>
                <a:spcPct val="100000"/>
              </a:lnSpc>
              <a:spcBef>
                <a:spcPct val="0"/>
              </a:spcBef>
              <a:buFontTx/>
              <a:buNone/>
            </a:pPr>
            <a:endParaRPr lang="en-US" altLang="x-none" sz="1600"/>
          </a:p>
          <a:p>
            <a:pPr eaLnBrk="1" hangingPunct="1">
              <a:lnSpc>
                <a:spcPct val="100000"/>
              </a:lnSpc>
              <a:spcBef>
                <a:spcPct val="0"/>
              </a:spcBef>
              <a:buFontTx/>
              <a:buNone/>
            </a:pPr>
            <a:r>
              <a:rPr lang="en-US" altLang="x-none" sz="1600" b="1"/>
              <a:t>Expenditure per head of population</a:t>
            </a:r>
          </a:p>
          <a:p>
            <a:pPr eaLnBrk="1" hangingPunct="1">
              <a:lnSpc>
                <a:spcPct val="100000"/>
              </a:lnSpc>
              <a:spcBef>
                <a:spcPct val="0"/>
              </a:spcBef>
              <a:buFontTx/>
              <a:buNone/>
            </a:pPr>
            <a:r>
              <a:rPr lang="en-US" altLang="x-none" sz="1600"/>
              <a:t>$8713 in USA</a:t>
            </a:r>
          </a:p>
          <a:p>
            <a:pPr eaLnBrk="1" hangingPunct="1">
              <a:lnSpc>
                <a:spcPct val="100000"/>
              </a:lnSpc>
              <a:spcBef>
                <a:spcPct val="0"/>
              </a:spcBef>
              <a:buFontTx/>
              <a:buNone/>
            </a:pPr>
            <a:r>
              <a:rPr lang="en-US" altLang="x-none" sz="1600"/>
              <a:t>$5131 in the Netherlands</a:t>
            </a:r>
          </a:p>
          <a:p>
            <a:pPr eaLnBrk="1" hangingPunct="1">
              <a:lnSpc>
                <a:spcPct val="100000"/>
              </a:lnSpc>
              <a:spcBef>
                <a:spcPct val="0"/>
              </a:spcBef>
              <a:buFontTx/>
              <a:buNone/>
            </a:pPr>
            <a:r>
              <a:rPr lang="en-US" altLang="x-none" sz="1600"/>
              <a:t>$4819 in Germany</a:t>
            </a:r>
          </a:p>
          <a:p>
            <a:pPr eaLnBrk="1" hangingPunct="1">
              <a:lnSpc>
                <a:spcPct val="100000"/>
              </a:lnSpc>
              <a:spcBef>
                <a:spcPct val="0"/>
              </a:spcBef>
              <a:buFontTx/>
              <a:buNone/>
            </a:pPr>
            <a:r>
              <a:rPr lang="en-US" altLang="x-none" sz="1600"/>
              <a:t>$4124 in France</a:t>
            </a:r>
          </a:p>
          <a:p>
            <a:pPr eaLnBrk="1" hangingPunct="1">
              <a:lnSpc>
                <a:spcPct val="100000"/>
              </a:lnSpc>
              <a:spcBef>
                <a:spcPct val="0"/>
              </a:spcBef>
              <a:buFontTx/>
              <a:buNone/>
            </a:pPr>
            <a:r>
              <a:rPr lang="en-US" altLang="x-none" sz="1600"/>
              <a:t>$3235 in the UK</a:t>
            </a:r>
          </a:p>
          <a:p>
            <a:pPr eaLnBrk="1" hangingPunct="1">
              <a:lnSpc>
                <a:spcPct val="100000"/>
              </a:lnSpc>
              <a:spcBef>
                <a:spcPct val="0"/>
              </a:spcBef>
              <a:buFontTx/>
              <a:buNone/>
            </a:pPr>
            <a:endParaRPr lang="en-US" altLang="x-none" sz="1600" b="1"/>
          </a:p>
          <a:p>
            <a:pPr eaLnBrk="1" hangingPunct="1">
              <a:lnSpc>
                <a:spcPct val="100000"/>
              </a:lnSpc>
              <a:spcBef>
                <a:spcPct val="0"/>
              </a:spcBef>
              <a:buFontTx/>
              <a:buNone/>
            </a:pPr>
            <a:r>
              <a:rPr lang="en-US" altLang="x-none" sz="1600" b="1"/>
              <a:t>Hospital beds per 1,000 people</a:t>
            </a:r>
          </a:p>
          <a:p>
            <a:pPr eaLnBrk="1" hangingPunct="1">
              <a:lnSpc>
                <a:spcPct val="100000"/>
              </a:lnSpc>
              <a:spcBef>
                <a:spcPct val="0"/>
              </a:spcBef>
              <a:buFontTx/>
              <a:buNone/>
            </a:pPr>
            <a:r>
              <a:rPr lang="en-US" altLang="x-none" sz="1600"/>
              <a:t>8.3 in Germany</a:t>
            </a:r>
          </a:p>
          <a:p>
            <a:pPr eaLnBrk="1" hangingPunct="1">
              <a:lnSpc>
                <a:spcPct val="100000"/>
              </a:lnSpc>
              <a:spcBef>
                <a:spcPct val="0"/>
              </a:spcBef>
              <a:buFontTx/>
              <a:buNone/>
            </a:pPr>
            <a:r>
              <a:rPr lang="en-US" altLang="x-none" sz="1600"/>
              <a:t>6.3 in France</a:t>
            </a:r>
          </a:p>
          <a:p>
            <a:pPr eaLnBrk="1" hangingPunct="1">
              <a:lnSpc>
                <a:spcPct val="100000"/>
              </a:lnSpc>
              <a:spcBef>
                <a:spcPct val="0"/>
              </a:spcBef>
              <a:buFontTx/>
              <a:buNone/>
            </a:pPr>
            <a:r>
              <a:rPr lang="en-US" altLang="x-none" sz="1600"/>
              <a:t>3.1 in Denmark</a:t>
            </a:r>
          </a:p>
          <a:p>
            <a:pPr eaLnBrk="1" hangingPunct="1">
              <a:lnSpc>
                <a:spcPct val="100000"/>
              </a:lnSpc>
              <a:spcBef>
                <a:spcPct val="0"/>
              </a:spcBef>
              <a:buFontTx/>
              <a:buNone/>
            </a:pPr>
            <a:r>
              <a:rPr lang="en-US" altLang="x-none" sz="1600"/>
              <a:t>3.0 in Spain</a:t>
            </a:r>
          </a:p>
          <a:p>
            <a:pPr eaLnBrk="1" hangingPunct="1">
              <a:lnSpc>
                <a:spcPct val="100000"/>
              </a:lnSpc>
              <a:spcBef>
                <a:spcPct val="0"/>
              </a:spcBef>
              <a:buFontTx/>
              <a:buNone/>
            </a:pPr>
            <a:r>
              <a:rPr lang="en-US" altLang="x-none" sz="1600"/>
              <a:t>2.8 in UK</a:t>
            </a:r>
          </a:p>
          <a:p>
            <a:pPr eaLnBrk="1" hangingPunct="1">
              <a:lnSpc>
                <a:spcPct val="100000"/>
              </a:lnSpc>
              <a:spcBef>
                <a:spcPct val="0"/>
              </a:spcBef>
              <a:buFontTx/>
              <a:buNone/>
            </a:pPr>
            <a:endParaRPr lang="en-US" altLang="x-none" sz="1600"/>
          </a:p>
          <a:p>
            <a:pPr eaLnBrk="1" hangingPunct="1">
              <a:lnSpc>
                <a:spcPct val="100000"/>
              </a:lnSpc>
              <a:spcBef>
                <a:spcPct val="0"/>
              </a:spcBef>
              <a:buFontTx/>
              <a:buNone/>
            </a:pPr>
            <a:r>
              <a:rPr lang="en-US" altLang="x-none" sz="1600" b="1"/>
              <a:t>Doctors per 1,000 people</a:t>
            </a:r>
          </a:p>
          <a:p>
            <a:pPr eaLnBrk="1" hangingPunct="1">
              <a:lnSpc>
                <a:spcPct val="100000"/>
              </a:lnSpc>
              <a:spcBef>
                <a:spcPct val="0"/>
              </a:spcBef>
              <a:buFontTx/>
              <a:buNone/>
            </a:pPr>
            <a:r>
              <a:rPr lang="en-US" altLang="x-none" sz="1600"/>
              <a:t>4.1 in Germany</a:t>
            </a:r>
          </a:p>
          <a:p>
            <a:pPr eaLnBrk="1" hangingPunct="1">
              <a:lnSpc>
                <a:spcPct val="100000"/>
              </a:lnSpc>
              <a:spcBef>
                <a:spcPct val="0"/>
              </a:spcBef>
              <a:buFontTx/>
              <a:buNone/>
            </a:pPr>
            <a:r>
              <a:rPr lang="en-US" altLang="x-none" sz="1600"/>
              <a:t>3.9 in Italy</a:t>
            </a:r>
          </a:p>
          <a:p>
            <a:pPr eaLnBrk="1" hangingPunct="1">
              <a:lnSpc>
                <a:spcPct val="100000"/>
              </a:lnSpc>
              <a:spcBef>
                <a:spcPct val="0"/>
              </a:spcBef>
              <a:buFontTx/>
              <a:buNone/>
            </a:pPr>
            <a:r>
              <a:rPr lang="en-US" altLang="x-none" sz="1600"/>
              <a:t>3.4 in Australia</a:t>
            </a:r>
          </a:p>
          <a:p>
            <a:pPr eaLnBrk="1" hangingPunct="1">
              <a:lnSpc>
                <a:spcPct val="100000"/>
              </a:lnSpc>
              <a:spcBef>
                <a:spcPct val="0"/>
              </a:spcBef>
              <a:buFontTx/>
              <a:buNone/>
            </a:pPr>
            <a:r>
              <a:rPr lang="en-US" altLang="x-none" sz="1600"/>
              <a:t>3.3 in France</a:t>
            </a:r>
          </a:p>
          <a:p>
            <a:pPr eaLnBrk="1" hangingPunct="1">
              <a:lnSpc>
                <a:spcPct val="100000"/>
              </a:lnSpc>
              <a:spcBef>
                <a:spcPct val="0"/>
              </a:spcBef>
              <a:buFontTx/>
              <a:buNone/>
            </a:pPr>
            <a:r>
              <a:rPr lang="en-US" altLang="x-none" sz="1600"/>
              <a:t>2.8 in the UK</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algn="ctr"/>
            <a:r>
              <a:rPr lang="en-US" altLang="x-none" b="1" u="sng"/>
              <a:t>Norfolk &amp; Norwich University Hospital</a:t>
            </a:r>
          </a:p>
        </p:txBody>
      </p:sp>
      <p:sp>
        <p:nvSpPr>
          <p:cNvPr id="28674" name="Content Placeholder 3"/>
          <p:cNvSpPr>
            <a:spLocks noGrp="1"/>
          </p:cNvSpPr>
          <p:nvPr>
            <p:ph sz="half" idx="1"/>
          </p:nvPr>
        </p:nvSpPr>
        <p:spPr/>
        <p:txBody>
          <a:bodyPr/>
          <a:lstStyle/>
          <a:p>
            <a:r>
              <a:rPr lang="en-US" altLang="x-none"/>
              <a:t>Contract signed 1996</a:t>
            </a:r>
          </a:p>
          <a:p>
            <a:r>
              <a:rPr lang="en-US" altLang="x-none"/>
              <a:t>Go ahead by Mr Blair 1998</a:t>
            </a:r>
          </a:p>
          <a:p>
            <a:r>
              <a:rPr lang="en-US" altLang="x-none"/>
              <a:t>Total cost to build £229mn</a:t>
            </a:r>
          </a:p>
          <a:p>
            <a:r>
              <a:rPr lang="en-US" altLang="x-none"/>
              <a:t>NNUH pay Octagon PFI consortium £57mn per year until 2037</a:t>
            </a:r>
          </a:p>
          <a:p>
            <a:r>
              <a:rPr lang="en-US" altLang="x-none"/>
              <a:t>Total cost to tax payer is </a:t>
            </a:r>
            <a:r>
              <a:rPr lang="en-US" altLang="x-none" b="1"/>
              <a:t>£1.16bn</a:t>
            </a:r>
          </a:p>
          <a:p>
            <a:r>
              <a:rPr lang="en-US" altLang="x-none"/>
              <a:t>Current deficit £32mn/yr</a:t>
            </a:r>
          </a:p>
        </p:txBody>
      </p:sp>
      <p:pic>
        <p:nvPicPr>
          <p:cNvPr id="28675"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72200" y="2066925"/>
            <a:ext cx="5181600" cy="3868738"/>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9900" y="1219200"/>
            <a:ext cx="617220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pPr eaLnBrk="1" hangingPunct="1"/>
            <a:r>
              <a:rPr lang="en-US" altLang="x-none"/>
              <a:t>About me</a:t>
            </a:r>
          </a:p>
        </p:txBody>
      </p:sp>
      <p:sp>
        <p:nvSpPr>
          <p:cNvPr id="6146" name="Content Placeholder 2"/>
          <p:cNvSpPr>
            <a:spLocks noGrp="1"/>
          </p:cNvSpPr>
          <p:nvPr>
            <p:ph idx="1"/>
          </p:nvPr>
        </p:nvSpPr>
        <p:spPr/>
        <p:txBody>
          <a:bodyPr/>
          <a:lstStyle/>
          <a:p>
            <a:pPr eaLnBrk="1" hangingPunct="1"/>
            <a:r>
              <a:rPr lang="en-US" altLang="x-none" dirty="0"/>
              <a:t>GP in </a:t>
            </a:r>
            <a:r>
              <a:rPr lang="en-US" altLang="x-none" dirty="0" err="1"/>
              <a:t>Carnforth</a:t>
            </a:r>
            <a:r>
              <a:rPr lang="en-US" altLang="x-none" dirty="0"/>
              <a:t>, Lancashire since 2002</a:t>
            </a:r>
          </a:p>
          <a:p>
            <a:pPr eaLnBrk="1" hangingPunct="1"/>
            <a:r>
              <a:rPr lang="en-US" altLang="x-none" dirty="0" err="1"/>
              <a:t>Blackpool</a:t>
            </a:r>
            <a:r>
              <a:rPr lang="en-US" altLang="x-none" dirty="0"/>
              <a:t> born and bred</a:t>
            </a:r>
          </a:p>
          <a:p>
            <a:pPr eaLnBrk="1" hangingPunct="1"/>
            <a:r>
              <a:rPr lang="en-US" altLang="x-none" dirty="0"/>
              <a:t>Qualified Sheffield University 1997</a:t>
            </a:r>
          </a:p>
          <a:p>
            <a:pPr eaLnBrk="1" hangingPunct="1"/>
            <a:r>
              <a:rPr lang="en-US" altLang="x-none" dirty="0"/>
              <a:t>Deputy Chair BMA Council &amp; Lancashire/</a:t>
            </a:r>
            <a:r>
              <a:rPr lang="en-US" altLang="x-none" dirty="0" err="1"/>
              <a:t>Cumbria</a:t>
            </a:r>
            <a:r>
              <a:rPr lang="en-US" altLang="x-none" dirty="0"/>
              <a:t> regional rep </a:t>
            </a:r>
            <a:r>
              <a:rPr lang="en-US" altLang="x-none" dirty="0" smtClean="0"/>
              <a:t>GPC</a:t>
            </a:r>
          </a:p>
          <a:p>
            <a:pPr eaLnBrk="1" hangingPunct="1"/>
            <a:r>
              <a:rPr lang="en-US" altLang="x-none" dirty="0" smtClean="0"/>
              <a:t>BMA lead for STP policy</a:t>
            </a:r>
          </a:p>
          <a:p>
            <a:pPr eaLnBrk="1" hangingPunct="1"/>
            <a:r>
              <a:rPr lang="en-US" altLang="x-none" dirty="0" smtClean="0"/>
              <a:t>Co-author of book ‘NHS for Sale’</a:t>
            </a:r>
            <a:endParaRPr lang="en-US" altLang="x-non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2500" y="0"/>
            <a:ext cx="7729585" cy="6858000"/>
          </a:xfrm>
          <a:prstGeom prst="rect">
            <a:avLst/>
          </a:prstGeom>
        </p:spPr>
      </p:pic>
    </p:spTree>
    <p:extLst>
      <p:ext uri="{BB962C8B-B14F-4D97-AF65-F5344CB8AC3E}">
        <p14:creationId xmlns:p14="http://schemas.microsoft.com/office/powerpoint/2010/main" val="1598434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Five asks</a:t>
            </a:r>
            <a:endParaRPr lang="en-GB" dirty="0"/>
          </a:p>
        </p:txBody>
      </p:sp>
      <p:sp>
        <p:nvSpPr>
          <p:cNvPr id="3" name="Content Placeholder 2"/>
          <p:cNvSpPr>
            <a:spLocks noGrp="1"/>
          </p:cNvSpPr>
          <p:nvPr>
            <p:ph idx="1"/>
          </p:nvPr>
        </p:nvSpPr>
        <p:spPr/>
        <p:txBody>
          <a:bodyPr/>
          <a:lstStyle/>
          <a:p>
            <a:pPr marL="609585" indent="-609585">
              <a:spcBef>
                <a:spcPts val="800"/>
              </a:spcBef>
              <a:buFont typeface="+mj-lt"/>
              <a:buAutoNum type="arabicPeriod"/>
            </a:pPr>
            <a:r>
              <a:rPr lang="en-GB" sz="2400" strike="sngStrike" dirty="0"/>
              <a:t>The plans need to be published as soon as possible.</a:t>
            </a:r>
          </a:p>
          <a:p>
            <a:pPr marL="609585" indent="-609585">
              <a:spcBef>
                <a:spcPts val="800"/>
              </a:spcBef>
              <a:buFont typeface="+mj-lt"/>
              <a:buAutoNum type="arabicPeriod"/>
            </a:pPr>
            <a:r>
              <a:rPr lang="en-GB" sz="2400" dirty="0"/>
              <a:t>All proposals within the plans need to be realistic and evidence based.</a:t>
            </a:r>
          </a:p>
          <a:p>
            <a:pPr marL="609585" indent="-609585">
              <a:spcBef>
                <a:spcPts val="800"/>
              </a:spcBef>
              <a:buFont typeface="+mj-lt"/>
              <a:buAutoNum type="arabicPeriod"/>
            </a:pPr>
            <a:r>
              <a:rPr lang="en-GB" sz="2400" dirty="0"/>
              <a:t>Commitment to full consultation with clinicians, patients and the public.</a:t>
            </a:r>
          </a:p>
          <a:p>
            <a:pPr marL="609585" indent="-609585">
              <a:spcBef>
                <a:spcPts val="800"/>
              </a:spcBef>
              <a:buFont typeface="+mj-lt"/>
              <a:buAutoNum type="arabicPeriod"/>
            </a:pPr>
            <a:r>
              <a:rPr lang="en-GB" sz="2400" dirty="0"/>
              <a:t>The plans need to be funded properly.</a:t>
            </a:r>
          </a:p>
          <a:p>
            <a:pPr marL="609585" indent="-609585">
              <a:spcBef>
                <a:spcPts val="800"/>
              </a:spcBef>
              <a:buFont typeface="+mj-lt"/>
              <a:buAutoNum type="arabicPeriod"/>
            </a:pPr>
            <a:r>
              <a:rPr lang="en-GB" sz="2400" dirty="0"/>
              <a:t>Patient care, not savings, need to be the priority of each and every plan.</a:t>
            </a:r>
          </a:p>
          <a:p>
            <a:pPr>
              <a:spcBef>
                <a:spcPts val="800"/>
              </a:spcBef>
            </a:pPr>
            <a:endParaRPr lang="en-US" sz="2667" dirty="0"/>
          </a:p>
        </p:txBody>
      </p:sp>
      <p:sp>
        <p:nvSpPr>
          <p:cNvPr id="4" name="Date Placeholder 3"/>
          <p:cNvSpPr>
            <a:spLocks noGrp="1"/>
          </p:cNvSpPr>
          <p:nvPr>
            <p:ph type="dt" sz="half" idx="4294967295"/>
          </p:nvPr>
        </p:nvSpPr>
        <p:spPr>
          <a:xfrm>
            <a:off x="517393" y="6375667"/>
            <a:ext cx="3859345" cy="164148"/>
          </a:xfrm>
          <a:prstGeom prst="rect">
            <a:avLst/>
          </a:prstGeom>
        </p:spPr>
        <p:txBody>
          <a:bodyPr/>
          <a:lstStyle/>
          <a:p>
            <a:fld id="{3FFC9BE3-63B7-8B4B-8F7F-E2147C04187A}" type="datetime3">
              <a:rPr lang="en-GB" smtClean="0"/>
              <a:t>2 May, 2017</a:t>
            </a:fld>
            <a:endParaRPr lang="en-US" dirty="0"/>
          </a:p>
        </p:txBody>
      </p:sp>
      <p:sp>
        <p:nvSpPr>
          <p:cNvPr id="5" name="Slide Number Placeholder 4"/>
          <p:cNvSpPr>
            <a:spLocks noGrp="1"/>
          </p:cNvSpPr>
          <p:nvPr>
            <p:ph type="sldNum" sz="quarter" idx="4294967295"/>
          </p:nvPr>
        </p:nvSpPr>
        <p:spPr>
          <a:xfrm>
            <a:off x="11057468" y="6379127"/>
            <a:ext cx="341485" cy="164148"/>
          </a:xfrm>
          <a:prstGeom prst="rect">
            <a:avLst/>
          </a:prstGeom>
        </p:spPr>
        <p:txBody>
          <a:bodyPr/>
          <a:lstStyle/>
          <a:p>
            <a:fld id="{E4E00EF0-048C-114D-ADD5-1D5ACA69D45F}" type="slidenum">
              <a:rPr lang="en-GB" smtClean="0"/>
              <a:pPr/>
              <a:t>21</a:t>
            </a:fld>
            <a:endParaRPr lang="en-GB" dirty="0"/>
          </a:p>
        </p:txBody>
      </p:sp>
    </p:spTree>
    <p:extLst>
      <p:ext uri="{BB962C8B-B14F-4D97-AF65-F5344CB8AC3E}">
        <p14:creationId xmlns:p14="http://schemas.microsoft.com/office/powerpoint/2010/main" val="17805594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59100" y="0"/>
            <a:ext cx="6257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500" y="0"/>
            <a:ext cx="10058400" cy="639148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485" y="0"/>
            <a:ext cx="10105688" cy="6575898"/>
          </a:xfrm>
          <a:prstGeom prst="rect">
            <a:avLst/>
          </a:prstGeom>
        </p:spPr>
      </p:pic>
    </p:spTree>
    <p:extLst>
      <p:ext uri="{BB962C8B-B14F-4D97-AF65-F5344CB8AC3E}">
        <p14:creationId xmlns:p14="http://schemas.microsoft.com/office/powerpoint/2010/main" val="734345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algn="ctr"/>
            <a:r>
              <a:rPr lang="en-US" altLang="x-none" sz="3600" b="1" u="sng" dirty="0"/>
              <a:t>STPs covered by </a:t>
            </a:r>
            <a:r>
              <a:rPr lang="en-US" altLang="x-none" sz="3600" b="1" u="sng" dirty="0" smtClean="0"/>
              <a:t>WMRC </a:t>
            </a:r>
            <a:r>
              <a:rPr lang="en-US" altLang="x-none" sz="3600" b="1" u="sng" dirty="0"/>
              <a:t>and ‘efficiency savings’ required</a:t>
            </a:r>
          </a:p>
        </p:txBody>
      </p:sp>
      <p:sp>
        <p:nvSpPr>
          <p:cNvPr id="3" name="Content Placeholder 2"/>
          <p:cNvSpPr>
            <a:spLocks noGrp="1"/>
          </p:cNvSpPr>
          <p:nvPr>
            <p:ph idx="1"/>
          </p:nvPr>
        </p:nvSpPr>
        <p:spPr/>
        <p:txBody>
          <a:bodyPr/>
          <a:lstStyle/>
          <a:p>
            <a:pPr>
              <a:defRPr/>
            </a:pPr>
            <a:r>
              <a:rPr lang="en-US" dirty="0" smtClean="0"/>
              <a:t>Staffordshire &amp; Stoke-on-Trent		£542mn	</a:t>
            </a:r>
          </a:p>
          <a:p>
            <a:pPr>
              <a:defRPr/>
            </a:pPr>
            <a:r>
              <a:rPr lang="en-US" dirty="0" smtClean="0"/>
              <a:t>Shropshire &amp; Telford &amp; Wrekin		£131mn</a:t>
            </a:r>
          </a:p>
          <a:p>
            <a:pPr>
              <a:defRPr/>
            </a:pPr>
            <a:r>
              <a:rPr lang="en-US" dirty="0" smtClean="0"/>
              <a:t>The Black Country				£700mn</a:t>
            </a:r>
          </a:p>
          <a:p>
            <a:pPr>
              <a:defRPr/>
            </a:pPr>
            <a:r>
              <a:rPr lang="en-US" dirty="0" smtClean="0"/>
              <a:t>Birmingham &amp; Solihull				£712mn</a:t>
            </a:r>
          </a:p>
          <a:p>
            <a:pPr>
              <a:defRPr/>
            </a:pPr>
            <a:r>
              <a:rPr lang="en-US" dirty="0" smtClean="0"/>
              <a:t>Coventry &amp; Warwickshire			£300mn</a:t>
            </a:r>
          </a:p>
          <a:p>
            <a:pPr>
              <a:defRPr/>
            </a:pPr>
            <a:r>
              <a:rPr lang="en-US" dirty="0" smtClean="0"/>
              <a:t>Herefordshire &amp; Worcestershire		£337mn                                                 							--------------</a:t>
            </a:r>
          </a:p>
          <a:p>
            <a:pPr marL="0" indent="0">
              <a:buFont typeface="Arial" charset="0"/>
              <a:buNone/>
              <a:defRPr/>
            </a:pPr>
            <a:r>
              <a:rPr lang="en-US" sz="1400" b="1" dirty="0" smtClean="0"/>
              <a:t>							</a:t>
            </a:r>
            <a:r>
              <a:rPr lang="en-US" sz="3200" b="1" dirty="0" smtClean="0"/>
              <a:t>£2.722bn</a:t>
            </a:r>
            <a:r>
              <a:rPr lang="en-US" dirty="0" smtClean="0"/>
              <a:t>	</a:t>
            </a:r>
          </a:p>
          <a:p>
            <a:pPr marL="0" indent="0">
              <a:buFont typeface="Arial" charset="0"/>
              <a:buNone/>
              <a:defRPr/>
            </a:pPr>
            <a:r>
              <a:rPr lang="en-US" dirty="0" smtClean="0"/>
              <a:t>Capital costs	 required too</a:t>
            </a:r>
            <a:r>
              <a:rPr lang="en-US" b="1" dirty="0"/>
              <a:t> </a:t>
            </a:r>
            <a:r>
              <a:rPr lang="en-US" b="1" dirty="0" smtClean="0"/>
              <a:t>- £531mn</a:t>
            </a:r>
            <a:endParaRPr lang="en-US" b="1" dirty="0"/>
          </a:p>
        </p:txBody>
      </p:sp>
    </p:spTree>
    <p:extLst>
      <p:ext uri="{BB962C8B-B14F-4D97-AF65-F5344CB8AC3E}">
        <p14:creationId xmlns:p14="http://schemas.microsoft.com/office/powerpoint/2010/main" val="5660218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5888"/>
            <a:ext cx="7772400" cy="1225550"/>
          </a:xfrm>
        </p:spPr>
        <p:txBody>
          <a:bodyPr rtlCol="0">
            <a:normAutofit fontScale="90000"/>
          </a:bodyPr>
          <a:lstStyle/>
          <a:p>
            <a:pPr eaLnBrk="1" fontAlgn="auto" hangingPunct="1">
              <a:spcAft>
                <a:spcPts val="0"/>
              </a:spcAft>
              <a:defRPr/>
            </a:pP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Any Questions?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endParaRPr lang="en-US" dirty="0"/>
          </a:p>
        </p:txBody>
      </p:sp>
      <p:sp>
        <p:nvSpPr>
          <p:cNvPr id="33794" name="Subtitle 2"/>
          <p:cNvSpPr>
            <a:spLocks noGrp="1"/>
          </p:cNvSpPr>
          <p:nvPr>
            <p:ph type="subTitle" idx="1"/>
          </p:nvPr>
        </p:nvSpPr>
        <p:spPr>
          <a:xfrm>
            <a:off x="2994025" y="1827213"/>
            <a:ext cx="6203950" cy="3184525"/>
          </a:xfrm>
        </p:spPr>
        <p:txBody>
          <a:bodyPr/>
          <a:lstStyle/>
          <a:p>
            <a:pPr eaLnBrk="1" hangingPunct="1"/>
            <a:r>
              <a:rPr lang="en-US" altLang="x-none"/>
              <a:t>ANY QUESTIONS?</a:t>
            </a:r>
          </a:p>
          <a:p>
            <a:pPr eaLnBrk="1" hangingPunct="1"/>
            <a:endParaRPr lang="en-US" altLang="x-none"/>
          </a:p>
          <a:p>
            <a:pPr eaLnBrk="1" hangingPunct="1"/>
            <a:r>
              <a:rPr lang="en-US" altLang="x-none"/>
              <a:t>Email </a:t>
            </a:r>
            <a:r>
              <a:rPr lang="en-US" altLang="x-none">
                <a:hlinkClick r:id="rId2"/>
              </a:rPr>
              <a:t>dgwrigley@doctors.org.uk</a:t>
            </a:r>
            <a:endParaRPr lang="en-US" altLang="x-none"/>
          </a:p>
          <a:p>
            <a:pPr eaLnBrk="1" hangingPunct="1"/>
            <a:endParaRPr lang="en-US" altLang="x-none"/>
          </a:p>
          <a:p>
            <a:pPr eaLnBrk="1" hangingPunct="1"/>
            <a:r>
              <a:rPr lang="en-US" altLang="x-none"/>
              <a:t>@davidgwrigley</a:t>
            </a:r>
          </a:p>
        </p:txBody>
      </p:sp>
      <p:pic>
        <p:nvPicPr>
          <p:cNvPr id="33795" name="Picture 5" descr="We Love NH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78975" y="3122613"/>
            <a:ext cx="23241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3"/>
          <p:cNvPicPr>
            <a:picLocks noChangeAspect="1"/>
          </p:cNvPicPr>
          <p:nvPr/>
        </p:nvPicPr>
        <p:blipFill>
          <a:blip r:embed="rId4">
            <a:extLst>
              <a:ext uri="{28A0092B-C50C-407E-A947-70E740481C1C}">
                <a14:useLocalDpi xmlns:a14="http://schemas.microsoft.com/office/drawing/2010/main" val="0"/>
              </a:ext>
            </a:extLst>
          </a:blip>
          <a:srcRect t="9425" b="10703"/>
          <a:stretch>
            <a:fillRect/>
          </a:stretch>
        </p:blipFill>
        <p:spPr bwMode="auto">
          <a:xfrm>
            <a:off x="104775" y="115888"/>
            <a:ext cx="3097213"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14350" y="1435100"/>
            <a:ext cx="7724775" cy="4093428"/>
          </a:xfrm>
          <a:prstGeom prst="rect">
            <a:avLst/>
          </a:prstGeom>
          <a:noFill/>
        </p:spPr>
        <p:txBody>
          <a:bodyPr>
            <a:spAutoFit/>
          </a:bodyPr>
          <a:lstStyle/>
          <a:p>
            <a:pPr marL="380990" indent="-380990" defTabSz="609570">
              <a:spcAft>
                <a:spcPts val="800"/>
              </a:spcAft>
              <a:buFont typeface="Arial" panose="020B0604020202020204" pitchFamily="34" charset="0"/>
              <a:buChar char="•"/>
              <a:defRPr/>
            </a:pPr>
            <a:r>
              <a:rPr lang="en-GB" sz="2400" spc="-27" dirty="0">
                <a:latin typeface="+mn-lt"/>
                <a:cs typeface="Calibri"/>
              </a:rPr>
              <a:t>England divided into 44 Footprint areas – not statutory bodies but ‘collective discussion forums’ comprising CCGs, service providers and local authorities</a:t>
            </a:r>
          </a:p>
          <a:p>
            <a:pPr marL="380990" indent="-380990" defTabSz="609570">
              <a:spcAft>
                <a:spcPts val="800"/>
              </a:spcAft>
              <a:buFont typeface="Arial" panose="020B0604020202020204" pitchFamily="34" charset="0"/>
              <a:buChar char="•"/>
              <a:defRPr/>
            </a:pPr>
            <a:r>
              <a:rPr lang="en-GB" sz="2400" spc="-27" dirty="0">
                <a:latin typeface="+mn-lt"/>
                <a:cs typeface="Calibri"/>
              </a:rPr>
              <a:t>5 years plans are main delivery </a:t>
            </a:r>
            <a:r>
              <a:rPr lang="en-GB" sz="2400" spc="-27" dirty="0" smtClean="0">
                <a:latin typeface="+mn-lt"/>
                <a:cs typeface="Calibri"/>
              </a:rPr>
              <a:t>structure </a:t>
            </a:r>
            <a:r>
              <a:rPr lang="en-GB" sz="2400" spc="-27" dirty="0">
                <a:latin typeface="+mn-lt"/>
                <a:cs typeface="Calibri"/>
              </a:rPr>
              <a:t>for implementing 5YFV and new care models</a:t>
            </a:r>
          </a:p>
          <a:p>
            <a:pPr marL="380990" indent="-380990" defTabSz="609570">
              <a:spcAft>
                <a:spcPts val="800"/>
              </a:spcAft>
              <a:buFont typeface="Arial" panose="020B0604020202020204" pitchFamily="34" charset="0"/>
              <a:buChar char="•"/>
              <a:defRPr/>
            </a:pPr>
            <a:r>
              <a:rPr lang="en-GB" sz="2400" spc="-27" dirty="0">
                <a:latin typeface="+mn-lt"/>
                <a:cs typeface="Calibri"/>
              </a:rPr>
              <a:t>NHS England’s ambition: new models of care to have 50% population coverage by 2020</a:t>
            </a:r>
          </a:p>
          <a:p>
            <a:pPr marL="380990" indent="-380990" defTabSz="609570">
              <a:spcAft>
                <a:spcPts val="800"/>
              </a:spcAft>
              <a:buFont typeface="Arial" panose="020B0604020202020204" pitchFamily="34" charset="0"/>
              <a:buChar char="•"/>
              <a:defRPr/>
            </a:pPr>
            <a:r>
              <a:rPr lang="en-GB" sz="2400" spc="-27" dirty="0">
                <a:latin typeface="+mn-lt"/>
                <a:cs typeface="Calibri"/>
              </a:rPr>
              <a:t>Concerns around the STP process: transparency, consultation, </a:t>
            </a:r>
            <a:r>
              <a:rPr lang="en-GB" sz="2400" b="1" spc="-27" dirty="0">
                <a:latin typeface="+mn-lt"/>
                <a:cs typeface="Calibri"/>
              </a:rPr>
              <a:t>focus on savings</a:t>
            </a:r>
            <a:r>
              <a:rPr lang="en-GB" sz="2400" spc="-27" dirty="0">
                <a:latin typeface="+mn-lt"/>
                <a:cs typeface="Calibri"/>
              </a:rPr>
              <a:t> rather than standard of patient care and </a:t>
            </a:r>
            <a:r>
              <a:rPr lang="en-GB" sz="2400" spc="-27" dirty="0" smtClean="0">
                <a:latin typeface="+mn-lt"/>
                <a:cs typeface="Calibri"/>
              </a:rPr>
              <a:t>governance</a:t>
            </a:r>
            <a:endParaRPr lang="en-GB" sz="2400" spc="-27" dirty="0">
              <a:latin typeface="+mn-lt"/>
              <a:cs typeface="Calibri"/>
            </a:endParaRPr>
          </a:p>
        </p:txBody>
      </p:sp>
      <p:sp>
        <p:nvSpPr>
          <p:cNvPr id="7170" name="Title 1"/>
          <p:cNvSpPr>
            <a:spLocks noGrp="1"/>
          </p:cNvSpPr>
          <p:nvPr>
            <p:ph type="title"/>
          </p:nvPr>
        </p:nvSpPr>
        <p:spPr>
          <a:xfrm>
            <a:off x="517525" y="436563"/>
            <a:ext cx="10525125" cy="657225"/>
          </a:xfrm>
        </p:spPr>
        <p:txBody>
          <a:bodyPr/>
          <a:lstStyle/>
          <a:p>
            <a:r>
              <a:rPr lang="en-GB" altLang="x-none" dirty="0"/>
              <a:t>STPs (sustainability and transformation plans)</a:t>
            </a:r>
          </a:p>
        </p:txBody>
      </p:sp>
      <p:pic>
        <p:nvPicPr>
          <p:cNvPr id="7171"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045450" y="1374775"/>
            <a:ext cx="4102100" cy="4498975"/>
          </a:xfr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ARM policy</a:t>
            </a:r>
            <a:endParaRPr lang="en-GB" dirty="0"/>
          </a:p>
        </p:txBody>
      </p:sp>
      <p:sp>
        <p:nvSpPr>
          <p:cNvPr id="3" name="Content Placeholder 2"/>
          <p:cNvSpPr>
            <a:spLocks noGrp="1"/>
          </p:cNvSpPr>
          <p:nvPr>
            <p:ph idx="1"/>
          </p:nvPr>
        </p:nvSpPr>
        <p:spPr/>
        <p:txBody>
          <a:bodyPr/>
          <a:lstStyle/>
          <a:p>
            <a:pPr>
              <a:spcBef>
                <a:spcPts val="800"/>
              </a:spcBef>
            </a:pPr>
            <a:r>
              <a:rPr lang="en-US" sz="2400" dirty="0"/>
              <a:t>That this meeting deplores the projected future </a:t>
            </a:r>
            <a:r>
              <a:rPr lang="en-US" sz="2400" dirty="0" err="1"/>
              <a:t>reorganisation</a:t>
            </a:r>
            <a:r>
              <a:rPr lang="en-US" sz="2400" dirty="0"/>
              <a:t> of the NHS into 44 Sustainability and Transformation areas (Transformation Footprints) linked to Local Authorities which:-</a:t>
            </a:r>
          </a:p>
          <a:p>
            <a:pPr marL="685783" indent="-685783">
              <a:spcBef>
                <a:spcPts val="800"/>
              </a:spcBef>
              <a:buFont typeface="+mj-lt"/>
              <a:buAutoNum type="romanLcPeriod"/>
            </a:pPr>
            <a:r>
              <a:rPr lang="en-US" sz="2400" dirty="0"/>
              <a:t>will require each area to have a Five Year Plan in place by September 2016; </a:t>
            </a:r>
          </a:p>
          <a:p>
            <a:pPr marL="685783" indent="-685783">
              <a:spcBef>
                <a:spcPts val="800"/>
              </a:spcBef>
              <a:buFont typeface="+mj-lt"/>
              <a:buAutoNum type="romanLcPeriod"/>
            </a:pPr>
            <a:r>
              <a:rPr lang="en-US" sz="2400" dirty="0"/>
              <a:t>will develop new models of health care policy without reliable supporting evidence and; </a:t>
            </a:r>
          </a:p>
          <a:p>
            <a:pPr marL="685783" indent="-685783">
              <a:spcBef>
                <a:spcPts val="800"/>
              </a:spcBef>
              <a:buFont typeface="+mj-lt"/>
              <a:buAutoNum type="romanLcPeriod"/>
            </a:pPr>
            <a:r>
              <a:rPr lang="en-US" sz="2400" dirty="0"/>
              <a:t>must achieve financial balance with the threat of large penalties for failure and calls on the BMA to condemn this massive “top-down” </a:t>
            </a:r>
            <a:r>
              <a:rPr lang="en-US" sz="2400" dirty="0" err="1"/>
              <a:t>reorganisation</a:t>
            </a:r>
            <a:r>
              <a:rPr lang="en-US" sz="2400" dirty="0"/>
              <a:t>.</a:t>
            </a:r>
          </a:p>
        </p:txBody>
      </p:sp>
      <p:sp>
        <p:nvSpPr>
          <p:cNvPr id="4" name="Date Placeholder 3"/>
          <p:cNvSpPr>
            <a:spLocks noGrp="1"/>
          </p:cNvSpPr>
          <p:nvPr>
            <p:ph type="dt" sz="half" idx="4294967295"/>
          </p:nvPr>
        </p:nvSpPr>
        <p:spPr>
          <a:xfrm>
            <a:off x="517393" y="6375667"/>
            <a:ext cx="3859345" cy="164148"/>
          </a:xfrm>
          <a:prstGeom prst="rect">
            <a:avLst/>
          </a:prstGeom>
        </p:spPr>
        <p:txBody>
          <a:bodyPr/>
          <a:lstStyle/>
          <a:p>
            <a:fld id="{3FFC9BE3-63B7-8B4B-8F7F-E2147C04187A}" type="datetime3">
              <a:rPr lang="en-GB" smtClean="0"/>
              <a:t>2 May, 2017</a:t>
            </a:fld>
            <a:endParaRPr lang="en-US" dirty="0"/>
          </a:p>
        </p:txBody>
      </p:sp>
      <p:sp>
        <p:nvSpPr>
          <p:cNvPr id="5" name="Slide Number Placeholder 4"/>
          <p:cNvSpPr>
            <a:spLocks noGrp="1"/>
          </p:cNvSpPr>
          <p:nvPr>
            <p:ph type="sldNum" sz="quarter" idx="4294967295"/>
          </p:nvPr>
        </p:nvSpPr>
        <p:spPr>
          <a:xfrm>
            <a:off x="11057468" y="6379127"/>
            <a:ext cx="341485" cy="164148"/>
          </a:xfrm>
          <a:prstGeom prst="rect">
            <a:avLst/>
          </a:prstGeom>
        </p:spPr>
        <p:txBody>
          <a:bodyPr/>
          <a:lstStyle/>
          <a:p>
            <a:fld id="{E4E00EF0-048C-114D-ADD5-1D5ACA69D45F}" type="slidenum">
              <a:rPr lang="en-GB" smtClean="0"/>
              <a:pPr/>
              <a:t>4</a:t>
            </a:fld>
            <a:endParaRPr lang="en-GB" dirty="0"/>
          </a:p>
        </p:txBody>
      </p:sp>
    </p:spTree>
    <p:extLst>
      <p:ext uri="{BB962C8B-B14F-4D97-AF65-F5344CB8AC3E}">
        <p14:creationId xmlns:p14="http://schemas.microsoft.com/office/powerpoint/2010/main" val="533697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1677" y="242533"/>
            <a:ext cx="9759497" cy="6247741"/>
          </a:xfrm>
        </p:spPr>
      </p:pic>
    </p:spTree>
    <p:extLst>
      <p:ext uri="{BB962C8B-B14F-4D97-AF65-F5344CB8AC3E}">
        <p14:creationId xmlns:p14="http://schemas.microsoft.com/office/powerpoint/2010/main" val="1874893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517525" y="436563"/>
            <a:ext cx="9199563" cy="657225"/>
          </a:xfrm>
        </p:spPr>
        <p:txBody>
          <a:bodyPr/>
          <a:lstStyle/>
          <a:p>
            <a:r>
              <a:rPr lang="en-GB" altLang="x-none"/>
              <a:t> 5YFV (five year forward view)</a:t>
            </a:r>
          </a:p>
        </p:txBody>
      </p:sp>
      <p:pic>
        <p:nvPicPr>
          <p:cNvPr id="921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91675" y="1884363"/>
            <a:ext cx="2284413"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444500" y="1397000"/>
            <a:ext cx="8832850" cy="6165850"/>
          </a:xfrm>
          <a:prstGeom prst="rect">
            <a:avLst/>
          </a:prstGeom>
        </p:spPr>
        <p:txBody>
          <a:bodyPr lIns="0" tIns="0" rIns="0" bIns="0"/>
          <a:lstStyle>
            <a:lvl1pPr marL="379413" indent="-379413" defTabSz="455613">
              <a:lnSpc>
                <a:spcPct val="90000"/>
              </a:lnSpc>
              <a:spcBef>
                <a:spcPts val="1000"/>
              </a:spcBef>
              <a:buFont typeface="Arial" charset="0"/>
              <a:buChar char="•"/>
              <a:defRPr sz="2800">
                <a:solidFill>
                  <a:schemeClr val="tx1"/>
                </a:solidFill>
                <a:latin typeface="Calibri" charset="0"/>
              </a:defRPr>
            </a:lvl1pPr>
            <a:lvl2pPr defTabSz="455613">
              <a:lnSpc>
                <a:spcPct val="90000"/>
              </a:lnSpc>
              <a:spcBef>
                <a:spcPts val="500"/>
              </a:spcBef>
              <a:buFont typeface="Arial" charset="0"/>
              <a:buChar char="•"/>
              <a:defRPr sz="2400">
                <a:solidFill>
                  <a:schemeClr val="tx1"/>
                </a:solidFill>
                <a:latin typeface="Calibri" charset="0"/>
              </a:defRPr>
            </a:lvl2pPr>
            <a:lvl3pPr marL="690563" indent="-379413" defTabSz="455613">
              <a:lnSpc>
                <a:spcPct val="90000"/>
              </a:lnSpc>
              <a:spcBef>
                <a:spcPts val="500"/>
              </a:spcBef>
              <a:buFont typeface="Arial" charset="0"/>
              <a:buChar char="•"/>
              <a:defRPr sz="2000">
                <a:solidFill>
                  <a:schemeClr val="tx1"/>
                </a:solidFill>
                <a:latin typeface="Calibri" charset="0"/>
              </a:defRPr>
            </a:lvl3pPr>
            <a:lvl4pPr marL="471488" indent="-227013" defTabSz="455613">
              <a:lnSpc>
                <a:spcPct val="90000"/>
              </a:lnSpc>
              <a:spcBef>
                <a:spcPts val="500"/>
              </a:spcBef>
              <a:buFont typeface="Arial" charset="0"/>
              <a:buChar char="•"/>
              <a:defRPr>
                <a:solidFill>
                  <a:schemeClr val="tx1"/>
                </a:solidFill>
                <a:latin typeface="Calibri" charset="0"/>
              </a:defRPr>
            </a:lvl4pPr>
            <a:lvl5pPr marL="690563" indent="-228600" defTabSz="455613">
              <a:lnSpc>
                <a:spcPct val="90000"/>
              </a:lnSpc>
              <a:spcBef>
                <a:spcPts val="500"/>
              </a:spcBef>
              <a:buFont typeface="Arial" charset="0"/>
              <a:buChar char="•"/>
              <a:defRPr>
                <a:solidFill>
                  <a:schemeClr val="tx1"/>
                </a:solidFill>
                <a:latin typeface="Calibri" charset="0"/>
              </a:defRPr>
            </a:lvl5pPr>
            <a:lvl6pPr marL="1147763" indent="-228600" defTabSz="455613"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1604963" indent="-228600" defTabSz="455613"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2062163" indent="-228600" defTabSz="455613"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2519363" indent="-228600" defTabSz="455613"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spcAft>
                <a:spcPts val="600"/>
              </a:spcAft>
            </a:pPr>
            <a:r>
              <a:rPr lang="en-GB" altLang="x-none" sz="2400">
                <a:ea typeface="Calibri" charset="0"/>
                <a:cs typeface="Calibri" charset="0"/>
              </a:rPr>
              <a:t>Published October 2014 – led by NHS England</a:t>
            </a:r>
          </a:p>
          <a:p>
            <a:pPr eaLnBrk="1" hangingPunct="1">
              <a:lnSpc>
                <a:spcPct val="100000"/>
              </a:lnSpc>
              <a:spcBef>
                <a:spcPct val="0"/>
              </a:spcBef>
              <a:spcAft>
                <a:spcPts val="600"/>
              </a:spcAft>
            </a:pPr>
            <a:r>
              <a:rPr lang="en-GB" altLang="x-none" sz="2400">
                <a:ea typeface="Calibri" charset="0"/>
                <a:cs typeface="Calibri" charset="0"/>
              </a:rPr>
              <a:t>Emphasis on:</a:t>
            </a:r>
          </a:p>
          <a:p>
            <a:pPr lvl="2" eaLnBrk="1" hangingPunct="1">
              <a:lnSpc>
                <a:spcPct val="100000"/>
              </a:lnSpc>
              <a:spcBef>
                <a:spcPct val="0"/>
              </a:spcBef>
              <a:spcAft>
                <a:spcPts val="600"/>
              </a:spcAft>
              <a:buFontTx/>
              <a:buChar char="-"/>
            </a:pPr>
            <a:r>
              <a:rPr lang="en-GB" altLang="x-none" sz="2400"/>
              <a:t>Prevention and public health agenda</a:t>
            </a:r>
          </a:p>
          <a:p>
            <a:pPr lvl="2" eaLnBrk="1" hangingPunct="1">
              <a:lnSpc>
                <a:spcPct val="100000"/>
              </a:lnSpc>
              <a:spcBef>
                <a:spcPct val="0"/>
              </a:spcBef>
              <a:spcAft>
                <a:spcPts val="600"/>
              </a:spcAft>
              <a:buFontTx/>
              <a:buChar char="-"/>
            </a:pPr>
            <a:r>
              <a:rPr lang="en-GB" altLang="x-none" sz="2400"/>
              <a:t>Moving care out of hospitals</a:t>
            </a:r>
          </a:p>
          <a:p>
            <a:pPr lvl="2" eaLnBrk="1" hangingPunct="1">
              <a:lnSpc>
                <a:spcPct val="100000"/>
              </a:lnSpc>
              <a:spcBef>
                <a:spcPct val="0"/>
              </a:spcBef>
              <a:spcAft>
                <a:spcPts val="600"/>
              </a:spcAft>
              <a:buFontTx/>
              <a:buChar char="-"/>
            </a:pPr>
            <a:r>
              <a:rPr lang="en-GB" altLang="x-none" sz="2400"/>
              <a:t>Strengthening and expanding primary and community care</a:t>
            </a:r>
          </a:p>
          <a:p>
            <a:pPr lvl="2" eaLnBrk="1" hangingPunct="1">
              <a:lnSpc>
                <a:spcPct val="100000"/>
              </a:lnSpc>
              <a:spcBef>
                <a:spcPct val="0"/>
              </a:spcBef>
              <a:spcAft>
                <a:spcPts val="600"/>
              </a:spcAft>
              <a:buFontTx/>
              <a:buChar char="-"/>
            </a:pPr>
            <a:r>
              <a:rPr lang="en-GB" altLang="x-none" sz="2400"/>
              <a:t>Collaboration and integration</a:t>
            </a:r>
          </a:p>
          <a:p>
            <a:pPr lvl="2" eaLnBrk="1" hangingPunct="1">
              <a:lnSpc>
                <a:spcPct val="100000"/>
              </a:lnSpc>
              <a:spcBef>
                <a:spcPct val="0"/>
              </a:spcBef>
              <a:spcAft>
                <a:spcPts val="600"/>
              </a:spcAft>
              <a:buFontTx/>
              <a:buChar char="-"/>
            </a:pPr>
            <a:r>
              <a:rPr lang="en-GB" altLang="x-none" sz="2400"/>
              <a:t>Patient empowerment/self care</a:t>
            </a:r>
          </a:p>
          <a:p>
            <a:pPr lvl="2" eaLnBrk="1" hangingPunct="1">
              <a:lnSpc>
                <a:spcPct val="100000"/>
              </a:lnSpc>
              <a:spcBef>
                <a:spcPct val="0"/>
              </a:spcBef>
              <a:spcAft>
                <a:spcPts val="600"/>
              </a:spcAft>
              <a:buFontTx/>
              <a:buChar char="-"/>
            </a:pPr>
            <a:r>
              <a:rPr lang="en-GB" altLang="x-none" sz="2400"/>
              <a:t>Better use of technology</a:t>
            </a:r>
          </a:p>
          <a:p>
            <a:pPr lvl="2" eaLnBrk="1" hangingPunct="1">
              <a:lnSpc>
                <a:spcPct val="100000"/>
              </a:lnSpc>
              <a:spcBef>
                <a:spcPct val="0"/>
              </a:spcBef>
              <a:spcAft>
                <a:spcPts val="600"/>
              </a:spcAft>
              <a:buFont typeface="Lucida Grande" charset="0"/>
              <a:buNone/>
            </a:pPr>
            <a:endParaRPr lang="en-GB" altLang="x-none" sz="2400">
              <a:solidFill>
                <a:schemeClr val="tx2"/>
              </a:solidFill>
            </a:endParaRPr>
          </a:p>
          <a:p>
            <a:pPr lvl="2" eaLnBrk="1" hangingPunct="1">
              <a:lnSpc>
                <a:spcPct val="100000"/>
              </a:lnSpc>
              <a:spcBef>
                <a:spcPct val="0"/>
              </a:spcBef>
              <a:spcAft>
                <a:spcPts val="600"/>
              </a:spcAft>
              <a:buFontTx/>
              <a:buChar char="-"/>
            </a:pPr>
            <a:endParaRPr lang="en-GB" altLang="x-none" sz="2400">
              <a:solidFill>
                <a:schemeClr val="tx2"/>
              </a:solidFill>
              <a:ea typeface="Calibri" charset="0"/>
              <a:cs typeface="Calibri" charset="0"/>
            </a:endParaRPr>
          </a:p>
          <a:p>
            <a:pPr lvl="2" eaLnBrk="1" hangingPunct="1">
              <a:lnSpc>
                <a:spcPct val="100000"/>
              </a:lnSpc>
              <a:spcBef>
                <a:spcPct val="0"/>
              </a:spcBef>
              <a:spcAft>
                <a:spcPts val="600"/>
              </a:spcAft>
              <a:buFontTx/>
              <a:buChar char="-"/>
            </a:pPr>
            <a:endParaRPr lang="en-GB" altLang="x-none" sz="2400">
              <a:solidFill>
                <a:schemeClr val="tx2"/>
              </a:solidFill>
            </a:endParaRPr>
          </a:p>
          <a:p>
            <a:pPr lvl="2" eaLnBrk="1" hangingPunct="1">
              <a:lnSpc>
                <a:spcPct val="100000"/>
              </a:lnSpc>
              <a:spcBef>
                <a:spcPct val="0"/>
              </a:spcBef>
              <a:spcAft>
                <a:spcPts val="600"/>
              </a:spcAft>
              <a:buFontTx/>
              <a:buChar char="-"/>
            </a:pPr>
            <a:endParaRPr lang="en-GB" altLang="x-none" sz="2400"/>
          </a:p>
          <a:p>
            <a:pPr eaLnBrk="1" hangingPunct="1">
              <a:lnSpc>
                <a:spcPct val="100000"/>
              </a:lnSpc>
              <a:spcBef>
                <a:spcPct val="0"/>
              </a:spcBef>
              <a:spcAft>
                <a:spcPts val="600"/>
              </a:spcAft>
            </a:pPr>
            <a:endParaRPr lang="en-GB" altLang="x-none" sz="2400">
              <a:ea typeface="Calibri" charset="0"/>
              <a:cs typeface="Calibri" charset="0"/>
            </a:endParaRPr>
          </a:p>
          <a:p>
            <a:pPr eaLnBrk="1" hangingPunct="1">
              <a:lnSpc>
                <a:spcPts val="2600"/>
              </a:lnSpc>
              <a:spcBef>
                <a:spcPct val="0"/>
              </a:spcBef>
              <a:spcAft>
                <a:spcPts val="600"/>
              </a:spcAft>
              <a:buFont typeface="Arial" charset="0"/>
              <a:buNone/>
            </a:pPr>
            <a:endParaRPr lang="en-GB" altLang="x-none" sz="2400">
              <a:ea typeface="Calibri" charset="0"/>
              <a:cs typeface="Calibri" charset="0"/>
            </a:endParaRPr>
          </a:p>
          <a:p>
            <a:pPr eaLnBrk="1" hangingPunct="1">
              <a:lnSpc>
                <a:spcPts val="2600"/>
              </a:lnSpc>
              <a:spcBef>
                <a:spcPct val="0"/>
              </a:spcBef>
              <a:spcAft>
                <a:spcPts val="600"/>
              </a:spcAft>
            </a:pPr>
            <a:endParaRPr lang="en-GB" altLang="x-none" sz="2400">
              <a:ea typeface="Calibri" charset="0"/>
              <a:cs typeface="Calibri" charset="0"/>
            </a:endParaRPr>
          </a:p>
          <a:p>
            <a:pPr eaLnBrk="1" hangingPunct="1">
              <a:lnSpc>
                <a:spcPts val="2600"/>
              </a:lnSpc>
              <a:spcBef>
                <a:spcPct val="0"/>
              </a:spcBef>
              <a:spcAft>
                <a:spcPts val="600"/>
              </a:spcAft>
            </a:pPr>
            <a:endParaRPr lang="en-GB" altLang="x-none" sz="2400">
              <a:ea typeface="Calibri" charset="0"/>
              <a:cs typeface="Calibri" charset="0"/>
            </a:endParaRPr>
          </a:p>
          <a:p>
            <a:pPr eaLnBrk="1" hangingPunct="1">
              <a:lnSpc>
                <a:spcPts val="2600"/>
              </a:lnSpc>
              <a:spcBef>
                <a:spcPct val="0"/>
              </a:spcBef>
              <a:spcAft>
                <a:spcPts val="600"/>
              </a:spcAft>
              <a:buFont typeface="Arial" charset="0"/>
              <a:buNone/>
            </a:pPr>
            <a:endParaRPr lang="en-GB" altLang="x-none" sz="3700">
              <a:ea typeface="Calibri" charset="0"/>
              <a:cs typeface="Calibri" charset="0"/>
            </a:endParaRPr>
          </a:p>
        </p:txBody>
      </p:sp>
      <p:sp>
        <p:nvSpPr>
          <p:cNvPr id="3" name="Rectangle 2"/>
          <p:cNvSpPr/>
          <p:nvPr/>
        </p:nvSpPr>
        <p:spPr>
          <a:xfrm>
            <a:off x="290513" y="5181600"/>
            <a:ext cx="11585575" cy="749300"/>
          </a:xfrm>
          <a:prstGeom prst="rect">
            <a:avLst/>
          </a:prstGeom>
        </p:spPr>
        <p:txBody>
          <a:bodyPr>
            <a:spAutoFit/>
          </a:bodyPr>
          <a:lstStyle/>
          <a:p>
            <a:pPr marL="380990" lvl="2" indent="-380990" defTabSz="609570">
              <a:spcAft>
                <a:spcPts val="800"/>
              </a:spcAft>
              <a:buFont typeface="Arial" panose="020B0604020202020204" pitchFamily="34" charset="0"/>
              <a:buChar char="•"/>
              <a:defRPr/>
            </a:pPr>
            <a:r>
              <a:rPr lang="en-GB" spc="-27" dirty="0">
                <a:cs typeface="Calibri"/>
              </a:rPr>
              <a:t>Identified a </a:t>
            </a:r>
            <a:r>
              <a:rPr lang="en-GB" b="1" spc="-27" dirty="0">
                <a:cs typeface="Calibri"/>
              </a:rPr>
              <a:t>£30bn funding gap</a:t>
            </a:r>
            <a:r>
              <a:rPr lang="en-GB" spc="-27" dirty="0">
                <a:cs typeface="Calibri"/>
              </a:rPr>
              <a:t>: called for £8bn extra funding and £22bn efficiency savings </a:t>
            </a:r>
          </a:p>
          <a:p>
            <a:pPr marL="380990" lvl="2" indent="-380990" defTabSz="609570">
              <a:spcAft>
                <a:spcPts val="800"/>
              </a:spcAft>
              <a:buFont typeface="Arial" panose="020B0604020202020204" pitchFamily="34" charset="0"/>
              <a:buChar char="•"/>
              <a:defRPr/>
            </a:pPr>
            <a:r>
              <a:rPr lang="en-GB" spc="-27" dirty="0">
                <a:cs typeface="Calibri"/>
              </a:rPr>
              <a:t>Proposes a number of </a:t>
            </a:r>
            <a:r>
              <a:rPr lang="en-GB" b="1" spc="-27" dirty="0">
                <a:cs typeface="Calibri"/>
              </a:rPr>
              <a:t>new models of care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a:xfrm>
            <a:off x="517525" y="436563"/>
            <a:ext cx="8472488" cy="657225"/>
          </a:xfrm>
        </p:spPr>
        <p:txBody>
          <a:bodyPr/>
          <a:lstStyle/>
          <a:p>
            <a:r>
              <a:rPr lang="en-GB" altLang="x-none"/>
              <a:t>The current financial reality</a:t>
            </a:r>
          </a:p>
        </p:txBody>
      </p:sp>
      <p:sp>
        <p:nvSpPr>
          <p:cNvPr id="2" name="Rectangle 1"/>
          <p:cNvSpPr/>
          <p:nvPr/>
        </p:nvSpPr>
        <p:spPr>
          <a:xfrm>
            <a:off x="527050" y="1368425"/>
            <a:ext cx="10529888" cy="4956175"/>
          </a:xfrm>
          <a:prstGeom prst="rect">
            <a:avLst/>
          </a:prstGeom>
        </p:spPr>
        <p:txBody>
          <a:bodyPr>
            <a:spAutoFit/>
          </a:bodyPr>
          <a:lstStyle>
            <a:lvl1pPr marL="379413" indent="-379413" defTabSz="608013">
              <a:defRPr>
                <a:solidFill>
                  <a:schemeClr val="tx1"/>
                </a:solidFill>
                <a:latin typeface="Calibri" charset="0"/>
              </a:defRPr>
            </a:lvl1pPr>
            <a:lvl2pPr marL="742950" indent="-285750" defTabSz="608013">
              <a:defRPr>
                <a:solidFill>
                  <a:schemeClr val="tx1"/>
                </a:solidFill>
                <a:latin typeface="Calibri" charset="0"/>
              </a:defRPr>
            </a:lvl2pPr>
            <a:lvl3pPr marL="1143000" indent="-228600" defTabSz="608013">
              <a:defRPr>
                <a:solidFill>
                  <a:schemeClr val="tx1"/>
                </a:solidFill>
                <a:latin typeface="Calibri" charset="0"/>
              </a:defRPr>
            </a:lvl3pPr>
            <a:lvl4pPr marL="1600200" indent="-228600" defTabSz="608013">
              <a:defRPr>
                <a:solidFill>
                  <a:schemeClr val="tx1"/>
                </a:solidFill>
                <a:latin typeface="Calibri" charset="0"/>
              </a:defRPr>
            </a:lvl4pPr>
            <a:lvl5pPr marL="2057400" indent="-228600" defTabSz="608013">
              <a:defRPr>
                <a:solidFill>
                  <a:schemeClr val="tx1"/>
                </a:solidFill>
                <a:latin typeface="Calibri" charset="0"/>
              </a:defRPr>
            </a:lvl5pPr>
            <a:lvl6pPr marL="2514600" indent="-228600" defTabSz="608013" eaLnBrk="0" fontAlgn="base" hangingPunct="0">
              <a:spcBef>
                <a:spcPct val="0"/>
              </a:spcBef>
              <a:spcAft>
                <a:spcPct val="0"/>
              </a:spcAft>
              <a:defRPr>
                <a:solidFill>
                  <a:schemeClr val="tx1"/>
                </a:solidFill>
                <a:latin typeface="Calibri" charset="0"/>
              </a:defRPr>
            </a:lvl6pPr>
            <a:lvl7pPr marL="2971800" indent="-228600" defTabSz="608013" eaLnBrk="0" fontAlgn="base" hangingPunct="0">
              <a:spcBef>
                <a:spcPct val="0"/>
              </a:spcBef>
              <a:spcAft>
                <a:spcPct val="0"/>
              </a:spcAft>
              <a:defRPr>
                <a:solidFill>
                  <a:schemeClr val="tx1"/>
                </a:solidFill>
                <a:latin typeface="Calibri" charset="0"/>
              </a:defRPr>
            </a:lvl7pPr>
            <a:lvl8pPr marL="3429000" indent="-228600" defTabSz="608013" eaLnBrk="0" fontAlgn="base" hangingPunct="0">
              <a:spcBef>
                <a:spcPct val="0"/>
              </a:spcBef>
              <a:spcAft>
                <a:spcPct val="0"/>
              </a:spcAft>
              <a:defRPr>
                <a:solidFill>
                  <a:schemeClr val="tx1"/>
                </a:solidFill>
                <a:latin typeface="Calibri" charset="0"/>
              </a:defRPr>
            </a:lvl8pPr>
            <a:lvl9pPr marL="3886200" indent="-228600" defTabSz="608013" eaLnBrk="0" fontAlgn="base" hangingPunct="0">
              <a:spcBef>
                <a:spcPct val="0"/>
              </a:spcBef>
              <a:spcAft>
                <a:spcPct val="0"/>
              </a:spcAft>
              <a:defRPr>
                <a:solidFill>
                  <a:schemeClr val="tx1"/>
                </a:solidFill>
                <a:latin typeface="Calibri" charset="0"/>
              </a:defRPr>
            </a:lvl9pPr>
          </a:lstStyle>
          <a:p>
            <a:pPr>
              <a:spcAft>
                <a:spcPts val="800"/>
              </a:spcAft>
              <a:buFont typeface="Arial" charset="0"/>
              <a:buChar char="•"/>
            </a:pPr>
            <a:r>
              <a:rPr lang="en-GB" altLang="x-none" sz="2400" b="1">
                <a:ea typeface="Calibri" charset="0"/>
                <a:cs typeface="Calibri" charset="0"/>
              </a:rPr>
              <a:t>5YFV ‘efficiency target’ of £22bn </a:t>
            </a:r>
            <a:r>
              <a:rPr lang="en-GB" altLang="x-none" sz="2400">
                <a:ea typeface="Calibri" charset="0"/>
                <a:cs typeface="Calibri" charset="0"/>
              </a:rPr>
              <a:t>always likely to be unrealistic </a:t>
            </a:r>
          </a:p>
          <a:p>
            <a:pPr>
              <a:spcAft>
                <a:spcPts val="800"/>
              </a:spcAft>
              <a:buFont typeface="Arial" charset="0"/>
              <a:buChar char="•"/>
            </a:pPr>
            <a:r>
              <a:rPr lang="en-GB" altLang="x-none" sz="2400">
                <a:ea typeface="Calibri" charset="0"/>
                <a:cs typeface="Calibri" charset="0"/>
              </a:rPr>
              <a:t>The spending review </a:t>
            </a:r>
            <a:r>
              <a:rPr lang="en-GB" altLang="x-none" sz="2400"/>
              <a:t>announced an additional £8bn in NHS funding, purportedly fulfilling the needs of the 5YFV. But widely accepted (including by the Health Committee) that this figure is </a:t>
            </a:r>
            <a:r>
              <a:rPr lang="en-GB" altLang="x-none" sz="2400" b="1">
                <a:ea typeface="Calibri" charset="0"/>
                <a:cs typeface="Calibri" charset="0"/>
              </a:rPr>
              <a:t>only £4.5bn</a:t>
            </a:r>
            <a:r>
              <a:rPr lang="en-GB" altLang="x-none" sz="2400">
                <a:ea typeface="Calibri" charset="0"/>
                <a:cs typeface="Calibri" charset="0"/>
              </a:rPr>
              <a:t>, due to accounting changes.</a:t>
            </a:r>
          </a:p>
          <a:p>
            <a:pPr>
              <a:spcAft>
                <a:spcPts val="800"/>
              </a:spcAft>
              <a:buFont typeface="Arial" charset="0"/>
              <a:buChar char="•"/>
            </a:pPr>
            <a:r>
              <a:rPr lang="en-US" altLang="x-none" sz="2400"/>
              <a:t>Equates to a real-terms increase of on average </a:t>
            </a:r>
            <a:r>
              <a:rPr lang="en-US" altLang="x-none" sz="2400" b="1"/>
              <a:t>1.1% a year </a:t>
            </a:r>
            <a:r>
              <a:rPr lang="en-US" altLang="x-none" sz="2400"/>
              <a:t>over this parliament, with 0% in 2018/19 and 0.3% in 2019/20 </a:t>
            </a:r>
          </a:p>
          <a:p>
            <a:pPr>
              <a:spcAft>
                <a:spcPts val="800"/>
              </a:spcAft>
              <a:buFont typeface="Arial" charset="0"/>
              <a:buChar char="•"/>
            </a:pPr>
            <a:r>
              <a:rPr lang="en-GB" altLang="x-none" sz="2400">
                <a:ea typeface="Calibri" charset="0"/>
                <a:cs typeface="Calibri" charset="0"/>
              </a:rPr>
              <a:t>Higher than predicted provider deficits: £2.45bn total provider deficit at the end of 2015/16, with </a:t>
            </a:r>
            <a:r>
              <a:rPr lang="en-GB" altLang="x-none" sz="2400" b="1">
                <a:ea typeface="Calibri" charset="0"/>
                <a:cs typeface="Calibri" charset="0"/>
              </a:rPr>
              <a:t>85% of acute trusts in deficit</a:t>
            </a:r>
          </a:p>
          <a:p>
            <a:pPr>
              <a:spcAft>
                <a:spcPts val="800"/>
              </a:spcAft>
              <a:buFont typeface="Arial" charset="0"/>
              <a:buChar char="•"/>
            </a:pPr>
            <a:r>
              <a:rPr lang="en-GB" altLang="x-none" sz="2400">
                <a:ea typeface="Calibri" charset="0"/>
                <a:cs typeface="Calibri" charset="0"/>
              </a:rPr>
              <a:t>General practice underinvestment: as a percentage of NHS funding, </a:t>
            </a:r>
            <a:r>
              <a:rPr lang="en-GB" altLang="x-none" sz="2400" b="1">
                <a:ea typeface="Calibri" charset="0"/>
                <a:cs typeface="Calibri" charset="0"/>
              </a:rPr>
              <a:t>spending on general practice has fallen</a:t>
            </a:r>
            <a:r>
              <a:rPr lang="en-GB" altLang="x-none" sz="2400">
                <a:ea typeface="Calibri" charset="0"/>
                <a:cs typeface="Calibri" charset="0"/>
              </a:rPr>
              <a:t> from 10.4% in 2005/6 to 8.1% in 2015/16.</a:t>
            </a:r>
          </a:p>
          <a:p>
            <a:pPr>
              <a:spcAft>
                <a:spcPts val="800"/>
              </a:spcAft>
              <a:buFont typeface="Arial" charset="0"/>
              <a:buChar char="•"/>
            </a:pPr>
            <a:endParaRPr lang="en-GB" altLang="x-none">
              <a:ea typeface="Calibri" charset="0"/>
              <a:cs typeface="Calibri" charset="0"/>
            </a:endParaRPr>
          </a:p>
          <a:p>
            <a:pPr>
              <a:spcAft>
                <a:spcPts val="800"/>
              </a:spcAft>
              <a:buFont typeface="Arial" charset="0"/>
              <a:buChar char="•"/>
            </a:pPr>
            <a:endParaRPr lang="en-GB" altLang="x-none">
              <a:ea typeface="Calibri" charset="0"/>
              <a:cs typeface="Calibri"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517525" y="436563"/>
            <a:ext cx="7191375" cy="657225"/>
          </a:xfrm>
          <a:prstGeom prst="rect">
            <a:avLst/>
          </a:prstGeom>
        </p:spPr>
        <p:txBody>
          <a:bodyPr lIns="0" tIns="0" rIns="0" bIns="0"/>
          <a:lstStyle>
            <a:lvl1pPr algn="l" defTabSz="457200" rtl="0" eaLnBrk="1" latinLnBrk="0" hangingPunct="1">
              <a:lnSpc>
                <a:spcPts val="3400"/>
              </a:lnSpc>
              <a:spcBef>
                <a:spcPct val="0"/>
              </a:spcBef>
              <a:buNone/>
              <a:defRPr sz="3200" kern="1200" spc="-50">
                <a:solidFill>
                  <a:schemeClr val="tx1"/>
                </a:solidFill>
                <a:latin typeface="Calibri Light"/>
                <a:ea typeface="+mj-ea"/>
                <a:cs typeface="+mj-cs"/>
              </a:defRPr>
            </a:lvl1pPr>
          </a:lstStyle>
          <a:p>
            <a:pPr>
              <a:defRPr/>
            </a:pPr>
            <a:r>
              <a:rPr lang="en-GB" sz="4267" dirty="0"/>
              <a:t>Financial reality continued</a:t>
            </a:r>
          </a:p>
        </p:txBody>
      </p:sp>
      <p:sp>
        <p:nvSpPr>
          <p:cNvPr id="13314" name="Content Placeholder 11"/>
          <p:cNvSpPr>
            <a:spLocks noGrp="1"/>
          </p:cNvSpPr>
          <p:nvPr>
            <p:ph idx="1"/>
          </p:nvPr>
        </p:nvSpPr>
        <p:spPr>
          <a:xfrm>
            <a:off x="517525" y="1327150"/>
            <a:ext cx="6003925" cy="4516438"/>
          </a:xfrm>
        </p:spPr>
        <p:txBody>
          <a:bodyPr/>
          <a:lstStyle/>
          <a:p>
            <a:pPr marL="379413" indent="-379413" defTabSz="608013">
              <a:lnSpc>
                <a:spcPct val="100000"/>
              </a:lnSpc>
              <a:spcBef>
                <a:spcPct val="0"/>
              </a:spcBef>
            </a:pPr>
            <a:r>
              <a:rPr lang="en-GB" altLang="x-none" sz="2200"/>
              <a:t>5YFV called for improved access to social care and “a radical upgrade in prevention and public health” </a:t>
            </a:r>
          </a:p>
          <a:p>
            <a:pPr marL="379413" indent="-379413" defTabSz="608013">
              <a:lnSpc>
                <a:spcPct val="100000"/>
              </a:lnSpc>
              <a:spcBef>
                <a:spcPct val="0"/>
              </a:spcBef>
            </a:pPr>
            <a:r>
              <a:rPr lang="en-GB" altLang="x-none" sz="2200"/>
              <a:t>But: </a:t>
            </a:r>
            <a:r>
              <a:rPr lang="en-GB" altLang="x-none" sz="2200" b="1"/>
              <a:t>the spending review cut public health budgets by £600m by 2020/21 </a:t>
            </a:r>
            <a:r>
              <a:rPr lang="en-GB" altLang="x-none" sz="2200"/>
              <a:t>in addition to £200m of cuts in 2015/16</a:t>
            </a:r>
          </a:p>
          <a:p>
            <a:pPr marL="379413" indent="-379413" defTabSz="608013">
              <a:lnSpc>
                <a:spcPct val="100000"/>
              </a:lnSpc>
              <a:spcBef>
                <a:spcPct val="0"/>
              </a:spcBef>
            </a:pPr>
            <a:r>
              <a:rPr lang="en-GB" altLang="x-none" sz="2200" b="1"/>
              <a:t>Social care funding has been cut significantly </a:t>
            </a:r>
            <a:r>
              <a:rPr lang="en-GB" altLang="x-none" sz="2200"/>
              <a:t>over the last six years. This has led to a </a:t>
            </a:r>
            <a:r>
              <a:rPr lang="en-GB" altLang="x-none" sz="2200" b="1"/>
              <a:t>26% reduction</a:t>
            </a:r>
            <a:r>
              <a:rPr lang="en-GB" altLang="x-none" sz="2200"/>
              <a:t> in the number of people aged over 65 </a:t>
            </a:r>
            <a:r>
              <a:rPr lang="en-GB" altLang="x-none" sz="2200" b="1"/>
              <a:t>receiving publicly funded social care</a:t>
            </a:r>
            <a:r>
              <a:rPr lang="en-GB" altLang="x-none" sz="2200"/>
              <a:t>.</a:t>
            </a:r>
          </a:p>
          <a:p>
            <a:pPr marL="379413" indent="-379413" defTabSz="608013"/>
            <a:endParaRPr lang="en-GB" altLang="x-none" sz="2400"/>
          </a:p>
          <a:p>
            <a:pPr marL="379413" indent="-379413" defTabSz="608013"/>
            <a:endParaRPr lang="en-GB" altLang="x-none" sz="2400"/>
          </a:p>
        </p:txBody>
      </p:sp>
      <p:sp>
        <p:nvSpPr>
          <p:cNvPr id="6" name="Rectangle 5"/>
          <p:cNvSpPr/>
          <p:nvPr/>
        </p:nvSpPr>
        <p:spPr>
          <a:xfrm>
            <a:off x="517525" y="5219700"/>
            <a:ext cx="11576050" cy="873125"/>
          </a:xfrm>
          <a:prstGeom prst="rect">
            <a:avLst/>
          </a:prstGeom>
        </p:spPr>
        <p:txBody>
          <a:bodyPr>
            <a:spAutoFit/>
          </a:bodyPr>
          <a:lstStyle/>
          <a:p>
            <a:pPr marL="380990" indent="-380990" defTabSz="609570">
              <a:spcAft>
                <a:spcPts val="800"/>
              </a:spcAft>
              <a:buFont typeface="Arial" panose="020B0604020202020204" pitchFamily="34" charset="0"/>
              <a:buChar char="•"/>
              <a:defRPr/>
            </a:pPr>
            <a:r>
              <a:rPr lang="en-GB" sz="2200" spc="-27" dirty="0">
                <a:latin typeface="+mn-lt"/>
                <a:ea typeface="Calibri" charset="0"/>
                <a:cs typeface="Calibri" charset="0"/>
              </a:rPr>
              <a:t>It is estimated that there will be social care funding gap of £1.9bn next year</a:t>
            </a:r>
          </a:p>
          <a:p>
            <a:pPr marL="380990" indent="-380990" defTabSz="609570">
              <a:spcAft>
                <a:spcPts val="800"/>
              </a:spcAft>
              <a:buFont typeface="Arial" panose="020B0604020202020204" pitchFamily="34" charset="0"/>
              <a:buChar char="•"/>
              <a:defRPr/>
            </a:pPr>
            <a:r>
              <a:rPr lang="en-GB" sz="2200" spc="-27" dirty="0">
                <a:latin typeface="+mn-lt"/>
                <a:ea typeface="Calibri" charset="0"/>
                <a:cs typeface="Calibri" charset="0"/>
              </a:rPr>
              <a:t>Highlighted in Health Committee’s letter to the Chancellor ahead of the Autumn Statement</a:t>
            </a:r>
          </a:p>
        </p:txBody>
      </p:sp>
      <p:grpSp>
        <p:nvGrpSpPr>
          <p:cNvPr id="13316" name="Group 10"/>
          <p:cNvGrpSpPr>
            <a:grpSpLocks/>
          </p:cNvGrpSpPr>
          <p:nvPr/>
        </p:nvGrpSpPr>
        <p:grpSpPr bwMode="auto">
          <a:xfrm>
            <a:off x="6491288" y="1173163"/>
            <a:ext cx="5670550" cy="3556000"/>
            <a:chOff x="5201174" y="1283516"/>
            <a:chExt cx="3942826" cy="2499919"/>
          </a:xfrm>
        </p:grpSpPr>
        <p:grpSp>
          <p:nvGrpSpPr>
            <p:cNvPr id="13317" name="Group 8"/>
            <p:cNvGrpSpPr>
              <a:grpSpLocks/>
            </p:cNvGrpSpPr>
            <p:nvPr/>
          </p:nvGrpSpPr>
          <p:grpSpPr bwMode="auto">
            <a:xfrm>
              <a:off x="5201174" y="1283516"/>
              <a:ext cx="3942826" cy="2499919"/>
              <a:chOff x="5201174" y="1283516"/>
              <a:chExt cx="3942826" cy="2499919"/>
            </a:xfrm>
          </p:grpSpPr>
          <p:pic>
            <p:nvPicPr>
              <p:cNvPr id="13319" name="Picture 2"/>
              <p:cNvPicPr>
                <a:picLocks noChangeAspect="1"/>
              </p:cNvPicPr>
              <p:nvPr/>
            </p:nvPicPr>
            <p:blipFill>
              <a:blip r:embed="rId3">
                <a:extLst>
                  <a:ext uri="{28A0092B-C50C-407E-A947-70E740481C1C}">
                    <a14:useLocalDpi xmlns:a14="http://schemas.microsoft.com/office/drawing/2010/main" val="0"/>
                  </a:ext>
                </a:extLst>
              </a:blip>
              <a:srcRect l="2686" t="4424" r="1828" b="3464"/>
              <a:stretch>
                <a:fillRect/>
              </a:stretch>
            </p:blipFill>
            <p:spPr bwMode="auto">
              <a:xfrm>
                <a:off x="5201174" y="1283516"/>
                <a:ext cx="3942826" cy="2499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77106" y="3605655"/>
                <a:ext cx="766894" cy="17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9"/>
            <p:cNvSpPr/>
            <p:nvPr/>
          </p:nvSpPr>
          <p:spPr>
            <a:xfrm>
              <a:off x="5201174" y="1283516"/>
              <a:ext cx="444837" cy="2086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517525" y="436563"/>
            <a:ext cx="9758363" cy="657225"/>
          </a:xfrm>
        </p:spPr>
        <p:txBody>
          <a:bodyPr/>
          <a:lstStyle/>
          <a:p>
            <a:r>
              <a:rPr lang="en-GB" altLang="x-none"/>
              <a:t>Current context: secondary care landscape</a:t>
            </a:r>
          </a:p>
        </p:txBody>
      </p:sp>
      <p:sp>
        <p:nvSpPr>
          <p:cNvPr id="6" name="Rectangle 5"/>
          <p:cNvSpPr/>
          <p:nvPr/>
        </p:nvSpPr>
        <p:spPr>
          <a:xfrm>
            <a:off x="517525" y="1173163"/>
            <a:ext cx="11674475" cy="6092825"/>
          </a:xfrm>
          <a:prstGeom prst="rect">
            <a:avLst/>
          </a:prstGeom>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r>
              <a:rPr lang="en-GB" altLang="x-none" sz="2400" b="1"/>
              <a:t>Workforce</a:t>
            </a:r>
          </a:p>
          <a:p>
            <a:pPr>
              <a:buFont typeface="Arial" charset="0"/>
              <a:buChar char="•"/>
            </a:pPr>
            <a:r>
              <a:rPr lang="en-GB" altLang="x-none" sz="2400"/>
              <a:t>Shortage of </a:t>
            </a:r>
            <a:r>
              <a:rPr lang="en-US" altLang="x-none" sz="2400"/>
              <a:t>doctors training to be medical specialists. </a:t>
            </a:r>
          </a:p>
          <a:p>
            <a:pPr>
              <a:buFont typeface="Arial" charset="0"/>
              <a:buChar char="•"/>
            </a:pPr>
            <a:r>
              <a:rPr lang="en-US" altLang="x-none" sz="2400"/>
              <a:t>Seven out of ten doctors-in-training report working on a rota with a permanent gap</a:t>
            </a:r>
          </a:p>
          <a:p>
            <a:pPr>
              <a:buFont typeface="Arial" charset="0"/>
              <a:buChar char="•"/>
            </a:pPr>
            <a:r>
              <a:rPr lang="en-US" altLang="x-none" sz="2400"/>
              <a:t>Hospitals failing to fill two out of every five consultant physician posts they advertise.</a:t>
            </a:r>
          </a:p>
          <a:p>
            <a:r>
              <a:rPr lang="en-GB" altLang="x-none" sz="2400" b="1"/>
              <a:t>Workload</a:t>
            </a:r>
          </a:p>
          <a:p>
            <a:pPr>
              <a:buFont typeface="Arial" charset="0"/>
              <a:buChar char="•"/>
            </a:pPr>
            <a:r>
              <a:rPr lang="en-US" altLang="x-none" sz="2400"/>
              <a:t>Four of five doctors-in-training report that their job causes them excessive stress</a:t>
            </a:r>
          </a:p>
          <a:p>
            <a:pPr>
              <a:buFont typeface="Arial" charset="0"/>
              <a:buChar char="•"/>
            </a:pPr>
            <a:r>
              <a:rPr lang="en-US" altLang="x-none" sz="2400"/>
              <a:t>Doctors-in-training work an extra 5 weeks per year on top of </a:t>
            </a:r>
            <a:r>
              <a:rPr lang="en-GB" altLang="x-none" sz="2400"/>
              <a:t>their rostered hours.</a:t>
            </a:r>
          </a:p>
          <a:p>
            <a:r>
              <a:rPr lang="en-GB" altLang="x-none" sz="2400" b="1"/>
              <a:t>Funding crisis </a:t>
            </a:r>
          </a:p>
          <a:p>
            <a:pPr>
              <a:buFont typeface="Arial" charset="0"/>
              <a:buChar char="•"/>
            </a:pPr>
            <a:r>
              <a:rPr lang="en-GB" altLang="x-none" sz="2400"/>
              <a:t>Will come back to: provider deficits and </a:t>
            </a:r>
            <a:r>
              <a:rPr lang="en-US" altLang="x-none" sz="2400"/>
              <a:t>real-terms increase only 1.1% a year on average</a:t>
            </a:r>
            <a:endParaRPr lang="en-GB" altLang="x-none" sz="2400"/>
          </a:p>
          <a:p>
            <a:r>
              <a:rPr lang="en-GB" altLang="x-none" sz="2400" b="1"/>
              <a:t>Impact on patients</a:t>
            </a:r>
          </a:p>
          <a:p>
            <a:pPr>
              <a:buFont typeface="Arial" charset="0"/>
              <a:buChar char="•"/>
            </a:pPr>
            <a:r>
              <a:rPr lang="en-GB" altLang="x-none" sz="2400"/>
              <a:t>Total </a:t>
            </a:r>
            <a:r>
              <a:rPr lang="en-US" altLang="x-none" sz="2400"/>
              <a:t>elective waiting list: now at 3.7 million – the longest since 2007</a:t>
            </a:r>
          </a:p>
          <a:p>
            <a:pPr>
              <a:buFont typeface="Arial" charset="0"/>
              <a:buChar char="•"/>
            </a:pPr>
            <a:r>
              <a:rPr lang="en-GB" altLang="x-none" sz="2400"/>
              <a:t>A&amp;E waits</a:t>
            </a:r>
            <a:r>
              <a:rPr lang="en-US" altLang="x-none" sz="2400"/>
              <a:t>&gt;4 hours: worst performance since 2003</a:t>
            </a:r>
          </a:p>
          <a:p>
            <a:pPr>
              <a:buFont typeface="Arial" charset="0"/>
              <a:buChar char="•"/>
            </a:pPr>
            <a:r>
              <a:rPr lang="en-GB" altLang="x-none" sz="2400"/>
              <a:t>95% of doctors in </a:t>
            </a:r>
            <a:r>
              <a:rPr lang="en-US" altLang="x-none" sz="2400"/>
              <a:t>training report poor staff morale has a negative impact on patient safety </a:t>
            </a:r>
          </a:p>
          <a:p>
            <a:pPr>
              <a:buFont typeface="Arial" charset="0"/>
              <a:buChar char="•"/>
            </a:pPr>
            <a:endParaRPr lang="en-GB" altLang="x-none"/>
          </a:p>
          <a:p>
            <a:endParaRPr lang="en-GB" altLang="x-none"/>
          </a:p>
          <a:p>
            <a:endParaRPr lang="en-US" altLang="x-none">
              <a:ea typeface="Calibri" charset="0"/>
              <a:cs typeface="Calibri"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4270</TotalTime>
  <Words>1169</Words>
  <Application>Microsoft Office PowerPoint</Application>
  <PresentationFormat>Custom</PresentationFormat>
  <Paragraphs>157</Paragraphs>
  <Slides>26</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Chart</vt:lpstr>
      <vt:lpstr>STPs and the NHS</vt:lpstr>
      <vt:lpstr>About me</vt:lpstr>
      <vt:lpstr>STPs (sustainability and transformation plans)</vt:lpstr>
      <vt:lpstr>ARM policy</vt:lpstr>
      <vt:lpstr>PowerPoint Presentation</vt:lpstr>
      <vt:lpstr> 5YFV (five year forward view)</vt:lpstr>
      <vt:lpstr>The current financial reality</vt:lpstr>
      <vt:lpstr>PowerPoint Presentation</vt:lpstr>
      <vt:lpstr>Current context: secondary care landscape</vt:lpstr>
      <vt:lpstr>PowerPoint Presentation</vt:lpstr>
      <vt:lpstr>PowerPoint Presentation</vt:lpstr>
      <vt:lpstr>PowerPoint Presentation</vt:lpstr>
      <vt:lpstr>PowerPoint Presentation</vt:lpstr>
      <vt:lpstr>New models of care</vt:lpstr>
      <vt:lpstr>PowerPoint Presentation</vt:lpstr>
      <vt:lpstr>PowerPoint Presentation</vt:lpstr>
      <vt:lpstr>PowerPoint Presentation</vt:lpstr>
      <vt:lpstr>Norfolk &amp; Norwich University Hospital</vt:lpstr>
      <vt:lpstr>PowerPoint Presentation</vt:lpstr>
      <vt:lpstr>PowerPoint Presentation</vt:lpstr>
      <vt:lpstr>Five asks</vt:lpstr>
      <vt:lpstr>PowerPoint Presentation</vt:lpstr>
      <vt:lpstr>PowerPoint Presentation</vt:lpstr>
      <vt:lpstr>PowerPoint Presentation</vt:lpstr>
      <vt:lpstr>STPs covered by WMRC and ‘efficiency savings’ required</vt:lpstr>
      <vt:lpstr>     Any 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Next for the NHS?</dc:title>
  <dc:creator>Adam Wrigley</dc:creator>
  <cp:lastModifiedBy>Tim</cp:lastModifiedBy>
  <cp:revision>36</cp:revision>
  <cp:lastPrinted>2017-01-20T17:37:08Z</cp:lastPrinted>
  <dcterms:created xsi:type="dcterms:W3CDTF">2017-01-19T19:58:41Z</dcterms:created>
  <dcterms:modified xsi:type="dcterms:W3CDTF">2017-05-02T13:53:49Z</dcterms:modified>
</cp:coreProperties>
</file>