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  <p:sldMasterId id="2147483655" r:id="rId3"/>
    <p:sldMasterId id="2147483665" r:id="rId4"/>
  </p:sldMasterIdLst>
  <p:notesMasterIdLst>
    <p:notesMasterId r:id="rId53"/>
  </p:notesMasterIdLst>
  <p:handoutMasterIdLst>
    <p:handoutMasterId r:id="rId54"/>
  </p:handoutMasterIdLst>
  <p:sldIdLst>
    <p:sldId id="257" r:id="rId5"/>
    <p:sldId id="275" r:id="rId6"/>
    <p:sldId id="282" r:id="rId7"/>
    <p:sldId id="285" r:id="rId8"/>
    <p:sldId id="287" r:id="rId9"/>
    <p:sldId id="390" r:id="rId10"/>
    <p:sldId id="388" r:id="rId11"/>
    <p:sldId id="389" r:id="rId12"/>
    <p:sldId id="391" r:id="rId13"/>
    <p:sldId id="392" r:id="rId14"/>
    <p:sldId id="393" r:id="rId15"/>
    <p:sldId id="394" r:id="rId16"/>
    <p:sldId id="395" r:id="rId17"/>
    <p:sldId id="396" r:id="rId18"/>
    <p:sldId id="397" r:id="rId19"/>
    <p:sldId id="317" r:id="rId20"/>
    <p:sldId id="386" r:id="rId21"/>
    <p:sldId id="288" r:id="rId22"/>
    <p:sldId id="340" r:id="rId23"/>
    <p:sldId id="341" r:id="rId24"/>
    <p:sldId id="376" r:id="rId25"/>
    <p:sldId id="348" r:id="rId26"/>
    <p:sldId id="377" r:id="rId27"/>
    <p:sldId id="344" r:id="rId28"/>
    <p:sldId id="373" r:id="rId29"/>
    <p:sldId id="405" r:id="rId30"/>
    <p:sldId id="294" r:id="rId31"/>
    <p:sldId id="371" r:id="rId32"/>
    <p:sldId id="372" r:id="rId33"/>
    <p:sldId id="375" r:id="rId34"/>
    <p:sldId id="343" r:id="rId35"/>
    <p:sldId id="345" r:id="rId36"/>
    <p:sldId id="378" r:id="rId37"/>
    <p:sldId id="379" r:id="rId38"/>
    <p:sldId id="356" r:id="rId39"/>
    <p:sldId id="404" r:id="rId40"/>
    <p:sldId id="357" r:id="rId41"/>
    <p:sldId id="351" r:id="rId42"/>
    <p:sldId id="355" r:id="rId43"/>
    <p:sldId id="359" r:id="rId44"/>
    <p:sldId id="370" r:id="rId45"/>
    <p:sldId id="358" r:id="rId46"/>
    <p:sldId id="360" r:id="rId47"/>
    <p:sldId id="361" r:id="rId48"/>
    <p:sldId id="385" r:id="rId49"/>
    <p:sldId id="384" r:id="rId50"/>
    <p:sldId id="382" r:id="rId51"/>
    <p:sldId id="380" r:id="rId52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46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orient="horz" pos="517">
          <p15:clr>
            <a:srgbClr val="A4A3A4"/>
          </p15:clr>
        </p15:guide>
        <p15:guide id="4" pos="364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holas Duckworth" initials="ND" lastIdx="1" clrIdx="0">
    <p:extLst/>
  </p:cmAuthor>
  <p:cmAuthor id="2" name="Mary Mackenzie" initials="MM" lastIdx="2" clrIdx="1">
    <p:extLst/>
  </p:cmAuthor>
  <p:cmAuthor id="3" name="Chaand Nagpaul" initials="CN" lastIdx="1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35A"/>
    <a:srgbClr val="00A3E0"/>
    <a:srgbClr val="48A2DE"/>
    <a:srgbClr val="E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81287" autoAdjust="0"/>
  </p:normalViewPr>
  <p:slideViewPr>
    <p:cSldViewPr snapToGrid="0">
      <p:cViewPr>
        <p:scale>
          <a:sx n="87" d="100"/>
          <a:sy n="87" d="100"/>
        </p:scale>
        <p:origin x="-774" y="-78"/>
      </p:cViewPr>
      <p:guideLst>
        <p:guide orient="horz" pos="946"/>
        <p:guide orient="horz" pos="1620"/>
        <p:guide orient="horz" pos="517"/>
        <p:guide pos="36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48B178-395B-4BA2-B6B9-32A50DB297C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DFF095C-018C-402B-A71C-007D4FB698B8}">
      <dgm:prSet phldrT="[Text]"/>
      <dgm:spPr/>
      <dgm:t>
        <a:bodyPr/>
        <a:lstStyle/>
        <a:p>
          <a:r>
            <a:rPr lang="en-GB" dirty="0" smtClean="0"/>
            <a:t>Virtual MCP</a:t>
          </a:r>
          <a:endParaRPr lang="en-GB" dirty="0"/>
        </a:p>
      </dgm:t>
    </dgm:pt>
    <dgm:pt modelId="{2056F5E7-F290-41BE-9137-A1639DD1E04D}" type="parTrans" cxnId="{363BC3A9-2EE5-450E-90CB-37C7203867CE}">
      <dgm:prSet/>
      <dgm:spPr/>
      <dgm:t>
        <a:bodyPr/>
        <a:lstStyle/>
        <a:p>
          <a:endParaRPr lang="en-GB"/>
        </a:p>
      </dgm:t>
    </dgm:pt>
    <dgm:pt modelId="{790628E8-1FB4-43CA-B332-25788AAFFD0A}" type="sibTrans" cxnId="{363BC3A9-2EE5-450E-90CB-37C7203867CE}">
      <dgm:prSet/>
      <dgm:spPr/>
      <dgm:t>
        <a:bodyPr/>
        <a:lstStyle/>
        <a:p>
          <a:endParaRPr lang="en-GB"/>
        </a:p>
      </dgm:t>
    </dgm:pt>
    <dgm:pt modelId="{AC74D283-05CE-4BDD-A115-24553AA3FE31}">
      <dgm:prSet phldrT="[Text]"/>
      <dgm:spPr/>
      <dgm:t>
        <a:bodyPr/>
        <a:lstStyle/>
        <a:p>
          <a:r>
            <a:rPr lang="en-GB" dirty="0" smtClean="0"/>
            <a:t>Alliance agreement</a:t>
          </a:r>
          <a:endParaRPr lang="en-GB" dirty="0"/>
        </a:p>
      </dgm:t>
    </dgm:pt>
    <dgm:pt modelId="{6FC80FBF-BADF-4044-85E5-8409D4762296}" type="parTrans" cxnId="{410BFE18-4019-40FF-AC82-61199A68796E}">
      <dgm:prSet/>
      <dgm:spPr/>
      <dgm:t>
        <a:bodyPr/>
        <a:lstStyle/>
        <a:p>
          <a:endParaRPr lang="en-GB"/>
        </a:p>
      </dgm:t>
    </dgm:pt>
    <dgm:pt modelId="{FC2357EC-4D73-4056-8A1F-3E2A41DD15D8}" type="sibTrans" cxnId="{410BFE18-4019-40FF-AC82-61199A68796E}">
      <dgm:prSet/>
      <dgm:spPr/>
      <dgm:t>
        <a:bodyPr/>
        <a:lstStyle/>
        <a:p>
          <a:endParaRPr lang="en-GB"/>
        </a:p>
      </dgm:t>
    </dgm:pt>
    <dgm:pt modelId="{D6BFB08A-B165-40FE-8B9D-6353D400EF03}">
      <dgm:prSet phldrT="[Text]"/>
      <dgm:spPr/>
      <dgm:t>
        <a:bodyPr/>
        <a:lstStyle/>
        <a:p>
          <a:r>
            <a:rPr lang="en-GB" dirty="0" smtClean="0"/>
            <a:t>Partially integrated MCP</a:t>
          </a:r>
          <a:endParaRPr lang="en-GB" dirty="0"/>
        </a:p>
      </dgm:t>
    </dgm:pt>
    <dgm:pt modelId="{CDF397B3-48CA-4F73-9A22-77A17657DB15}" type="parTrans" cxnId="{CCA374C9-1E5D-4575-8C31-340818351FE8}">
      <dgm:prSet/>
      <dgm:spPr/>
      <dgm:t>
        <a:bodyPr/>
        <a:lstStyle/>
        <a:p>
          <a:endParaRPr lang="en-GB"/>
        </a:p>
      </dgm:t>
    </dgm:pt>
    <dgm:pt modelId="{0310E1D6-80AA-4578-AC6F-9B76C4CA71B1}" type="sibTrans" cxnId="{CCA374C9-1E5D-4575-8C31-340818351FE8}">
      <dgm:prSet/>
      <dgm:spPr/>
      <dgm:t>
        <a:bodyPr/>
        <a:lstStyle/>
        <a:p>
          <a:endParaRPr lang="en-GB"/>
        </a:p>
      </dgm:t>
    </dgm:pt>
    <dgm:pt modelId="{86B4717C-E3F6-4E15-BAD8-614C367EE9B5}">
      <dgm:prSet phldrT="[Text]"/>
      <dgm:spPr/>
      <dgm:t>
        <a:bodyPr/>
        <a:lstStyle/>
        <a:p>
          <a:r>
            <a:rPr lang="en-GB" dirty="0" smtClean="0"/>
            <a:t>G/PMS for core general practice</a:t>
          </a:r>
          <a:endParaRPr lang="en-GB" dirty="0"/>
        </a:p>
      </dgm:t>
    </dgm:pt>
    <dgm:pt modelId="{8E29D809-DA3A-4FAE-BD7E-9EBAE7BBD26E}" type="parTrans" cxnId="{EC94142F-0B84-4E98-9D21-83C431146CC4}">
      <dgm:prSet/>
      <dgm:spPr/>
      <dgm:t>
        <a:bodyPr/>
        <a:lstStyle/>
        <a:p>
          <a:endParaRPr lang="en-GB"/>
        </a:p>
      </dgm:t>
    </dgm:pt>
    <dgm:pt modelId="{F1951485-46E6-4E3F-BB59-55898E79B481}" type="sibTrans" cxnId="{EC94142F-0B84-4E98-9D21-83C431146CC4}">
      <dgm:prSet/>
      <dgm:spPr/>
      <dgm:t>
        <a:bodyPr/>
        <a:lstStyle/>
        <a:p>
          <a:endParaRPr lang="en-GB"/>
        </a:p>
      </dgm:t>
    </dgm:pt>
    <dgm:pt modelId="{EA6ACD71-2C2C-4DE5-BB01-12B076A3C64E}">
      <dgm:prSet phldrT="[Text]"/>
      <dgm:spPr/>
      <dgm:t>
        <a:bodyPr/>
        <a:lstStyle/>
        <a:p>
          <a:r>
            <a:rPr lang="en-GB" dirty="0" smtClean="0"/>
            <a:t>Fully integrated MCP</a:t>
          </a:r>
          <a:endParaRPr lang="en-GB" dirty="0"/>
        </a:p>
      </dgm:t>
    </dgm:pt>
    <dgm:pt modelId="{C9C1938D-4C66-4D8C-850A-37BFBFF66027}" type="parTrans" cxnId="{55931D77-C96E-4DA5-81AD-637126BDF2BD}">
      <dgm:prSet/>
      <dgm:spPr/>
      <dgm:t>
        <a:bodyPr/>
        <a:lstStyle/>
        <a:p>
          <a:endParaRPr lang="en-GB"/>
        </a:p>
      </dgm:t>
    </dgm:pt>
    <dgm:pt modelId="{E8EA917C-19D0-4518-B87C-A1FD51F93302}" type="sibTrans" cxnId="{55931D77-C96E-4DA5-81AD-637126BDF2BD}">
      <dgm:prSet/>
      <dgm:spPr/>
      <dgm:t>
        <a:bodyPr/>
        <a:lstStyle/>
        <a:p>
          <a:endParaRPr lang="en-GB"/>
        </a:p>
      </dgm:t>
    </dgm:pt>
    <dgm:pt modelId="{FF9D03CD-71D8-4FD4-9E6C-9AB325CC19C9}">
      <dgm:prSet phldrT="[Text]"/>
      <dgm:spPr/>
      <dgm:t>
        <a:bodyPr/>
        <a:lstStyle/>
        <a:p>
          <a:r>
            <a:rPr lang="en-GB" dirty="0" smtClean="0"/>
            <a:t>Single MCP contract for all primary care and community services</a:t>
          </a:r>
          <a:endParaRPr lang="en-GB" dirty="0"/>
        </a:p>
      </dgm:t>
    </dgm:pt>
    <dgm:pt modelId="{167F5820-8612-4E8B-8304-C6838445CC83}" type="parTrans" cxnId="{289CB8C2-AEB2-4905-A4DB-F501A2F59451}">
      <dgm:prSet/>
      <dgm:spPr/>
      <dgm:t>
        <a:bodyPr/>
        <a:lstStyle/>
        <a:p>
          <a:endParaRPr lang="en-GB"/>
        </a:p>
      </dgm:t>
    </dgm:pt>
    <dgm:pt modelId="{4CD3A114-5D7E-42DC-A491-E84221784BC3}" type="sibTrans" cxnId="{289CB8C2-AEB2-4905-A4DB-F501A2F59451}">
      <dgm:prSet/>
      <dgm:spPr/>
      <dgm:t>
        <a:bodyPr/>
        <a:lstStyle/>
        <a:p>
          <a:endParaRPr lang="en-GB"/>
        </a:p>
      </dgm:t>
    </dgm:pt>
    <dgm:pt modelId="{DA93F78B-F84A-4DC4-B973-FC46359E3B36}">
      <dgm:prSet phldrT="[Text]"/>
      <dgm:spPr/>
      <dgm:t>
        <a:bodyPr/>
        <a:lstStyle/>
        <a:p>
          <a:r>
            <a:rPr lang="en-GB" dirty="0" smtClean="0"/>
            <a:t>MCP contract for all other services</a:t>
          </a:r>
          <a:endParaRPr lang="en-GB" dirty="0"/>
        </a:p>
      </dgm:t>
    </dgm:pt>
    <dgm:pt modelId="{2F16CA57-0E3F-4B4E-8B6B-38F84FDC0009}" type="parTrans" cxnId="{55B508EF-7E90-4587-85D6-E4512AC874FF}">
      <dgm:prSet/>
      <dgm:spPr/>
      <dgm:t>
        <a:bodyPr/>
        <a:lstStyle/>
        <a:p>
          <a:endParaRPr lang="en-GB"/>
        </a:p>
      </dgm:t>
    </dgm:pt>
    <dgm:pt modelId="{FA0D5F07-2EC8-41A1-A857-A05AF444C85E}" type="sibTrans" cxnId="{55B508EF-7E90-4587-85D6-E4512AC874FF}">
      <dgm:prSet/>
      <dgm:spPr/>
      <dgm:t>
        <a:bodyPr/>
        <a:lstStyle/>
        <a:p>
          <a:endParaRPr lang="en-GB"/>
        </a:p>
      </dgm:t>
    </dgm:pt>
    <dgm:pt modelId="{966D1942-0AB4-46CF-8596-C0A0F8A96CB8}">
      <dgm:prSet phldrT="[Text]"/>
      <dgm:spPr/>
      <dgm:t>
        <a:bodyPr/>
        <a:lstStyle/>
        <a:p>
          <a:r>
            <a:rPr lang="en-GB" dirty="0" smtClean="0"/>
            <a:t>No change to current contractual arrangements</a:t>
          </a:r>
          <a:endParaRPr lang="en-GB" dirty="0"/>
        </a:p>
      </dgm:t>
    </dgm:pt>
    <dgm:pt modelId="{7FF558ED-E1D5-423B-A05E-454B0EC10FCC}" type="parTrans" cxnId="{410E39BD-AA6D-4E5E-B08E-DD688918C78D}">
      <dgm:prSet/>
      <dgm:spPr/>
      <dgm:t>
        <a:bodyPr/>
        <a:lstStyle/>
        <a:p>
          <a:endParaRPr lang="en-GB"/>
        </a:p>
      </dgm:t>
    </dgm:pt>
    <dgm:pt modelId="{8217F7FA-08C3-4BC4-A0D5-A6BD6B51C6EA}" type="sibTrans" cxnId="{410E39BD-AA6D-4E5E-B08E-DD688918C78D}">
      <dgm:prSet/>
      <dgm:spPr/>
      <dgm:t>
        <a:bodyPr/>
        <a:lstStyle/>
        <a:p>
          <a:endParaRPr lang="en-GB"/>
        </a:p>
      </dgm:t>
    </dgm:pt>
    <dgm:pt modelId="{F964E84A-EB8D-4A53-8961-CE98602A5452}" type="pres">
      <dgm:prSet presAssocID="{9748B178-395B-4BA2-B6B9-32A50DB297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7260B3D-51E6-40FA-AB0A-CE0E409B261A}" type="pres">
      <dgm:prSet presAssocID="{FDFF095C-018C-402B-A71C-007D4FB698B8}" presName="composite" presStyleCnt="0"/>
      <dgm:spPr/>
    </dgm:pt>
    <dgm:pt modelId="{268FB2E9-038C-4F1E-A8A2-B7750D33B89A}" type="pres">
      <dgm:prSet presAssocID="{FDFF095C-018C-402B-A71C-007D4FB698B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DE4942-1FA2-4D70-B571-101369B24596}" type="pres">
      <dgm:prSet presAssocID="{FDFF095C-018C-402B-A71C-007D4FB698B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DBE6EA-D640-4C80-A99D-80983D969FC0}" type="pres">
      <dgm:prSet presAssocID="{790628E8-1FB4-43CA-B332-25788AAFFD0A}" presName="space" presStyleCnt="0"/>
      <dgm:spPr/>
    </dgm:pt>
    <dgm:pt modelId="{E6B9CE4F-2789-4AF2-8830-EDE5A5D7102E}" type="pres">
      <dgm:prSet presAssocID="{D6BFB08A-B165-40FE-8B9D-6353D400EF03}" presName="composite" presStyleCnt="0"/>
      <dgm:spPr/>
    </dgm:pt>
    <dgm:pt modelId="{5F68D5E8-118C-4CAD-AF1C-191E40BB7CE7}" type="pres">
      <dgm:prSet presAssocID="{D6BFB08A-B165-40FE-8B9D-6353D400EF0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7C40C7-8918-4426-88F1-20C15F2B4126}" type="pres">
      <dgm:prSet presAssocID="{D6BFB08A-B165-40FE-8B9D-6353D400EF0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1C68E1-6C89-45B1-98EE-1E884EB2BDC3}" type="pres">
      <dgm:prSet presAssocID="{0310E1D6-80AA-4578-AC6F-9B76C4CA71B1}" presName="space" presStyleCnt="0"/>
      <dgm:spPr/>
    </dgm:pt>
    <dgm:pt modelId="{2EE69962-1F78-4D77-99E7-3F7A6566D920}" type="pres">
      <dgm:prSet presAssocID="{EA6ACD71-2C2C-4DE5-BB01-12B076A3C64E}" presName="composite" presStyleCnt="0"/>
      <dgm:spPr/>
    </dgm:pt>
    <dgm:pt modelId="{23288E78-E171-401E-8159-AD9CB7205094}" type="pres">
      <dgm:prSet presAssocID="{EA6ACD71-2C2C-4DE5-BB01-12B076A3C64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2FC2D5-6863-4229-B635-8A2393AA8849}" type="pres">
      <dgm:prSet presAssocID="{EA6ACD71-2C2C-4DE5-BB01-12B076A3C64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2559D4D-4344-40A2-AFD5-BA72735E424D}" type="presOf" srcId="{FDFF095C-018C-402B-A71C-007D4FB698B8}" destId="{268FB2E9-038C-4F1E-A8A2-B7750D33B89A}" srcOrd="0" destOrd="0" presId="urn:microsoft.com/office/officeart/2005/8/layout/hList1"/>
    <dgm:cxn modelId="{0D317173-02DC-4214-8DAC-9E0D89BDE526}" type="presOf" srcId="{EA6ACD71-2C2C-4DE5-BB01-12B076A3C64E}" destId="{23288E78-E171-401E-8159-AD9CB7205094}" srcOrd="0" destOrd="0" presId="urn:microsoft.com/office/officeart/2005/8/layout/hList1"/>
    <dgm:cxn modelId="{410BFE18-4019-40FF-AC82-61199A68796E}" srcId="{FDFF095C-018C-402B-A71C-007D4FB698B8}" destId="{AC74D283-05CE-4BDD-A115-24553AA3FE31}" srcOrd="0" destOrd="0" parTransId="{6FC80FBF-BADF-4044-85E5-8409D4762296}" sibTransId="{FC2357EC-4D73-4056-8A1F-3E2A41DD15D8}"/>
    <dgm:cxn modelId="{410E39BD-AA6D-4E5E-B08E-DD688918C78D}" srcId="{FDFF095C-018C-402B-A71C-007D4FB698B8}" destId="{966D1942-0AB4-46CF-8596-C0A0F8A96CB8}" srcOrd="1" destOrd="0" parTransId="{7FF558ED-E1D5-423B-A05E-454B0EC10FCC}" sibTransId="{8217F7FA-08C3-4BC4-A0D5-A6BD6B51C6EA}"/>
    <dgm:cxn modelId="{CCA374C9-1E5D-4575-8C31-340818351FE8}" srcId="{9748B178-395B-4BA2-B6B9-32A50DB297CE}" destId="{D6BFB08A-B165-40FE-8B9D-6353D400EF03}" srcOrd="1" destOrd="0" parTransId="{CDF397B3-48CA-4F73-9A22-77A17657DB15}" sibTransId="{0310E1D6-80AA-4578-AC6F-9B76C4CA71B1}"/>
    <dgm:cxn modelId="{87C28DFA-6155-4CE5-A17A-87FD70778F12}" type="presOf" srcId="{D6BFB08A-B165-40FE-8B9D-6353D400EF03}" destId="{5F68D5E8-118C-4CAD-AF1C-191E40BB7CE7}" srcOrd="0" destOrd="0" presId="urn:microsoft.com/office/officeart/2005/8/layout/hList1"/>
    <dgm:cxn modelId="{51F5FEE1-C336-4E27-BA43-D92372F6E9E3}" type="presOf" srcId="{AC74D283-05CE-4BDD-A115-24553AA3FE31}" destId="{CFDE4942-1FA2-4D70-B571-101369B24596}" srcOrd="0" destOrd="0" presId="urn:microsoft.com/office/officeart/2005/8/layout/hList1"/>
    <dgm:cxn modelId="{136A6957-E7BB-4961-8BE2-CCC532806945}" type="presOf" srcId="{FF9D03CD-71D8-4FD4-9E6C-9AB325CC19C9}" destId="{C42FC2D5-6863-4229-B635-8A2393AA8849}" srcOrd="0" destOrd="0" presId="urn:microsoft.com/office/officeart/2005/8/layout/hList1"/>
    <dgm:cxn modelId="{363BC3A9-2EE5-450E-90CB-37C7203867CE}" srcId="{9748B178-395B-4BA2-B6B9-32A50DB297CE}" destId="{FDFF095C-018C-402B-A71C-007D4FB698B8}" srcOrd="0" destOrd="0" parTransId="{2056F5E7-F290-41BE-9137-A1639DD1E04D}" sibTransId="{790628E8-1FB4-43CA-B332-25788AAFFD0A}"/>
    <dgm:cxn modelId="{B50DE1EB-DA54-4BEE-A22A-D1CFE62C0834}" type="presOf" srcId="{DA93F78B-F84A-4DC4-B973-FC46359E3B36}" destId="{EF7C40C7-8918-4426-88F1-20C15F2B4126}" srcOrd="0" destOrd="1" presId="urn:microsoft.com/office/officeart/2005/8/layout/hList1"/>
    <dgm:cxn modelId="{EC94142F-0B84-4E98-9D21-83C431146CC4}" srcId="{D6BFB08A-B165-40FE-8B9D-6353D400EF03}" destId="{86B4717C-E3F6-4E15-BAD8-614C367EE9B5}" srcOrd="0" destOrd="0" parTransId="{8E29D809-DA3A-4FAE-BD7E-9EBAE7BBD26E}" sibTransId="{F1951485-46E6-4E3F-BB59-55898E79B481}"/>
    <dgm:cxn modelId="{C8F4DF1A-8597-438B-86B2-A2F418F583EF}" type="presOf" srcId="{86B4717C-E3F6-4E15-BAD8-614C367EE9B5}" destId="{EF7C40C7-8918-4426-88F1-20C15F2B4126}" srcOrd="0" destOrd="0" presId="urn:microsoft.com/office/officeart/2005/8/layout/hList1"/>
    <dgm:cxn modelId="{55B508EF-7E90-4587-85D6-E4512AC874FF}" srcId="{D6BFB08A-B165-40FE-8B9D-6353D400EF03}" destId="{DA93F78B-F84A-4DC4-B973-FC46359E3B36}" srcOrd="1" destOrd="0" parTransId="{2F16CA57-0E3F-4B4E-8B6B-38F84FDC0009}" sibTransId="{FA0D5F07-2EC8-41A1-A857-A05AF444C85E}"/>
    <dgm:cxn modelId="{5491F4CC-8C0F-47A2-B4B2-3AD6DFEEF9B2}" type="presOf" srcId="{966D1942-0AB4-46CF-8596-C0A0F8A96CB8}" destId="{CFDE4942-1FA2-4D70-B571-101369B24596}" srcOrd="0" destOrd="1" presId="urn:microsoft.com/office/officeart/2005/8/layout/hList1"/>
    <dgm:cxn modelId="{289CB8C2-AEB2-4905-A4DB-F501A2F59451}" srcId="{EA6ACD71-2C2C-4DE5-BB01-12B076A3C64E}" destId="{FF9D03CD-71D8-4FD4-9E6C-9AB325CC19C9}" srcOrd="0" destOrd="0" parTransId="{167F5820-8612-4E8B-8304-C6838445CC83}" sibTransId="{4CD3A114-5D7E-42DC-A491-E84221784BC3}"/>
    <dgm:cxn modelId="{EBE1EC0E-7193-44E9-B721-4E472DD53EB1}" type="presOf" srcId="{9748B178-395B-4BA2-B6B9-32A50DB297CE}" destId="{F964E84A-EB8D-4A53-8961-CE98602A5452}" srcOrd="0" destOrd="0" presId="urn:microsoft.com/office/officeart/2005/8/layout/hList1"/>
    <dgm:cxn modelId="{55931D77-C96E-4DA5-81AD-637126BDF2BD}" srcId="{9748B178-395B-4BA2-B6B9-32A50DB297CE}" destId="{EA6ACD71-2C2C-4DE5-BB01-12B076A3C64E}" srcOrd="2" destOrd="0" parTransId="{C9C1938D-4C66-4D8C-850A-37BFBFF66027}" sibTransId="{E8EA917C-19D0-4518-B87C-A1FD51F93302}"/>
    <dgm:cxn modelId="{3513FBF1-89E4-4E6F-A91F-7832BE0A54E0}" type="presParOf" srcId="{F964E84A-EB8D-4A53-8961-CE98602A5452}" destId="{27260B3D-51E6-40FA-AB0A-CE0E409B261A}" srcOrd="0" destOrd="0" presId="urn:microsoft.com/office/officeart/2005/8/layout/hList1"/>
    <dgm:cxn modelId="{58CE8561-811D-46F1-BAC0-D8FD1FAC1336}" type="presParOf" srcId="{27260B3D-51E6-40FA-AB0A-CE0E409B261A}" destId="{268FB2E9-038C-4F1E-A8A2-B7750D33B89A}" srcOrd="0" destOrd="0" presId="urn:microsoft.com/office/officeart/2005/8/layout/hList1"/>
    <dgm:cxn modelId="{01B41B09-66BC-45F8-8790-91DB782698A4}" type="presParOf" srcId="{27260B3D-51E6-40FA-AB0A-CE0E409B261A}" destId="{CFDE4942-1FA2-4D70-B571-101369B24596}" srcOrd="1" destOrd="0" presId="urn:microsoft.com/office/officeart/2005/8/layout/hList1"/>
    <dgm:cxn modelId="{4F58C072-7917-4CE0-A197-5CC9F36381A5}" type="presParOf" srcId="{F964E84A-EB8D-4A53-8961-CE98602A5452}" destId="{96DBE6EA-D640-4C80-A99D-80983D969FC0}" srcOrd="1" destOrd="0" presId="urn:microsoft.com/office/officeart/2005/8/layout/hList1"/>
    <dgm:cxn modelId="{747543BA-E535-4AE5-A0D3-421B6F9AE1BC}" type="presParOf" srcId="{F964E84A-EB8D-4A53-8961-CE98602A5452}" destId="{E6B9CE4F-2789-4AF2-8830-EDE5A5D7102E}" srcOrd="2" destOrd="0" presId="urn:microsoft.com/office/officeart/2005/8/layout/hList1"/>
    <dgm:cxn modelId="{F6A6A63A-59CC-453C-8BFF-6F8EBAC98B87}" type="presParOf" srcId="{E6B9CE4F-2789-4AF2-8830-EDE5A5D7102E}" destId="{5F68D5E8-118C-4CAD-AF1C-191E40BB7CE7}" srcOrd="0" destOrd="0" presId="urn:microsoft.com/office/officeart/2005/8/layout/hList1"/>
    <dgm:cxn modelId="{8C90E4AD-A899-46D7-98B7-F55C9DF0FD1B}" type="presParOf" srcId="{E6B9CE4F-2789-4AF2-8830-EDE5A5D7102E}" destId="{EF7C40C7-8918-4426-88F1-20C15F2B4126}" srcOrd="1" destOrd="0" presId="urn:microsoft.com/office/officeart/2005/8/layout/hList1"/>
    <dgm:cxn modelId="{024E9270-8FCF-4A8A-8075-B6CF3031DF84}" type="presParOf" srcId="{F964E84A-EB8D-4A53-8961-CE98602A5452}" destId="{561C68E1-6C89-45B1-98EE-1E884EB2BDC3}" srcOrd="3" destOrd="0" presId="urn:microsoft.com/office/officeart/2005/8/layout/hList1"/>
    <dgm:cxn modelId="{0C382302-8A15-440A-BCC4-5C818378701A}" type="presParOf" srcId="{F964E84A-EB8D-4A53-8961-CE98602A5452}" destId="{2EE69962-1F78-4D77-99E7-3F7A6566D920}" srcOrd="4" destOrd="0" presId="urn:microsoft.com/office/officeart/2005/8/layout/hList1"/>
    <dgm:cxn modelId="{4E9712C4-5CD2-4F15-BEA8-6C08C07D84A5}" type="presParOf" srcId="{2EE69962-1F78-4D77-99E7-3F7A6566D920}" destId="{23288E78-E171-401E-8159-AD9CB7205094}" srcOrd="0" destOrd="0" presId="urn:microsoft.com/office/officeart/2005/8/layout/hList1"/>
    <dgm:cxn modelId="{02141437-8708-4BD6-9F23-901D54EC6754}" type="presParOf" srcId="{2EE69962-1F78-4D77-99E7-3F7A6566D920}" destId="{C42FC2D5-6863-4229-B635-8A2393AA884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138287-1A6B-4BCB-A093-EB682C0EFA0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EA83B62-72E3-40FC-BCBE-468E93E51DE6}">
      <dgm:prSet/>
      <dgm:spPr/>
      <dgm:t>
        <a:bodyPr/>
        <a:lstStyle/>
        <a:p>
          <a:pPr rtl="0"/>
          <a:r>
            <a:rPr lang="en-GB" dirty="0" smtClean="0"/>
            <a:t>Practices working collaboratively as network provider/federation</a:t>
          </a:r>
          <a:endParaRPr lang="en-GB" dirty="0"/>
        </a:p>
      </dgm:t>
    </dgm:pt>
    <dgm:pt modelId="{030FA1F4-4AD0-4CB2-9414-44AFF4562C1B}" type="parTrans" cxnId="{2DF636C3-7E93-4891-8E9B-D3FA4F93B8AB}">
      <dgm:prSet/>
      <dgm:spPr/>
      <dgm:t>
        <a:bodyPr/>
        <a:lstStyle/>
        <a:p>
          <a:endParaRPr lang="en-GB"/>
        </a:p>
      </dgm:t>
    </dgm:pt>
    <dgm:pt modelId="{C245C888-4A81-46AF-ADB1-EC3D6A2E8CBF}" type="sibTrans" cxnId="{2DF636C3-7E93-4891-8E9B-D3FA4F93B8AB}">
      <dgm:prSet/>
      <dgm:spPr/>
      <dgm:t>
        <a:bodyPr/>
        <a:lstStyle/>
        <a:p>
          <a:endParaRPr lang="en-GB"/>
        </a:p>
      </dgm:t>
    </dgm:pt>
    <dgm:pt modelId="{3EE43859-A9C2-4A3F-8AC8-770BD37E2785}">
      <dgm:prSet/>
      <dgm:spPr/>
      <dgm:t>
        <a:bodyPr/>
        <a:lstStyle/>
        <a:p>
          <a:pPr rtl="0"/>
          <a:r>
            <a:rPr lang="en-GB" dirty="0" smtClean="0"/>
            <a:t>Devo-</a:t>
          </a:r>
          <a:r>
            <a:rPr lang="en-GB" dirty="0" err="1" smtClean="0"/>
            <a:t>Manc</a:t>
          </a:r>
          <a:r>
            <a:rPr lang="en-GB" dirty="0" smtClean="0"/>
            <a:t> and others</a:t>
          </a:r>
          <a:endParaRPr lang="en-GB" dirty="0"/>
        </a:p>
      </dgm:t>
    </dgm:pt>
    <dgm:pt modelId="{81CA524A-406E-4B9D-8DCE-CAA2FCF0281F}" type="parTrans" cxnId="{0A380D0F-AA38-4524-B834-74780B5AF158}">
      <dgm:prSet/>
      <dgm:spPr/>
      <dgm:t>
        <a:bodyPr/>
        <a:lstStyle/>
        <a:p>
          <a:endParaRPr lang="en-GB"/>
        </a:p>
      </dgm:t>
    </dgm:pt>
    <dgm:pt modelId="{BC94B163-1DB4-4E99-8C78-3F951ADB6EC2}" type="sibTrans" cxnId="{0A380D0F-AA38-4524-B834-74780B5AF158}">
      <dgm:prSet/>
      <dgm:spPr/>
      <dgm:t>
        <a:bodyPr/>
        <a:lstStyle/>
        <a:p>
          <a:endParaRPr lang="en-GB"/>
        </a:p>
      </dgm:t>
    </dgm:pt>
    <dgm:pt modelId="{F0D3F88D-E795-4211-ACFC-CC98567B1566}">
      <dgm:prSet/>
      <dgm:spPr/>
      <dgm:t>
        <a:bodyPr/>
        <a:lstStyle/>
        <a:p>
          <a:pPr rtl="0"/>
          <a:r>
            <a:rPr lang="en-GB" dirty="0" smtClean="0"/>
            <a:t>Development of MCPs </a:t>
          </a:r>
        </a:p>
        <a:p>
          <a:pPr rtl="0"/>
          <a:r>
            <a:rPr lang="en-GB" dirty="0" smtClean="0"/>
            <a:t>Primary care home</a:t>
          </a:r>
          <a:endParaRPr lang="en-GB" dirty="0"/>
        </a:p>
      </dgm:t>
    </dgm:pt>
    <dgm:pt modelId="{0217F4FA-C6B3-436D-8E85-2EB55CCEC97D}" type="parTrans" cxnId="{A0AF71C6-1889-4CA3-85EA-1E45278CCBA1}">
      <dgm:prSet/>
      <dgm:spPr/>
      <dgm:t>
        <a:bodyPr/>
        <a:lstStyle/>
        <a:p>
          <a:endParaRPr lang="en-GB"/>
        </a:p>
      </dgm:t>
    </dgm:pt>
    <dgm:pt modelId="{73DC2C31-7F48-42C4-A2DA-C38950E87409}" type="sibTrans" cxnId="{A0AF71C6-1889-4CA3-85EA-1E45278CCBA1}">
      <dgm:prSet/>
      <dgm:spPr/>
      <dgm:t>
        <a:bodyPr/>
        <a:lstStyle/>
        <a:p>
          <a:endParaRPr lang="en-GB"/>
        </a:p>
      </dgm:t>
    </dgm:pt>
    <dgm:pt modelId="{AC92E78C-4A0D-4CE3-8833-FFF127A3AE9D}">
      <dgm:prSet/>
      <dgm:spPr/>
      <dgm:t>
        <a:bodyPr/>
        <a:lstStyle/>
        <a:p>
          <a:pPr rtl="0"/>
          <a:r>
            <a:rPr lang="en-GB" dirty="0" smtClean="0"/>
            <a:t>Super-practices - c.50 in England with 30,000+ patients</a:t>
          </a:r>
          <a:endParaRPr lang="en-GB" dirty="0"/>
        </a:p>
      </dgm:t>
    </dgm:pt>
    <dgm:pt modelId="{AAC1103E-0810-419E-ABE0-3420261EE55A}" type="parTrans" cxnId="{265DC4E7-04FD-44F8-8C3D-941886556E22}">
      <dgm:prSet/>
      <dgm:spPr/>
      <dgm:t>
        <a:bodyPr/>
        <a:lstStyle/>
        <a:p>
          <a:endParaRPr lang="en-GB"/>
        </a:p>
      </dgm:t>
    </dgm:pt>
    <dgm:pt modelId="{0BCC9C92-9288-45BD-A397-A6A7E7EC10A0}" type="sibTrans" cxnId="{265DC4E7-04FD-44F8-8C3D-941886556E22}">
      <dgm:prSet/>
      <dgm:spPr/>
      <dgm:t>
        <a:bodyPr/>
        <a:lstStyle/>
        <a:p>
          <a:endParaRPr lang="en-GB"/>
        </a:p>
      </dgm:t>
    </dgm:pt>
    <dgm:pt modelId="{BCEF9D71-8B14-49FB-96C7-7217143B2646}">
      <dgm:prSet/>
      <dgm:spPr/>
      <dgm:t>
        <a:bodyPr/>
        <a:lstStyle/>
        <a:p>
          <a:pPr rtl="0"/>
          <a:r>
            <a:rPr lang="en-GB" dirty="0" smtClean="0"/>
            <a:t>Acute Trusts running or contracting with GP practices</a:t>
          </a:r>
          <a:endParaRPr lang="en-GB" dirty="0"/>
        </a:p>
      </dgm:t>
    </dgm:pt>
    <dgm:pt modelId="{531E91D1-41BC-4125-B409-9D1397A586AD}" type="parTrans" cxnId="{671B4D46-6C7B-437E-A9EC-8C6B9A013125}">
      <dgm:prSet/>
      <dgm:spPr/>
      <dgm:t>
        <a:bodyPr/>
        <a:lstStyle/>
        <a:p>
          <a:endParaRPr lang="en-GB"/>
        </a:p>
      </dgm:t>
    </dgm:pt>
    <dgm:pt modelId="{D97F995E-40AF-4173-8CD1-C1BE015F1A93}" type="sibTrans" cxnId="{671B4D46-6C7B-437E-A9EC-8C6B9A013125}">
      <dgm:prSet/>
      <dgm:spPr/>
      <dgm:t>
        <a:bodyPr/>
        <a:lstStyle/>
        <a:p>
          <a:endParaRPr lang="en-GB"/>
        </a:p>
      </dgm:t>
    </dgm:pt>
    <dgm:pt modelId="{5526892C-C0DC-4A45-A710-642658B4C9CD}">
      <dgm:prSet/>
      <dgm:spPr/>
      <dgm:t>
        <a:bodyPr/>
        <a:lstStyle/>
        <a:p>
          <a:pPr rtl="0"/>
          <a:r>
            <a:rPr lang="en-GB" dirty="0" smtClean="0"/>
            <a:t>PACS/ACO development</a:t>
          </a:r>
          <a:endParaRPr lang="en-GB" dirty="0"/>
        </a:p>
      </dgm:t>
    </dgm:pt>
    <dgm:pt modelId="{CAB65ABE-4BEE-4357-B89C-E2C8B82F47FE}" type="parTrans" cxnId="{2603298A-3A56-42A8-BEFC-1950E4B9D8E1}">
      <dgm:prSet/>
      <dgm:spPr/>
      <dgm:t>
        <a:bodyPr/>
        <a:lstStyle/>
        <a:p>
          <a:endParaRPr lang="en-GB"/>
        </a:p>
      </dgm:t>
    </dgm:pt>
    <dgm:pt modelId="{2FEC70CD-C3C7-4433-B486-78E355DB6EEC}" type="sibTrans" cxnId="{2603298A-3A56-42A8-BEFC-1950E4B9D8E1}">
      <dgm:prSet/>
      <dgm:spPr/>
      <dgm:t>
        <a:bodyPr/>
        <a:lstStyle/>
        <a:p>
          <a:endParaRPr lang="en-GB"/>
        </a:p>
      </dgm:t>
    </dgm:pt>
    <dgm:pt modelId="{C4634B2B-9FC0-44EE-8389-58D28427D6DF}" type="pres">
      <dgm:prSet presAssocID="{15138287-1A6B-4BCB-A093-EB682C0EFA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EEA6B49-1830-4E48-B598-372E70E315D8}" type="pres">
      <dgm:prSet presAssocID="{2EA83B62-72E3-40FC-BCBE-468E93E51DE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574888-98AC-4CCD-B9CD-5956FC23C126}" type="pres">
      <dgm:prSet presAssocID="{C245C888-4A81-46AF-ADB1-EC3D6A2E8CBF}" presName="sibTrans" presStyleCnt="0"/>
      <dgm:spPr/>
    </dgm:pt>
    <dgm:pt modelId="{C639FFEB-DB4A-4142-95A0-0D3476153FF6}" type="pres">
      <dgm:prSet presAssocID="{3EE43859-A9C2-4A3F-8AC8-770BD37E2785}" presName="node" presStyleLbl="node1" presStyleIdx="1" presStyleCnt="6" custScaleY="966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5348AD-7F4D-402E-BC3B-119B500F898C}" type="pres">
      <dgm:prSet presAssocID="{BC94B163-1DB4-4E99-8C78-3F951ADB6EC2}" presName="sibTrans" presStyleCnt="0"/>
      <dgm:spPr/>
    </dgm:pt>
    <dgm:pt modelId="{A5FD26D5-4FB5-4B6B-8EAA-09D2B20D92BE}" type="pres">
      <dgm:prSet presAssocID="{F0D3F88D-E795-4211-ACFC-CC98567B156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9AA388-3E63-48F8-940E-625C40C61D8F}" type="pres">
      <dgm:prSet presAssocID="{73DC2C31-7F48-42C4-A2DA-C38950E87409}" presName="sibTrans" presStyleCnt="0"/>
      <dgm:spPr/>
    </dgm:pt>
    <dgm:pt modelId="{1C09C71D-6591-4DB8-9C0B-A55A28D47116}" type="pres">
      <dgm:prSet presAssocID="{AC92E78C-4A0D-4CE3-8833-FFF127A3AE9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6B1B37-7CB5-4C5C-8452-4332AABBB2E0}" type="pres">
      <dgm:prSet presAssocID="{0BCC9C92-9288-45BD-A397-A6A7E7EC10A0}" presName="sibTrans" presStyleCnt="0"/>
      <dgm:spPr/>
    </dgm:pt>
    <dgm:pt modelId="{9BB5CEF4-1D10-4DFD-8424-343F3EAD55FC}" type="pres">
      <dgm:prSet presAssocID="{BCEF9D71-8B14-49FB-96C7-7217143B264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80F442-23E1-48D5-9CDC-550ABFE0E92D}" type="pres">
      <dgm:prSet presAssocID="{D97F995E-40AF-4173-8CD1-C1BE015F1A93}" presName="sibTrans" presStyleCnt="0"/>
      <dgm:spPr/>
    </dgm:pt>
    <dgm:pt modelId="{56E09A9E-2718-4E11-BCA8-A5ADFC1006C6}" type="pres">
      <dgm:prSet presAssocID="{5526892C-C0DC-4A45-A710-642658B4C9C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A380D0F-AA38-4524-B834-74780B5AF158}" srcId="{15138287-1A6B-4BCB-A093-EB682C0EFA0F}" destId="{3EE43859-A9C2-4A3F-8AC8-770BD37E2785}" srcOrd="1" destOrd="0" parTransId="{81CA524A-406E-4B9D-8DCE-CAA2FCF0281F}" sibTransId="{BC94B163-1DB4-4E99-8C78-3F951ADB6EC2}"/>
    <dgm:cxn modelId="{98FF98CD-EBD7-4A66-AA29-F0F48FE5448D}" type="presOf" srcId="{15138287-1A6B-4BCB-A093-EB682C0EFA0F}" destId="{C4634B2B-9FC0-44EE-8389-58D28427D6DF}" srcOrd="0" destOrd="0" presId="urn:microsoft.com/office/officeart/2005/8/layout/default"/>
    <dgm:cxn modelId="{67121471-6781-4DCE-BB00-133968400952}" type="presOf" srcId="{F0D3F88D-E795-4211-ACFC-CC98567B1566}" destId="{A5FD26D5-4FB5-4B6B-8EAA-09D2B20D92BE}" srcOrd="0" destOrd="0" presId="urn:microsoft.com/office/officeart/2005/8/layout/default"/>
    <dgm:cxn modelId="{1BDD8652-8B75-4376-9892-5DFA23B94789}" type="presOf" srcId="{3EE43859-A9C2-4A3F-8AC8-770BD37E2785}" destId="{C639FFEB-DB4A-4142-95A0-0D3476153FF6}" srcOrd="0" destOrd="0" presId="urn:microsoft.com/office/officeart/2005/8/layout/default"/>
    <dgm:cxn modelId="{9CFE296C-70CE-4B87-8379-6977DA8141D8}" type="presOf" srcId="{AC92E78C-4A0D-4CE3-8833-FFF127A3AE9D}" destId="{1C09C71D-6591-4DB8-9C0B-A55A28D47116}" srcOrd="0" destOrd="0" presId="urn:microsoft.com/office/officeart/2005/8/layout/default"/>
    <dgm:cxn modelId="{FD3F9E28-B36C-42DB-86C8-F767553C728D}" type="presOf" srcId="{5526892C-C0DC-4A45-A710-642658B4C9CD}" destId="{56E09A9E-2718-4E11-BCA8-A5ADFC1006C6}" srcOrd="0" destOrd="0" presId="urn:microsoft.com/office/officeart/2005/8/layout/default"/>
    <dgm:cxn modelId="{671B4D46-6C7B-437E-A9EC-8C6B9A013125}" srcId="{15138287-1A6B-4BCB-A093-EB682C0EFA0F}" destId="{BCEF9D71-8B14-49FB-96C7-7217143B2646}" srcOrd="4" destOrd="0" parTransId="{531E91D1-41BC-4125-B409-9D1397A586AD}" sibTransId="{D97F995E-40AF-4173-8CD1-C1BE015F1A93}"/>
    <dgm:cxn modelId="{2603298A-3A56-42A8-BEFC-1950E4B9D8E1}" srcId="{15138287-1A6B-4BCB-A093-EB682C0EFA0F}" destId="{5526892C-C0DC-4A45-A710-642658B4C9CD}" srcOrd="5" destOrd="0" parTransId="{CAB65ABE-4BEE-4357-B89C-E2C8B82F47FE}" sibTransId="{2FEC70CD-C3C7-4433-B486-78E355DB6EEC}"/>
    <dgm:cxn modelId="{2DF636C3-7E93-4891-8E9B-D3FA4F93B8AB}" srcId="{15138287-1A6B-4BCB-A093-EB682C0EFA0F}" destId="{2EA83B62-72E3-40FC-BCBE-468E93E51DE6}" srcOrd="0" destOrd="0" parTransId="{030FA1F4-4AD0-4CB2-9414-44AFF4562C1B}" sibTransId="{C245C888-4A81-46AF-ADB1-EC3D6A2E8CBF}"/>
    <dgm:cxn modelId="{A365DCA7-C8F4-43D0-8046-A3B02CC79B80}" type="presOf" srcId="{BCEF9D71-8B14-49FB-96C7-7217143B2646}" destId="{9BB5CEF4-1D10-4DFD-8424-343F3EAD55FC}" srcOrd="0" destOrd="0" presId="urn:microsoft.com/office/officeart/2005/8/layout/default"/>
    <dgm:cxn modelId="{93EB4B20-6D9A-4BD1-B817-E83027BAD139}" type="presOf" srcId="{2EA83B62-72E3-40FC-BCBE-468E93E51DE6}" destId="{5EEA6B49-1830-4E48-B598-372E70E315D8}" srcOrd="0" destOrd="0" presId="urn:microsoft.com/office/officeart/2005/8/layout/default"/>
    <dgm:cxn modelId="{265DC4E7-04FD-44F8-8C3D-941886556E22}" srcId="{15138287-1A6B-4BCB-A093-EB682C0EFA0F}" destId="{AC92E78C-4A0D-4CE3-8833-FFF127A3AE9D}" srcOrd="3" destOrd="0" parTransId="{AAC1103E-0810-419E-ABE0-3420261EE55A}" sibTransId="{0BCC9C92-9288-45BD-A397-A6A7E7EC10A0}"/>
    <dgm:cxn modelId="{A0AF71C6-1889-4CA3-85EA-1E45278CCBA1}" srcId="{15138287-1A6B-4BCB-A093-EB682C0EFA0F}" destId="{F0D3F88D-E795-4211-ACFC-CC98567B1566}" srcOrd="2" destOrd="0" parTransId="{0217F4FA-C6B3-436D-8E85-2EB55CCEC97D}" sibTransId="{73DC2C31-7F48-42C4-A2DA-C38950E87409}"/>
    <dgm:cxn modelId="{80A4F3DE-FD50-4EF4-855B-326D00F96C01}" type="presParOf" srcId="{C4634B2B-9FC0-44EE-8389-58D28427D6DF}" destId="{5EEA6B49-1830-4E48-B598-372E70E315D8}" srcOrd="0" destOrd="0" presId="urn:microsoft.com/office/officeart/2005/8/layout/default"/>
    <dgm:cxn modelId="{72CEBA30-97F6-4D02-9EDD-C926F03CD61C}" type="presParOf" srcId="{C4634B2B-9FC0-44EE-8389-58D28427D6DF}" destId="{0E574888-98AC-4CCD-B9CD-5956FC23C126}" srcOrd="1" destOrd="0" presId="urn:microsoft.com/office/officeart/2005/8/layout/default"/>
    <dgm:cxn modelId="{ADBF2673-D81B-48D5-8BB6-2A8D3D794A72}" type="presParOf" srcId="{C4634B2B-9FC0-44EE-8389-58D28427D6DF}" destId="{C639FFEB-DB4A-4142-95A0-0D3476153FF6}" srcOrd="2" destOrd="0" presId="urn:microsoft.com/office/officeart/2005/8/layout/default"/>
    <dgm:cxn modelId="{75D714DF-4BFE-4BFC-8894-ED75A3DCB967}" type="presParOf" srcId="{C4634B2B-9FC0-44EE-8389-58D28427D6DF}" destId="{9A5348AD-7F4D-402E-BC3B-119B500F898C}" srcOrd="3" destOrd="0" presId="urn:microsoft.com/office/officeart/2005/8/layout/default"/>
    <dgm:cxn modelId="{56BBB8FE-9D28-4FA5-AF91-66584B6735F7}" type="presParOf" srcId="{C4634B2B-9FC0-44EE-8389-58D28427D6DF}" destId="{A5FD26D5-4FB5-4B6B-8EAA-09D2B20D92BE}" srcOrd="4" destOrd="0" presId="urn:microsoft.com/office/officeart/2005/8/layout/default"/>
    <dgm:cxn modelId="{8F1B2313-37E7-48E2-8B47-88972971C574}" type="presParOf" srcId="{C4634B2B-9FC0-44EE-8389-58D28427D6DF}" destId="{2D9AA388-3E63-48F8-940E-625C40C61D8F}" srcOrd="5" destOrd="0" presId="urn:microsoft.com/office/officeart/2005/8/layout/default"/>
    <dgm:cxn modelId="{44FC53D8-3FDC-413F-BE46-6349BF856DF9}" type="presParOf" srcId="{C4634B2B-9FC0-44EE-8389-58D28427D6DF}" destId="{1C09C71D-6591-4DB8-9C0B-A55A28D47116}" srcOrd="6" destOrd="0" presId="urn:microsoft.com/office/officeart/2005/8/layout/default"/>
    <dgm:cxn modelId="{6F793027-5F1D-486C-BCFE-9D163BBFE49A}" type="presParOf" srcId="{C4634B2B-9FC0-44EE-8389-58D28427D6DF}" destId="{0C6B1B37-7CB5-4C5C-8452-4332AABBB2E0}" srcOrd="7" destOrd="0" presId="urn:microsoft.com/office/officeart/2005/8/layout/default"/>
    <dgm:cxn modelId="{83009D60-F857-40BB-81AD-E0E7247072F9}" type="presParOf" srcId="{C4634B2B-9FC0-44EE-8389-58D28427D6DF}" destId="{9BB5CEF4-1D10-4DFD-8424-343F3EAD55FC}" srcOrd="8" destOrd="0" presId="urn:microsoft.com/office/officeart/2005/8/layout/default"/>
    <dgm:cxn modelId="{48204A0F-44AE-4BC8-9A14-3763381E808E}" type="presParOf" srcId="{C4634B2B-9FC0-44EE-8389-58D28427D6DF}" destId="{3880F442-23E1-48D5-9CDC-550ABFE0E92D}" srcOrd="9" destOrd="0" presId="urn:microsoft.com/office/officeart/2005/8/layout/default"/>
    <dgm:cxn modelId="{FEBC20C5-B716-40C9-B2D5-21E587471E16}" type="presParOf" srcId="{C4634B2B-9FC0-44EE-8389-58D28427D6DF}" destId="{56E09A9E-2718-4E11-BCA8-A5ADFC1006C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A49AA-F82B-7F43-97F9-2E361A3A5817}" type="datetimeFigureOut">
              <a:rPr lang="en-US" smtClean="0"/>
              <a:t>4/1/2017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09F81-D0BF-BA44-BB47-A409B24A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2033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03147-221E-DF4C-8FB5-DFBB07EB4721}" type="datetimeFigureOut">
              <a:rPr lang="en-US" smtClean="0"/>
              <a:t>4/1/2017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44F72-B667-724A-817B-C8D52BA16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0654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03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40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455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Comprehensive package of support to General Practice</a:t>
            </a:r>
          </a:p>
          <a:p>
            <a:r>
              <a:rPr lang="en-GB" smtClean="0"/>
              <a:t>Funding will rise to at least 10.4% of NHS spending (close to our call of 11%)</a:t>
            </a:r>
          </a:p>
          <a:p>
            <a:r>
              <a:rPr lang="en-GB" smtClean="0"/>
              <a:t>Majority of our asks in Responsive, Safe and Sustainable included – and commitment to discuss outstanding proposals</a:t>
            </a:r>
          </a:p>
          <a:p>
            <a:r>
              <a:rPr lang="en-GB" smtClean="0"/>
              <a:t>BUT: proof will be in the pudding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492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781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304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631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4610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724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6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302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lnSpc>
                <a:spcPct val="100000"/>
              </a:lnSpc>
              <a:buFontTx/>
              <a:buNone/>
            </a:pPr>
            <a:endParaRPr lang="en-GB" sz="2000" dirty="0" smtClean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09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5913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81DA32-D4D0-435C-8DA6-1A20F1D2896D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3015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9405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2685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0075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3015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4902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8777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2213" y="554038"/>
            <a:ext cx="4916487" cy="2767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>
                <a:solidFill>
                  <a:prstClr val="black"/>
                </a:solidFill>
              </a:rPr>
              <a:pPr/>
              <a:t>41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0552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71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2515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5004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0174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8499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774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119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157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856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372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068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20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388044" y="256365"/>
            <a:ext cx="5393632" cy="1245410"/>
          </a:xfrm>
        </p:spPr>
        <p:txBody>
          <a:bodyPr>
            <a:noAutofit/>
          </a:bodyPr>
          <a:lstStyle>
            <a:lvl1pPr>
              <a:lnSpc>
                <a:spcPts val="4800"/>
              </a:lnSpc>
              <a:defRPr sz="4600"/>
            </a:lvl1pPr>
          </a:lstStyle>
          <a:p>
            <a:r>
              <a:rPr lang="en-GB" dirty="0" smtClean="0"/>
              <a:t>Click to edit </a:t>
            </a:r>
            <a:br>
              <a:rPr lang="en-GB" dirty="0" smtClean="0"/>
            </a:br>
            <a:r>
              <a:rPr lang="en-GB" dirty="0" smtClean="0"/>
              <a:t>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42EC2B97-85FC-2A43-B01D-0D237DE19486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9999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3" y="326919"/>
            <a:ext cx="7054748" cy="4938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70" y="1256734"/>
            <a:ext cx="3679798" cy="3062391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4633913" y="1289050"/>
            <a:ext cx="4137025" cy="3049588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3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532B96B4-7CE1-A24F-8517-35E9C67AC902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1417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4" y="326919"/>
            <a:ext cx="7076012" cy="4938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377235" y="1251100"/>
            <a:ext cx="8393704" cy="3087538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4CC51A8F-81CC-1845-AE5B-8F08D99D5B9F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26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4" y="326920"/>
            <a:ext cx="7061835" cy="4840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377235" y="917893"/>
            <a:ext cx="8393704" cy="350811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B6962083-3031-7445-8ED2-AB4C74268E27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549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no arrow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15440"/>
            <a:ext cx="7356815" cy="500794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05892"/>
            <a:ext cx="8183880" cy="3837559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98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720B5B47-3CF9-9543-849A-170F8D3A42D1}" type="datetime3">
              <a:rPr lang="en-GB" smtClean="0"/>
              <a:t>1 April,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576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lue - Eng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83765" y="1156363"/>
            <a:ext cx="1460235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84" y="1205473"/>
            <a:ext cx="543665" cy="138976"/>
          </a:xfrm>
          <a:prstGeom prst="rect">
            <a:avLst/>
          </a:prstGeom>
        </p:spPr>
      </p:pic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E872B90C-1F9A-2342-AE32-F7306AED6DDC}" type="datetime3">
              <a:rPr lang="en-GB" smtClean="0"/>
              <a:t>1 April,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072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lue - N Ire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83765" y="1156363"/>
            <a:ext cx="1460235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84" y="1205473"/>
            <a:ext cx="1122931" cy="108000"/>
          </a:xfrm>
          <a:prstGeom prst="rect">
            <a:avLst/>
          </a:prstGeom>
        </p:spPr>
      </p:pic>
      <p:sp>
        <p:nvSpPr>
          <p:cNvPr id="10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F64BB13B-7A7E-DE4C-A2BD-1E91A116B696}" type="datetime3">
              <a:rPr lang="en-GB" smtClean="0"/>
              <a:t>1 April,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98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lue - Sco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83765" y="1156363"/>
            <a:ext cx="1460235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84" y="1205473"/>
            <a:ext cx="574141" cy="108000"/>
          </a:xfrm>
          <a:prstGeom prst="rect">
            <a:avLst/>
          </a:prstGeom>
        </p:spPr>
      </p:pic>
      <p:sp>
        <p:nvSpPr>
          <p:cNvPr id="10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4269046F-C088-4549-BFC8-FFDEDAB9BF01}" type="datetime3">
              <a:rPr lang="en-GB" smtClean="0"/>
              <a:t>1 April,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75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lue - W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83765" y="1156363"/>
            <a:ext cx="1460235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84" y="1205473"/>
            <a:ext cx="882000" cy="140546"/>
          </a:xfrm>
          <a:prstGeom prst="rect">
            <a:avLst/>
          </a:prstGeom>
        </p:spPr>
      </p:pic>
      <p:sp>
        <p:nvSpPr>
          <p:cNvPr id="10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15DE1E4C-A7D4-5A4A-A2E2-4D937AB3C1C8}" type="datetime3">
              <a:rPr lang="en-GB" smtClean="0"/>
              <a:t>1 April,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60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3" y="256365"/>
            <a:ext cx="5388409" cy="124649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3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88F69CEE-CB96-4542-834A-2FD2AEBF297D}" type="datetime3">
              <a:rPr lang="en-GB" smtClean="0"/>
              <a:t>1 April,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99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3" y="326919"/>
            <a:ext cx="7068923" cy="4938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80000"/>
              </a:lnSpc>
              <a:spcAft>
                <a:spcPts val="600"/>
              </a:spcAft>
              <a:defRPr sz="2800"/>
            </a:lvl1pPr>
            <a:lvl2pPr>
              <a:lnSpc>
                <a:spcPct val="80000"/>
              </a:lnSpc>
              <a:spcAft>
                <a:spcPts val="600"/>
              </a:spcAft>
              <a:defRPr sz="2400">
                <a:latin typeface="Calibri"/>
                <a:cs typeface="Calibri"/>
              </a:defRPr>
            </a:lvl2pPr>
            <a:lvl3pPr>
              <a:lnSpc>
                <a:spcPct val="80000"/>
              </a:lnSpc>
              <a:spcAft>
                <a:spcPts val="600"/>
              </a:spcAft>
              <a:defRPr sz="2000">
                <a:latin typeface="Calibri"/>
                <a:cs typeface="Calibri"/>
              </a:defRPr>
            </a:lvl3pPr>
            <a:lvl4pPr>
              <a:lnSpc>
                <a:spcPct val="80000"/>
              </a:lnSpc>
              <a:spcAft>
                <a:spcPts val="600"/>
              </a:spcAft>
              <a:defRPr sz="2000">
                <a:latin typeface="Calibri"/>
                <a:cs typeface="Calibri"/>
              </a:defRPr>
            </a:lvl4pPr>
            <a:lvl5pPr>
              <a:lnSpc>
                <a:spcPct val="80000"/>
              </a:lnSpc>
              <a:spcAft>
                <a:spcPts val="600"/>
              </a:spcAft>
              <a:defRPr sz="2000"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3FFC9BE3-63B7-8B4B-8F7F-E2147C04187A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14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- Eng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3" y="256365"/>
            <a:ext cx="5388409" cy="124649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683765" y="1156363"/>
            <a:ext cx="146023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85" y="1205473"/>
            <a:ext cx="543662" cy="138976"/>
          </a:xfrm>
          <a:prstGeom prst="rect">
            <a:avLst/>
          </a:prstGeom>
        </p:spPr>
      </p:pic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3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7FA73FBD-7BDC-5D4C-91BB-C53BD4B10D20}" type="datetime3">
              <a:rPr lang="en-GB" smtClean="0"/>
              <a:t>1 April,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030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- N Ire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3" y="256365"/>
            <a:ext cx="5388409" cy="124649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683765" y="1156363"/>
            <a:ext cx="146023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93" y="1205473"/>
            <a:ext cx="1122913" cy="108000"/>
          </a:xfrm>
          <a:prstGeom prst="rect">
            <a:avLst/>
          </a:prstGeom>
        </p:spPr>
      </p:pic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3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64061F8B-B6B2-3A47-887C-1E7776ECF711}" type="datetime3">
              <a:rPr lang="en-GB" smtClean="0"/>
              <a:t>1 April,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838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- Sco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3" y="256365"/>
            <a:ext cx="5388409" cy="124649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683765" y="1156363"/>
            <a:ext cx="146023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84" y="1205473"/>
            <a:ext cx="574141" cy="107999"/>
          </a:xfrm>
          <a:prstGeom prst="rect">
            <a:avLst/>
          </a:prstGeom>
        </p:spPr>
      </p:pic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3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003262BE-F2FD-5F47-8BCF-42170FCA248B}" type="datetime3">
              <a:rPr lang="en-GB" smtClean="0"/>
              <a:t>1 April,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8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- W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3" y="256365"/>
            <a:ext cx="5388409" cy="124649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683765" y="1156363"/>
            <a:ext cx="146023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10" y="1205473"/>
            <a:ext cx="878947" cy="140546"/>
          </a:xfrm>
          <a:prstGeom prst="rect">
            <a:avLst/>
          </a:prstGeom>
        </p:spPr>
      </p:pic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3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9B358B89-FA03-894B-9B34-3AD1A40A9F87}" type="datetime3">
              <a:rPr lang="en-GB" smtClean="0"/>
              <a:t>1 April,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31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745ED1E8-6960-3D47-90C4-16534FF1BC65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3930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B5BA1073-7662-6F40-AE28-55ABC5DA8CD7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972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AFDC32B0-FC21-164D-B2AE-427EDF0A5E43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254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2E7A7341-6E70-D44C-941B-80C4EBDDABB7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717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2A26A3F8-7E36-7142-AB35-4ABC934D5DC4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275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gular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3" y="326920"/>
            <a:ext cx="7068923" cy="4938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80000"/>
              </a:lnSpc>
              <a:defRPr sz="2800"/>
            </a:lvl1pPr>
            <a:lvl2pPr>
              <a:lnSpc>
                <a:spcPct val="80000"/>
              </a:lnSpc>
              <a:defRPr sz="2400"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7560F7E0-9C0D-2D49-8531-0E815FA79E9D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1698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3" y="326920"/>
            <a:ext cx="7068923" cy="4938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400"/>
              </a:lnSpc>
              <a:buFont typeface="Calibri" panose="020F0502020204030204" pitchFamily="34" charset="0"/>
              <a:buNone/>
              <a:defRPr b="0">
                <a:solidFill>
                  <a:schemeClr val="tx2">
                    <a:lumMod val="95000"/>
                    <a:lumOff val="5000"/>
                  </a:schemeClr>
                </a:solidFill>
              </a:defRPr>
            </a:lvl1pPr>
            <a:lvl2pPr>
              <a:lnSpc>
                <a:spcPts val="2400"/>
              </a:lnSpc>
              <a:defRPr/>
            </a:lvl2pPr>
            <a:lvl3pPr marL="715963" indent="-354013">
              <a:lnSpc>
                <a:spcPts val="2000"/>
              </a:lnSpc>
              <a:tabLst/>
              <a:defRPr lang="en-US" sz="2400" b="0" kern="1200" spc="-5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3pPr>
            <a:lvl4pPr>
              <a:lnSpc>
                <a:spcPts val="2000"/>
              </a:lnSpc>
              <a:defRPr/>
            </a:lvl4pPr>
            <a:lvl5pPr marL="1077913" indent="-361950">
              <a:lnSpc>
                <a:spcPts val="2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7560F7E0-9C0D-2D49-8531-0E815FA79E9D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25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x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2" y="326919"/>
            <a:ext cx="7037185" cy="4938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70" y="1256734"/>
            <a:ext cx="3390586" cy="3062391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034642" y="1256734"/>
            <a:ext cx="3390586" cy="3062391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3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E7BB62AC-DBC0-F640-92EC-7B48F07DED43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539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2" y="326919"/>
            <a:ext cx="7035143" cy="4938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70" y="1256734"/>
            <a:ext cx="7047716" cy="3062391"/>
          </a:xfrm>
        </p:spPr>
        <p:txBody>
          <a:bodyPr numCol="2" spcCol="288000"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3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D0F0202F-4CBE-5349-963C-01099BEDC548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279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4" y="326919"/>
            <a:ext cx="7047658" cy="4938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70" y="1256734"/>
            <a:ext cx="3679798" cy="3062391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39981" y="1295399"/>
            <a:ext cx="4124607" cy="304887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746DC858-F03D-564D-B915-4EAA96B26C2B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568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4" y="326919"/>
            <a:ext cx="5393631" cy="49381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C89860A9-C8F6-5641-983D-303BDE492943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03257" y="1295399"/>
            <a:ext cx="8361331" cy="304887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332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595752"/>
            <a:ext cx="9144000" cy="547748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4" y="326919"/>
            <a:ext cx="5393631" cy="49381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01" y="381701"/>
            <a:ext cx="463550" cy="165731"/>
          </a:xfrm>
          <a:prstGeom prst="rect">
            <a:avLst/>
          </a:prstGeom>
        </p:spPr>
      </p:pic>
      <p:sp>
        <p:nvSpPr>
          <p:cNvPr id="15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80883313-83E3-9442-9127-CC9B3286B845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88042" y="4920016"/>
            <a:ext cx="1897190" cy="923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rtl="0"/>
            <a:r>
              <a:rPr lang="en-GB" sz="600" b="0" i="0" u="none" strike="noStrike" kern="1200" baseline="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©British Medical Association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03257" y="1295399"/>
            <a:ext cx="8361331" cy="30488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780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595752"/>
            <a:ext cx="9144000" cy="547748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042" y="326919"/>
            <a:ext cx="7065029" cy="92868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469" y="1256734"/>
            <a:ext cx="7081498" cy="30623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7" name="Picture 6" descr="mba.em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01" y="381537"/>
            <a:ext cx="463550" cy="1660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8042" y="4920016"/>
            <a:ext cx="1897190" cy="923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rtl="0"/>
            <a:r>
              <a:rPr lang="en-GB" sz="600" b="0" i="0" u="none" strike="noStrike" kern="1200" baseline="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©British Medical Association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2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677479CD-D821-734C-82AB-22C660C38FD4}" type="datetime3">
              <a:rPr lang="en-GB" smtClean="0"/>
              <a:t>1 April,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44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50" r:id="rId3"/>
    <p:sldLayoutId id="2147483682" r:id="rId4"/>
    <p:sldLayoutId id="2147483673" r:id="rId5"/>
    <p:sldLayoutId id="2147483680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3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lnSpc>
          <a:spcPts val="3400"/>
        </a:lnSpc>
        <a:spcBef>
          <a:spcPct val="0"/>
        </a:spcBef>
        <a:buNone/>
        <a:defRPr sz="3200" kern="1200" spc="-50">
          <a:solidFill>
            <a:schemeClr val="tx1"/>
          </a:solidFill>
          <a:latin typeface="Calibri Ligh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Arial"/>
        <a:buNone/>
        <a:defRPr sz="2400" kern="1200" spc="-20">
          <a:solidFill>
            <a:schemeClr val="tx1"/>
          </a:solidFill>
          <a:latin typeface="Calibri"/>
          <a:ea typeface="+mn-ea"/>
          <a:cs typeface="Calibri"/>
        </a:defRPr>
      </a:lvl1pPr>
      <a:lvl2pPr marL="0" indent="0" algn="l" defTabSz="457200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Arial"/>
        <a:buNone/>
        <a:defRPr sz="2400" kern="1200" spc="-20">
          <a:solidFill>
            <a:schemeClr val="tx2"/>
          </a:solidFill>
          <a:latin typeface="Calibri"/>
          <a:ea typeface="+mn-ea"/>
          <a:cs typeface="Calibri"/>
        </a:defRPr>
      </a:lvl2pPr>
      <a:lvl3pPr marL="233363" indent="-233363" algn="l" defTabSz="457200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Lucida Grande"/>
        <a:buChar char="–"/>
        <a:tabLst/>
        <a:defRPr sz="2000" kern="1200" spc="-20">
          <a:solidFill>
            <a:schemeClr val="tx2"/>
          </a:solidFill>
          <a:latin typeface="Calibri"/>
          <a:ea typeface="+mn-ea"/>
          <a:cs typeface="Calibri"/>
        </a:defRPr>
      </a:lvl3pPr>
      <a:lvl4pPr marL="473075" indent="-228600" algn="l" defTabSz="541338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Lucida Grande"/>
        <a:buChar char="–"/>
        <a:tabLst/>
        <a:defRPr sz="2000" kern="1200" spc="-20">
          <a:solidFill>
            <a:schemeClr val="tx2"/>
          </a:solidFill>
          <a:latin typeface="Calibri"/>
          <a:ea typeface="+mn-ea"/>
          <a:cs typeface="Calibri"/>
        </a:defRPr>
      </a:lvl4pPr>
      <a:lvl5pPr marL="692150" indent="-230188" algn="l" defTabSz="457200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Lucida Grande"/>
        <a:buChar char="–"/>
        <a:defRPr sz="2000" kern="1200" spc="-20">
          <a:solidFill>
            <a:schemeClr val="tx2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dirty="0" smtClean="0"/>
              <a:t>Click to edit </a:t>
            </a:r>
            <a:br>
              <a:rPr lang="en-GB" dirty="0" smtClean="0"/>
            </a:br>
            <a:r>
              <a:rPr lang="en-GB" dirty="0" smtClean="0"/>
              <a:t>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469" y="2328407"/>
            <a:ext cx="5232745" cy="19778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753" y="382030"/>
            <a:ext cx="1067981" cy="381831"/>
          </a:xfrm>
          <a:prstGeom prst="rect">
            <a:avLst/>
          </a:prstGeom>
        </p:spPr>
      </p:pic>
      <p:pic>
        <p:nvPicPr>
          <p:cNvPr id="12" name="Picture 11" descr="logoH.emf"/>
          <p:cNvPicPr>
            <a:picLocks noChangeAspect="1"/>
          </p:cNvPicPr>
          <p:nvPr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755" y="4144435"/>
            <a:ext cx="473891" cy="473891"/>
          </a:xfrm>
          <a:prstGeom prst="rect">
            <a:avLst/>
          </a:prstGeom>
        </p:spPr>
      </p:pic>
      <p:sp>
        <p:nvSpPr>
          <p:cNvPr id="15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56FEBB99-03FC-C74A-B7BF-B5627E0A13F5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8042" y="4920016"/>
            <a:ext cx="1897190" cy="923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rtl="0"/>
            <a:r>
              <a:rPr lang="en-GB" sz="600" b="0" i="0" u="none" strike="noStrike" kern="1200" baseline="0" dirty="0" smtClean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©British Medical Association</a:t>
            </a:r>
          </a:p>
        </p:txBody>
      </p:sp>
    </p:spTree>
    <p:extLst>
      <p:ext uri="{BB962C8B-B14F-4D97-AF65-F5344CB8AC3E}">
        <p14:creationId xmlns:p14="http://schemas.microsoft.com/office/powerpoint/2010/main" val="186938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7" r:id="rId2"/>
    <p:sldLayoutId id="2147483658" r:id="rId3"/>
    <p:sldLayoutId id="2147483659" r:id="rId4"/>
    <p:sldLayoutId id="2147483660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lnSpc>
          <a:spcPts val="4800"/>
        </a:lnSpc>
        <a:spcBef>
          <a:spcPct val="0"/>
        </a:spcBef>
        <a:buNone/>
        <a:defRPr sz="4600" kern="1200" spc="-50">
          <a:solidFill>
            <a:srgbClr val="FFFFFF"/>
          </a:solidFill>
          <a:latin typeface="Calibri Ligh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Arial"/>
        <a:buNone/>
        <a:defRPr sz="2400" kern="1200" spc="-20">
          <a:solidFill>
            <a:schemeClr val="bg1"/>
          </a:solidFill>
          <a:latin typeface="Calibri"/>
          <a:ea typeface="+mn-ea"/>
          <a:cs typeface="Calibri"/>
        </a:defRPr>
      </a:lvl1pPr>
      <a:lvl2pPr marL="0" indent="0" algn="l" defTabSz="457200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Arial"/>
        <a:buNone/>
        <a:defRPr sz="2400" kern="1200" spc="-20">
          <a:solidFill>
            <a:schemeClr val="bg1"/>
          </a:solidFill>
          <a:latin typeface="Calibri"/>
          <a:ea typeface="+mn-ea"/>
          <a:cs typeface="+mn-cs"/>
        </a:defRPr>
      </a:lvl2pPr>
      <a:lvl3pPr marL="233363" indent="-233363" algn="l" defTabSz="457200" rtl="0" eaLnBrk="1" latinLnBrk="0" hangingPunct="1">
        <a:lnSpc>
          <a:spcPts val="1800"/>
        </a:lnSpc>
        <a:spcBef>
          <a:spcPts val="0"/>
        </a:spcBef>
        <a:buFont typeface="Arial"/>
        <a:buChar char="•"/>
        <a:tabLst/>
        <a:defRPr sz="1600" kern="1200" spc="-20">
          <a:solidFill>
            <a:schemeClr val="bg1"/>
          </a:solidFill>
          <a:latin typeface="+mn-lt"/>
          <a:ea typeface="+mn-ea"/>
          <a:cs typeface="+mn-cs"/>
        </a:defRPr>
      </a:lvl3pPr>
      <a:lvl4pPr marL="473075" indent="-228600" algn="l" defTabSz="541338" rtl="0" eaLnBrk="1" latinLnBrk="0" hangingPunct="1">
        <a:lnSpc>
          <a:spcPts val="1800"/>
        </a:lnSpc>
        <a:spcBef>
          <a:spcPts val="0"/>
        </a:spcBef>
        <a:buFont typeface="Arial"/>
        <a:buChar char="–"/>
        <a:tabLst/>
        <a:defRPr sz="1600" kern="1200" spc="-2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457200" rtl="0" eaLnBrk="1" latinLnBrk="0" hangingPunct="1">
        <a:lnSpc>
          <a:spcPts val="1800"/>
        </a:lnSpc>
        <a:spcBef>
          <a:spcPts val="0"/>
        </a:spcBef>
        <a:buFont typeface="Arial"/>
        <a:buNone/>
        <a:defRPr sz="1600" kern="1200" spc="-2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380995"/>
            <a:ext cx="9144000" cy="762505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043" y="256365"/>
            <a:ext cx="5388409" cy="12464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 smtClean="0"/>
              <a:t>Click to edit </a:t>
            </a:r>
            <a:br>
              <a:rPr lang="en-GB" dirty="0" smtClean="0"/>
            </a:br>
            <a:r>
              <a:rPr lang="en-GB" dirty="0" smtClean="0"/>
              <a:t>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469" y="2328407"/>
            <a:ext cx="5232745" cy="19778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05" y="382030"/>
            <a:ext cx="1065877" cy="381831"/>
          </a:xfrm>
          <a:prstGeom prst="rect">
            <a:avLst/>
          </a:prstGeom>
        </p:spPr>
      </p:pic>
      <p:pic>
        <p:nvPicPr>
          <p:cNvPr id="13" name="Picture 12" descr="logoH.emf"/>
          <p:cNvPicPr>
            <a:picLocks noChangeAspect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755" y="4144435"/>
            <a:ext cx="473891" cy="473891"/>
          </a:xfrm>
          <a:prstGeom prst="rect">
            <a:avLst/>
          </a:prstGeom>
        </p:spPr>
      </p:pic>
      <p:sp>
        <p:nvSpPr>
          <p:cNvPr id="14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3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203FB0CC-8AF4-BA4B-B36A-B43D25A23C26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88042" y="4920016"/>
            <a:ext cx="1897190" cy="923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rtl="0"/>
            <a:r>
              <a:rPr lang="en-GB" sz="600" b="0" i="0" u="none" strike="noStrike" kern="1200" baseline="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©British Medical Association</a:t>
            </a:r>
          </a:p>
        </p:txBody>
      </p:sp>
    </p:spTree>
    <p:extLst>
      <p:ext uri="{BB962C8B-B14F-4D97-AF65-F5344CB8AC3E}">
        <p14:creationId xmlns:p14="http://schemas.microsoft.com/office/powerpoint/2010/main" val="385073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1" r:id="rId2"/>
    <p:sldLayoutId id="2147483662" r:id="rId3"/>
    <p:sldLayoutId id="2147483663" r:id="rId4"/>
    <p:sldLayoutId id="2147483664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lnSpc>
          <a:spcPts val="4800"/>
        </a:lnSpc>
        <a:spcBef>
          <a:spcPct val="0"/>
        </a:spcBef>
        <a:buNone/>
        <a:defRPr sz="4600" kern="1200" spc="-50">
          <a:solidFill>
            <a:schemeClr val="tx1"/>
          </a:solidFill>
          <a:latin typeface="Calibri Ligh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Arial"/>
        <a:buNone/>
        <a:defRPr sz="2400" kern="1200" spc="-20">
          <a:solidFill>
            <a:schemeClr val="tx1"/>
          </a:solidFill>
          <a:latin typeface="Calibri"/>
          <a:ea typeface="+mn-ea"/>
          <a:cs typeface="Calibri"/>
        </a:defRPr>
      </a:lvl1pPr>
      <a:lvl2pPr marL="0" indent="0" algn="l" defTabSz="457200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Arial"/>
        <a:buNone/>
        <a:defRPr sz="2400" kern="1200" spc="-20">
          <a:solidFill>
            <a:schemeClr val="tx1"/>
          </a:solidFill>
          <a:latin typeface="Calibri"/>
          <a:ea typeface="+mn-ea"/>
          <a:cs typeface="+mn-cs"/>
        </a:defRPr>
      </a:lvl2pPr>
      <a:lvl3pPr marL="233363" indent="-233363" algn="l" defTabSz="457200" rtl="0" eaLnBrk="1" latinLnBrk="0" hangingPunct="1">
        <a:lnSpc>
          <a:spcPts val="1800"/>
        </a:lnSpc>
        <a:spcBef>
          <a:spcPts val="0"/>
        </a:spcBef>
        <a:buFont typeface="Lucida Grande"/>
        <a:buChar char="–"/>
        <a:tabLst/>
        <a:defRPr sz="1600" kern="1200" spc="-20">
          <a:solidFill>
            <a:schemeClr val="tx1"/>
          </a:solidFill>
          <a:latin typeface="+mn-lt"/>
          <a:ea typeface="+mn-ea"/>
          <a:cs typeface="+mn-cs"/>
        </a:defRPr>
      </a:lvl3pPr>
      <a:lvl4pPr marL="473075" indent="-228600" algn="l" defTabSz="541338" rtl="0" eaLnBrk="1" latinLnBrk="0" hangingPunct="1">
        <a:lnSpc>
          <a:spcPts val="1800"/>
        </a:lnSpc>
        <a:spcBef>
          <a:spcPts val="0"/>
        </a:spcBef>
        <a:buFont typeface="Lucida Grande"/>
        <a:buChar char="–"/>
        <a:tabLst/>
        <a:defRPr sz="1600" kern="1200" spc="-2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230188" algn="l" defTabSz="457200" rtl="0" eaLnBrk="1" latinLnBrk="0" hangingPunct="1">
        <a:lnSpc>
          <a:spcPts val="1800"/>
        </a:lnSpc>
        <a:spcBef>
          <a:spcPts val="0"/>
        </a:spcBef>
        <a:buFont typeface="Lucida Grande"/>
        <a:buChar char="–"/>
        <a:tabLst/>
        <a:defRPr sz="1600" kern="1200" spc="-2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 smtClean="0"/>
              <a:t>Click to edit </a:t>
            </a:r>
            <a:br>
              <a:rPr lang="en-GB" dirty="0" smtClean="0"/>
            </a:br>
            <a:r>
              <a:rPr lang="en-GB" dirty="0" smtClean="0"/>
              <a:t>Master title style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01" y="381701"/>
            <a:ext cx="463550" cy="165731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0ABF9059-2BCA-7548-ABD1-121CD61CD08A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8042" y="4920016"/>
            <a:ext cx="1897190" cy="923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rtl="0"/>
            <a:r>
              <a:rPr lang="en-GB" sz="600" b="0" i="0" u="none" strike="noStrike" kern="1200" baseline="0" dirty="0" smtClean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©British Medical Association</a:t>
            </a:r>
          </a:p>
        </p:txBody>
      </p:sp>
    </p:spTree>
    <p:extLst>
      <p:ext uri="{BB962C8B-B14F-4D97-AF65-F5344CB8AC3E}">
        <p14:creationId xmlns:p14="http://schemas.microsoft.com/office/powerpoint/2010/main" val="287271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lnSpc>
          <a:spcPts val="4800"/>
        </a:lnSpc>
        <a:spcBef>
          <a:spcPct val="0"/>
        </a:spcBef>
        <a:buNone/>
        <a:defRPr sz="4600" kern="1200" spc="-50">
          <a:solidFill>
            <a:schemeClr val="bg1"/>
          </a:solidFill>
          <a:latin typeface="Calibri Ligh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800"/>
        </a:lnSpc>
        <a:spcBef>
          <a:spcPts val="0"/>
        </a:spcBef>
        <a:buFont typeface="Arial"/>
        <a:buNone/>
        <a:defRPr sz="1600" kern="1200" spc="-20">
          <a:solidFill>
            <a:schemeClr val="bg1"/>
          </a:solidFill>
          <a:latin typeface="+mn-lt"/>
          <a:ea typeface="+mn-ea"/>
          <a:cs typeface="Calibri"/>
        </a:defRPr>
      </a:lvl1pPr>
      <a:lvl2pPr marL="0" indent="0" algn="l" defTabSz="457200" rtl="0" eaLnBrk="1" latinLnBrk="0" hangingPunct="1">
        <a:lnSpc>
          <a:spcPts val="1800"/>
        </a:lnSpc>
        <a:spcBef>
          <a:spcPts val="0"/>
        </a:spcBef>
        <a:buFont typeface="Arial"/>
        <a:buNone/>
        <a:defRPr sz="1600" kern="1200" spc="-20">
          <a:solidFill>
            <a:schemeClr val="bg1"/>
          </a:solidFill>
          <a:latin typeface="+mn-lt"/>
          <a:ea typeface="+mn-ea"/>
          <a:cs typeface="+mn-cs"/>
        </a:defRPr>
      </a:lvl2pPr>
      <a:lvl3pPr marL="233363" indent="-233363" algn="l" defTabSz="457200" rtl="0" eaLnBrk="1" latinLnBrk="0" hangingPunct="1">
        <a:lnSpc>
          <a:spcPts val="1800"/>
        </a:lnSpc>
        <a:spcBef>
          <a:spcPts val="0"/>
        </a:spcBef>
        <a:buFont typeface="Arial"/>
        <a:buChar char="•"/>
        <a:tabLst/>
        <a:defRPr sz="1600" kern="1200" spc="-20">
          <a:solidFill>
            <a:schemeClr val="bg1"/>
          </a:solidFill>
          <a:latin typeface="+mn-lt"/>
          <a:ea typeface="+mn-ea"/>
          <a:cs typeface="+mn-cs"/>
        </a:defRPr>
      </a:lvl3pPr>
      <a:lvl4pPr marL="473075" indent="-228600" algn="l" defTabSz="541338" rtl="0" eaLnBrk="1" latinLnBrk="0" hangingPunct="1">
        <a:lnSpc>
          <a:spcPts val="1800"/>
        </a:lnSpc>
        <a:spcBef>
          <a:spcPts val="0"/>
        </a:spcBef>
        <a:buFont typeface="Arial"/>
        <a:buChar char="–"/>
        <a:tabLst/>
        <a:defRPr sz="1600" kern="1200" spc="-2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457200" rtl="0" eaLnBrk="1" latinLnBrk="0" hangingPunct="1">
        <a:lnSpc>
          <a:spcPts val="1800"/>
        </a:lnSpc>
        <a:spcBef>
          <a:spcPts val="0"/>
        </a:spcBef>
        <a:buFont typeface="Arial"/>
        <a:buNone/>
        <a:defRPr sz="1600" kern="1200" spc="-2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Chaand Nagpaul, chair GPC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 practice 2017/18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CA246D6-0145-8F42-988A-D1647772ACB2}" type="datetime3">
              <a:rPr lang="en-GB" smtClean="0"/>
              <a:t>1 April,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44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Overseas visitors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773" y="922789"/>
            <a:ext cx="8068385" cy="416317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18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Covers </a:t>
            </a:r>
            <a:r>
              <a:rPr lang="en-GB" sz="1800" dirty="0" smtClean="0">
                <a:solidFill>
                  <a:schemeClr val="tx2"/>
                </a:solidFill>
                <a:latin typeface="+mj-lt"/>
              </a:rPr>
              <a:t>patients with a </a:t>
            </a:r>
            <a:r>
              <a:rPr lang="en-GB" sz="1800" dirty="0">
                <a:solidFill>
                  <a:schemeClr val="tx2"/>
                </a:solidFill>
                <a:latin typeface="+mj-lt"/>
              </a:rPr>
              <a:t>non-UK issued EHIC or S1 form </a:t>
            </a:r>
            <a:endParaRPr lang="en-GB" sz="1800" dirty="0" smtClean="0">
              <a:solidFill>
                <a:schemeClr val="tx2"/>
              </a:solidFill>
              <a:latin typeface="+mj-lt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18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Country </a:t>
            </a:r>
            <a:r>
              <a:rPr lang="en-GB" sz="1800" dirty="0">
                <a:solidFill>
                  <a:schemeClr val="tx2"/>
                </a:solidFill>
                <a:latin typeface="Calibri Light" panose="020F0302020204030204" pitchFamily="34" charset="0"/>
              </a:rPr>
              <a:t>of origin will be charged, not </a:t>
            </a:r>
            <a:r>
              <a:rPr lang="en-GB" sz="18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patient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1800" dirty="0">
                <a:solidFill>
                  <a:schemeClr val="tx2"/>
                </a:solidFill>
                <a:latin typeface="Calibri Light" panose="020F0302020204030204" pitchFamily="34" charset="0"/>
              </a:rPr>
              <a:t>Practices will be provided with patient information leaflet (hard copies</a:t>
            </a:r>
            <a:r>
              <a:rPr lang="en-GB" sz="18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1800" dirty="0" smtClean="0">
                <a:solidFill>
                  <a:schemeClr val="tx2"/>
                </a:solidFill>
                <a:latin typeface="+mj-lt"/>
              </a:rPr>
              <a:t>Amendment </a:t>
            </a:r>
            <a:r>
              <a:rPr lang="en-GB" sz="1800" dirty="0">
                <a:solidFill>
                  <a:schemeClr val="tx2"/>
                </a:solidFill>
                <a:latin typeface="+mj-lt"/>
              </a:rPr>
              <a:t>to GMS1 form – patients from overseas will </a:t>
            </a:r>
            <a:r>
              <a:rPr lang="en-GB" sz="1800" b="1" dirty="0">
                <a:solidFill>
                  <a:schemeClr val="tx2"/>
                </a:solidFill>
                <a:latin typeface="+mj-lt"/>
              </a:rPr>
              <a:t>self declare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1800" dirty="0">
                <a:solidFill>
                  <a:schemeClr val="tx2"/>
                </a:solidFill>
                <a:latin typeface="+mj-lt"/>
              </a:rPr>
              <a:t>Practice will scan and email/post form to NHS Digital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1800" dirty="0">
                <a:solidFill>
                  <a:schemeClr val="tx2"/>
                </a:solidFill>
                <a:latin typeface="+mj-lt"/>
              </a:rPr>
              <a:t>£5m will be added to contract on recurrent basis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GB" sz="1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62679" y="1256733"/>
            <a:ext cx="3345926" cy="30623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2800" kern="1200" spc="-2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0" indent="0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kern="1200" spc="-2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2pPr>
            <a:lvl3pPr marL="233363" indent="-233363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tabLst/>
              <a:defRPr sz="2000" kern="1200" spc="-2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3pPr>
            <a:lvl4pPr marL="473075" indent="-228600" algn="l" defTabSz="541338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tabLst/>
              <a:defRPr sz="2000" kern="1200" spc="-2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4pPr>
            <a:lvl5pPr marL="692150" indent="-230188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defRPr sz="2000" kern="1200" spc="-2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/>
            </a:r>
            <a:br>
              <a:rPr lang="en-GB" dirty="0" smtClean="0">
                <a:solidFill>
                  <a:schemeClr val="tx2"/>
                </a:solidFill>
                <a:latin typeface="Calibri Light" panose="020F0302020204030204" pitchFamily="34" charset="0"/>
              </a:rPr>
            </a:br>
            <a:r>
              <a:rPr lang="en-GB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/>
            </a:r>
            <a:br>
              <a:rPr lang="en-GB" dirty="0" smtClean="0">
                <a:solidFill>
                  <a:schemeClr val="tx2"/>
                </a:solidFill>
                <a:latin typeface="Calibri Light" panose="020F0302020204030204" pitchFamily="34" charset="0"/>
              </a:rPr>
            </a:br>
            <a:endParaRPr lang="en-GB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endParaRPr lang="en-GB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endParaRPr lang="en-GB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46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collection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486" y="1143001"/>
            <a:ext cx="8068385" cy="267697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GB" sz="24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INLIQ and retired enhanced services</a:t>
            </a:r>
            <a:endParaRPr lang="en-GB" sz="2000" dirty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pPr marL="690563" lvl="2" indent="-457200">
              <a:lnSpc>
                <a:spcPct val="100000"/>
              </a:lnSpc>
              <a:buFontTx/>
              <a:buChar char="-"/>
            </a:pPr>
            <a:r>
              <a:rPr lang="en-GB" dirty="0" smtClean="0">
                <a:latin typeface="Calibri Light" panose="020F0302020204030204" pitchFamily="34" charset="0"/>
              </a:rPr>
              <a:t>Will be mandatory extraction of agreed indicators </a:t>
            </a:r>
            <a:br>
              <a:rPr lang="en-GB" dirty="0" smtClean="0">
                <a:latin typeface="Calibri Light" panose="020F0302020204030204" pitchFamily="34" charset="0"/>
              </a:rPr>
            </a:br>
            <a:endParaRPr lang="en-GB" dirty="0">
              <a:latin typeface="Calibri Light" panose="020F0302020204030204" pitchFamily="34" charset="0"/>
            </a:endParaRPr>
          </a:p>
          <a:p>
            <a:pPr marL="457200" lvl="1" indent="-457200">
              <a:lnSpc>
                <a:spcPct val="100000"/>
              </a:lnSpc>
              <a:buFontTx/>
              <a:buChar char="-"/>
            </a:pPr>
            <a:r>
              <a:rPr lang="en-GB" b="1" dirty="0" smtClean="0">
                <a:latin typeface="Calibri Light" panose="020F0302020204030204" pitchFamily="34" charset="0"/>
              </a:rPr>
              <a:t>National d</a:t>
            </a:r>
            <a:r>
              <a:rPr lang="en-GB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iabetes audit</a:t>
            </a:r>
          </a:p>
          <a:p>
            <a:pPr marL="690563" lvl="2" indent="-457200">
              <a:lnSpc>
                <a:spcPct val="100000"/>
              </a:lnSpc>
              <a:buFontTx/>
              <a:buChar char="-"/>
            </a:pPr>
            <a:r>
              <a:rPr lang="en-GB" dirty="0" smtClean="0">
                <a:latin typeface="Calibri Light" panose="020F0302020204030204" pitchFamily="34" charset="0"/>
              </a:rPr>
              <a:t>Will be mandatory </a:t>
            </a:r>
            <a:endParaRPr lang="en-GB" dirty="0">
              <a:latin typeface="Calibri Light" panose="020F0302020204030204" pitchFamily="34" charset="0"/>
            </a:endParaRPr>
          </a:p>
          <a:p>
            <a:pPr marL="690563" lvl="2" indent="-457200">
              <a:lnSpc>
                <a:spcPct val="100000"/>
              </a:lnSpc>
              <a:buFontTx/>
              <a:buChar char="-"/>
            </a:pPr>
            <a:r>
              <a:rPr lang="en-GB" dirty="0">
                <a:latin typeface="Calibri Light" panose="020F0302020204030204" pitchFamily="34" charset="0"/>
              </a:rPr>
              <a:t>J</a:t>
            </a:r>
            <a:r>
              <a:rPr lang="en-GB" dirty="0" smtClean="0">
                <a:latin typeface="Calibri Light" panose="020F0302020204030204" pitchFamily="34" charset="0"/>
              </a:rPr>
              <a:t>oint letter will be sent to system suppliers to put pressure on enabling fully automated system</a:t>
            </a:r>
            <a:br>
              <a:rPr lang="en-GB" dirty="0" smtClean="0">
                <a:latin typeface="Calibri Light" panose="020F0302020204030204" pitchFamily="34" charset="0"/>
              </a:rPr>
            </a:br>
            <a:endParaRPr lang="en-GB" dirty="0" smtClean="0">
              <a:latin typeface="Calibri Light" panose="020F0302020204030204" pitchFamily="34" charset="0"/>
            </a:endParaRPr>
          </a:p>
          <a:p>
            <a:pPr marL="815975" lvl="3" indent="-342900">
              <a:buFontTx/>
              <a:buChar char="-"/>
            </a:pPr>
            <a:endParaRPr lang="en-GB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endParaRPr lang="en-GB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62679" y="1256733"/>
            <a:ext cx="3345926" cy="30623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2800" kern="1200" spc="-2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0" indent="0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kern="1200" spc="-2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2pPr>
            <a:lvl3pPr marL="233363" indent="-233363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tabLst/>
              <a:defRPr sz="2000" kern="1200" spc="-2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3pPr>
            <a:lvl4pPr marL="473075" indent="-228600" algn="l" defTabSz="541338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tabLst/>
              <a:defRPr sz="2000" kern="1200" spc="-2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4pPr>
            <a:lvl5pPr marL="692150" indent="-230188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defRPr sz="2000" kern="1200" spc="-2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/>
            </a:r>
            <a:br>
              <a:rPr lang="en-GB" dirty="0" smtClean="0">
                <a:solidFill>
                  <a:schemeClr val="tx2"/>
                </a:solidFill>
                <a:latin typeface="Calibri Light" panose="020F0302020204030204" pitchFamily="34" charset="0"/>
              </a:rPr>
            </a:br>
            <a:r>
              <a:rPr lang="en-GB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/>
            </a:r>
            <a:br>
              <a:rPr lang="en-GB" dirty="0" smtClean="0">
                <a:solidFill>
                  <a:schemeClr val="tx2"/>
                </a:solidFill>
                <a:latin typeface="Calibri Light" panose="020F0302020204030204" pitchFamily="34" charset="0"/>
              </a:rPr>
            </a:br>
            <a:endParaRPr lang="en-GB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endParaRPr lang="en-GB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endParaRPr lang="en-GB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36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Opening hours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274" y="1100425"/>
            <a:ext cx="8060809" cy="2940129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GB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National Audit Office report and recommendations: </a:t>
            </a:r>
            <a:r>
              <a:rPr lang="en-GB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700+ practices regularly close for one ½ day per week;</a:t>
            </a:r>
            <a:endParaRPr lang="en-GB" sz="20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GB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GPC committed </a:t>
            </a:r>
            <a:r>
              <a:rPr lang="en-GB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to working with NHS England to ensure locally responsive, safe and appropriate access </a:t>
            </a:r>
            <a:r>
              <a:rPr lang="en-GB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during core hours (focus on weekly half day closing)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GB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Local </a:t>
            </a:r>
            <a:r>
              <a:rPr lang="en-GB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Medical Committees will be integral </a:t>
            </a:r>
            <a:r>
              <a:rPr lang="en-GB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partners in local discussion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GB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Changes to the qualifying criteria for the </a:t>
            </a:r>
            <a:r>
              <a:rPr lang="en-GB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E</a:t>
            </a:r>
            <a:r>
              <a:rPr lang="en-GB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xtended </a:t>
            </a:r>
            <a:r>
              <a:rPr lang="en-GB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H</a:t>
            </a:r>
            <a:r>
              <a:rPr lang="en-GB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ours DES; excludes practices with weekly half day(s) closing as of October 2017</a:t>
            </a:r>
            <a:br>
              <a:rPr lang="en-GB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</a:br>
            <a:endParaRPr lang="en-GB" sz="2000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GB" sz="2400" dirty="0">
                <a:latin typeface="Calibri Light" panose="020F0302020204030204" pitchFamily="34" charset="0"/>
              </a:rPr>
              <a:t> </a:t>
            </a:r>
          </a:p>
          <a:p>
            <a:endParaRPr lang="en-GB" sz="1800" i="1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62679" y="1256733"/>
            <a:ext cx="3345926" cy="30623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2800" kern="1200" spc="-2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0" indent="0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kern="1200" spc="-2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2pPr>
            <a:lvl3pPr marL="233363" indent="-233363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tabLst/>
              <a:defRPr sz="2000" kern="1200" spc="-2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3pPr>
            <a:lvl4pPr marL="473075" indent="-228600" algn="l" defTabSz="541338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tabLst/>
              <a:defRPr sz="2000" kern="1200" spc="-2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4pPr>
            <a:lvl5pPr marL="692150" indent="-230188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defRPr sz="2000" kern="1200" spc="-2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/>
            </a:r>
            <a:br>
              <a:rPr lang="en-GB" dirty="0" smtClean="0">
                <a:solidFill>
                  <a:schemeClr val="tx2"/>
                </a:solidFill>
                <a:latin typeface="Calibri Light" panose="020F0302020204030204" pitchFamily="34" charset="0"/>
              </a:rPr>
            </a:br>
            <a:r>
              <a:rPr lang="en-GB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/>
            </a:r>
            <a:br>
              <a:rPr lang="en-GB" dirty="0" smtClean="0">
                <a:solidFill>
                  <a:schemeClr val="tx2"/>
                </a:solidFill>
                <a:latin typeface="Calibri Light" panose="020F0302020204030204" pitchFamily="34" charset="0"/>
              </a:rPr>
            </a:br>
            <a:endParaRPr lang="en-GB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endParaRPr lang="en-GB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endParaRPr lang="en-GB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33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QOF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043" y="1144707"/>
            <a:ext cx="8068385" cy="325586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-"/>
            </a:pPr>
            <a:r>
              <a:rPr lang="en-GB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Increase to QOF point value in line with CPI adjustment 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-"/>
            </a:pPr>
            <a:r>
              <a:rPr lang="en-GB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No changes to indicators for this year 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-"/>
            </a:pPr>
            <a:r>
              <a:rPr lang="en-GB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Commitment to work on replacement system for 2018/19 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-"/>
            </a:pPr>
            <a:r>
              <a:rPr lang="en-GB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Ongoing discussions on any replacement or distribution of funding 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-"/>
            </a:pPr>
            <a:r>
              <a:rPr lang="en-GB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Difficult issues due to change in funding distribution if moved to global sum and risk of potential new work required using QOF funding</a:t>
            </a:r>
            <a:br>
              <a:rPr lang="en-GB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</a:br>
            <a:endParaRPr lang="en-GB" sz="2000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endParaRPr lang="en-GB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endParaRPr lang="en-GB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62679" y="1256733"/>
            <a:ext cx="3345926" cy="30623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2800" kern="1200" spc="-2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0" indent="0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kern="1200" spc="-2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2pPr>
            <a:lvl3pPr marL="233363" indent="-233363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tabLst/>
              <a:defRPr sz="2000" kern="1200" spc="-2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3pPr>
            <a:lvl4pPr marL="473075" indent="-228600" algn="l" defTabSz="541338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tabLst/>
              <a:defRPr sz="2000" kern="1200" spc="-2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4pPr>
            <a:lvl5pPr marL="692150" indent="-230188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defRPr sz="2000" kern="1200" spc="-2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/>
            </a:r>
            <a:br>
              <a:rPr lang="en-GB" dirty="0" smtClean="0">
                <a:solidFill>
                  <a:schemeClr val="tx2"/>
                </a:solidFill>
                <a:latin typeface="Calibri Light" panose="020F0302020204030204" pitchFamily="34" charset="0"/>
              </a:rPr>
            </a:br>
            <a:r>
              <a:rPr lang="en-GB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/>
            </a:r>
            <a:br>
              <a:rPr lang="en-GB" dirty="0" smtClean="0">
                <a:solidFill>
                  <a:schemeClr val="tx2"/>
                </a:solidFill>
                <a:latin typeface="Calibri Light" panose="020F0302020204030204" pitchFamily="34" charset="0"/>
              </a:rPr>
            </a:br>
            <a:endParaRPr lang="en-GB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endParaRPr lang="en-GB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endParaRPr lang="en-GB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5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areas of agreement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31" y="1275734"/>
            <a:ext cx="7783127" cy="3043390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en-GB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Registration of prisoners immediately prior to their release 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en-GB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Vaccination and immunisation</a:t>
            </a:r>
          </a:p>
          <a:p>
            <a:pPr marL="815975" lvl="3" indent="-342900">
              <a:buFontTx/>
              <a:buChar char="-"/>
            </a:pPr>
            <a:r>
              <a:rPr lang="en-GB" sz="1600" dirty="0" smtClean="0">
                <a:latin typeface="+mj-lt"/>
              </a:rPr>
              <a:t>Minor amendments to existing programmes</a:t>
            </a:r>
          </a:p>
          <a:p>
            <a:pPr marL="815975" lvl="3" indent="-342900">
              <a:buFontTx/>
              <a:buChar char="-"/>
            </a:pPr>
            <a:r>
              <a:rPr lang="en-GB" sz="1600" dirty="0" smtClean="0">
                <a:latin typeface="+mj-lt"/>
              </a:rPr>
              <a:t>£</a:t>
            </a:r>
            <a:r>
              <a:rPr lang="en-GB" sz="1600" dirty="0">
                <a:latin typeface="+mj-lt"/>
              </a:rPr>
              <a:t>6.2 million to include morbidly obese in eligible cohort for influenza vaccinations </a:t>
            </a:r>
            <a:endParaRPr lang="en-GB" sz="1600" dirty="0" smtClean="0">
              <a:latin typeface="+mj-lt"/>
            </a:endParaRPr>
          </a:p>
          <a:p>
            <a:pPr marL="815975" lvl="3" indent="-342900">
              <a:spcAft>
                <a:spcPts val="1200"/>
              </a:spcAft>
              <a:buFontTx/>
              <a:buChar char="-"/>
            </a:pPr>
            <a:r>
              <a:rPr lang="en-GB" sz="1600" dirty="0" smtClean="0">
                <a:latin typeface="+mj-lt"/>
              </a:rPr>
              <a:t>No </a:t>
            </a:r>
            <a:r>
              <a:rPr lang="en-GB" sz="1600" dirty="0">
                <a:latin typeface="+mj-lt"/>
              </a:rPr>
              <a:t>new </a:t>
            </a:r>
            <a:r>
              <a:rPr lang="en-GB" sz="1600" dirty="0" smtClean="0">
                <a:latin typeface="+mj-lt"/>
              </a:rPr>
              <a:t>programmes</a:t>
            </a:r>
            <a:endParaRPr lang="en-GB" sz="1600" dirty="0">
              <a:latin typeface="+mj-lt"/>
            </a:endParaRPr>
          </a:p>
          <a:p>
            <a:pPr marL="342900" lvl="1" indent="-342900">
              <a:buFontTx/>
              <a:buChar char="-"/>
            </a:pPr>
            <a:r>
              <a:rPr lang="en-GB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New GP retainer scheme</a:t>
            </a:r>
          </a:p>
          <a:p>
            <a:pPr marL="342900" lvl="1" indent="-342900">
              <a:spcAft>
                <a:spcPts val="1200"/>
              </a:spcAft>
              <a:buFontTx/>
              <a:buChar char="-"/>
            </a:pPr>
            <a:r>
              <a:rPr lang="en-GB" sz="2000" dirty="0" smtClean="0">
                <a:latin typeface="Calibri Light" panose="020F0302020204030204" pitchFamily="34" charset="0"/>
              </a:rPr>
              <a:t>Dispensing negotiations to be conducted by separate group</a:t>
            </a:r>
            <a:endParaRPr lang="en-GB" sz="2000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pPr marL="342900" lvl="1" indent="-342900">
              <a:spcAft>
                <a:spcPts val="1200"/>
              </a:spcAft>
              <a:buFontTx/>
              <a:buChar char="-"/>
            </a:pPr>
            <a:r>
              <a:rPr lang="en-GB" sz="2000" dirty="0" smtClean="0">
                <a:latin typeface="Calibri Light" panose="020F0302020204030204" pitchFamily="34" charset="0"/>
              </a:rPr>
              <a:t>Expenses methodology survey to be undertaken </a:t>
            </a:r>
            <a:r>
              <a:rPr lang="en-GB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/>
            </a:r>
            <a:br>
              <a:rPr lang="en-GB" dirty="0" smtClean="0">
                <a:solidFill>
                  <a:schemeClr val="tx2"/>
                </a:solidFill>
                <a:latin typeface="Calibri Light" panose="020F0302020204030204" pitchFamily="34" charset="0"/>
              </a:rPr>
            </a:br>
            <a:endParaRPr lang="en-GB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pPr marL="342900" indent="-342900">
              <a:buFontTx/>
              <a:buChar char="-"/>
            </a:pPr>
            <a:endParaRPr lang="en-GB" sz="1800" dirty="0">
              <a:latin typeface="Calibri Light" panose="020F03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62679" y="1256733"/>
            <a:ext cx="3345926" cy="30623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2800" kern="1200" spc="-2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0" indent="0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kern="1200" spc="-2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2pPr>
            <a:lvl3pPr marL="233363" indent="-233363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tabLst/>
              <a:defRPr sz="2000" kern="1200" spc="-2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3pPr>
            <a:lvl4pPr marL="473075" indent="-228600" algn="l" defTabSz="541338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tabLst/>
              <a:defRPr sz="2000" kern="1200" spc="-2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4pPr>
            <a:lvl5pPr marL="692150" indent="-230188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defRPr sz="2000" kern="1200" spc="-2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/>
            </a:r>
            <a:br>
              <a:rPr lang="en-GB" dirty="0" smtClean="0">
                <a:solidFill>
                  <a:schemeClr val="tx2"/>
                </a:solidFill>
                <a:latin typeface="Calibri Light" panose="020F0302020204030204" pitchFamily="34" charset="0"/>
              </a:rPr>
            </a:br>
            <a:r>
              <a:rPr lang="en-GB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/>
            </a:r>
            <a:br>
              <a:rPr lang="en-GB" dirty="0" smtClean="0">
                <a:solidFill>
                  <a:schemeClr val="tx2"/>
                </a:solidFill>
                <a:latin typeface="Calibri Light" panose="020F0302020204030204" pitchFamily="34" charset="0"/>
              </a:rPr>
            </a:br>
            <a:endParaRPr lang="en-GB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endParaRPr lang="en-GB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endParaRPr lang="en-GB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22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IT– all </a:t>
            </a:r>
            <a:r>
              <a:rPr lang="en-US" b="1" dirty="0" smtClean="0"/>
              <a:t>non contractual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585" y="1414584"/>
            <a:ext cx="7674254" cy="2976793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buFontTx/>
              <a:buChar char="-"/>
            </a:pPr>
            <a:r>
              <a:rPr lang="en-GB" sz="1600" dirty="0">
                <a:solidFill>
                  <a:schemeClr val="tx2"/>
                </a:solidFill>
                <a:latin typeface="+mn-lt"/>
              </a:rPr>
              <a:t>practice compliance with National Data Guardian Security Review</a:t>
            </a:r>
          </a:p>
          <a:p>
            <a:pPr marL="171450" indent="-171450">
              <a:lnSpc>
                <a:spcPct val="100000"/>
              </a:lnSpc>
              <a:buFontTx/>
              <a:buChar char="-"/>
            </a:pPr>
            <a:r>
              <a:rPr lang="en-GB" sz="1600" dirty="0">
                <a:solidFill>
                  <a:schemeClr val="tx2"/>
                </a:solidFill>
                <a:latin typeface="+mn-lt"/>
              </a:rPr>
              <a:t>practice completion of the NHS Digital Information Governance toolkit </a:t>
            </a:r>
          </a:p>
          <a:p>
            <a:pPr marL="171450" indent="-171450">
              <a:lnSpc>
                <a:spcPct val="100000"/>
              </a:lnSpc>
              <a:buFontTx/>
              <a:buChar char="-"/>
            </a:pPr>
            <a:r>
              <a:rPr lang="en-GB" sz="1600" dirty="0">
                <a:solidFill>
                  <a:schemeClr val="tx2"/>
                </a:solidFill>
                <a:latin typeface="+mn-lt"/>
              </a:rPr>
              <a:t>an increased uptake of electronic repeat prescriptions to 25% (with reference to </a:t>
            </a:r>
            <a:r>
              <a:rPr lang="en-GB" sz="1600" dirty="0" smtClean="0">
                <a:solidFill>
                  <a:schemeClr val="tx2"/>
                </a:solidFill>
                <a:latin typeface="+mn-lt"/>
              </a:rPr>
              <a:t>pharmacy</a:t>
            </a:r>
            <a:r>
              <a:rPr lang="en-GB" sz="1600" dirty="0">
                <a:solidFill>
                  <a:schemeClr val="tx2"/>
                </a:solidFill>
                <a:latin typeface="+mn-lt"/>
              </a:rPr>
              <a:t>)</a:t>
            </a:r>
          </a:p>
          <a:p>
            <a:pPr marL="171450" indent="-171450">
              <a:lnSpc>
                <a:spcPct val="100000"/>
              </a:lnSpc>
              <a:buFontTx/>
              <a:buChar char="-"/>
            </a:pPr>
            <a:r>
              <a:rPr lang="en-GB" sz="1600" dirty="0">
                <a:solidFill>
                  <a:schemeClr val="tx2"/>
                </a:solidFill>
                <a:latin typeface="+mn-lt"/>
              </a:rPr>
              <a:t>an increased uptake of electronic referrals to 90% where this is enabled by secondary care</a:t>
            </a:r>
          </a:p>
          <a:p>
            <a:pPr marL="171450" indent="-171450">
              <a:lnSpc>
                <a:spcPct val="100000"/>
              </a:lnSpc>
              <a:buFontTx/>
              <a:buChar char="-"/>
            </a:pPr>
            <a:r>
              <a:rPr lang="en-GB" sz="1600" dirty="0">
                <a:solidFill>
                  <a:schemeClr val="tx2"/>
                </a:solidFill>
                <a:latin typeface="+mn-lt"/>
              </a:rPr>
              <a:t>continued uptake of electronic repeat dispensing with reference to CCG use of medicines management and co-ordination with community pharmacy</a:t>
            </a:r>
          </a:p>
          <a:p>
            <a:pPr marL="171450" indent="-171450">
              <a:lnSpc>
                <a:spcPct val="100000"/>
              </a:lnSpc>
              <a:buFontTx/>
              <a:buChar char="-"/>
            </a:pPr>
            <a:r>
              <a:rPr lang="en-GB" sz="1600" dirty="0">
                <a:solidFill>
                  <a:schemeClr val="tx2"/>
                </a:solidFill>
                <a:latin typeface="+mn-lt"/>
              </a:rPr>
              <a:t>uptake of patient use of one or more online service to 20% including, where possible, apps to access those services and increased access to clinical correspondence online</a:t>
            </a:r>
          </a:p>
          <a:p>
            <a:pPr marL="171450" indent="-171450">
              <a:lnSpc>
                <a:spcPct val="100000"/>
              </a:lnSpc>
              <a:buFontTx/>
              <a:buChar char="-"/>
            </a:pPr>
            <a:r>
              <a:rPr lang="en-GB" sz="1600" dirty="0">
                <a:solidFill>
                  <a:schemeClr val="tx2"/>
                </a:solidFill>
                <a:latin typeface="+mn-lt"/>
              </a:rPr>
              <a:t>better sharing of data and patient records at local level, between practices and between primary and secondary </a:t>
            </a:r>
            <a:r>
              <a:rPr lang="en-GB" sz="1600" dirty="0" smtClean="0">
                <a:solidFill>
                  <a:schemeClr val="tx2"/>
                </a:solidFill>
                <a:latin typeface="+mn-lt"/>
              </a:rPr>
              <a:t>care</a:t>
            </a:r>
            <a:endParaRPr lang="en-GB" sz="1600" dirty="0">
              <a:solidFill>
                <a:schemeClr val="tx2"/>
              </a:solidFill>
              <a:latin typeface="+mn-lt"/>
            </a:endParaRPr>
          </a:p>
          <a:p>
            <a:pPr marL="815975" lvl="3" indent="-342900">
              <a:lnSpc>
                <a:spcPts val="22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7BB62AC-DBC0-F640-92EC-7B48F07DED43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545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Current issues – </a:t>
            </a:r>
            <a:r>
              <a:rPr lang="en-GB" dirty="0" smtClean="0">
                <a:solidFill>
                  <a:schemeClr val="tx2"/>
                </a:solidFill>
              </a:rPr>
              <a:t>SBS, TPP QRISK </a:t>
            </a:r>
            <a:r>
              <a:rPr lang="en-GB" dirty="0">
                <a:solidFill>
                  <a:schemeClr val="tx2"/>
                </a:solidFill>
              </a:rPr>
              <a:t>and </a:t>
            </a:r>
            <a:r>
              <a:rPr lang="en-GB" dirty="0" smtClean="0">
                <a:solidFill>
                  <a:schemeClr val="tx2"/>
                </a:solidFill>
              </a:rPr>
              <a:t>Capita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646" y="1098698"/>
            <a:ext cx="7081498" cy="3447255"/>
          </a:xfrm>
        </p:spPr>
        <p:txBody>
          <a:bodyPr/>
          <a:lstStyle/>
          <a:p>
            <a:pPr marL="457200" indent="-4572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2"/>
                </a:solidFill>
                <a:latin typeface="+mn-lt"/>
              </a:rPr>
              <a:t>SBS </a:t>
            </a: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note transfer failure – negotiated compensation</a:t>
            </a:r>
          </a:p>
          <a:p>
            <a:pPr marL="930275" lvl="3" indent="-4572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LMCs </a:t>
            </a:r>
            <a:r>
              <a:rPr lang="en-GB" sz="1800" dirty="0">
                <a:solidFill>
                  <a:schemeClr val="tx2"/>
                </a:solidFill>
                <a:latin typeface="+mn-lt"/>
              </a:rPr>
              <a:t>have been </a:t>
            </a: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notified</a:t>
            </a:r>
          </a:p>
          <a:p>
            <a:pPr marL="930275" lvl="3" indent="-4572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Practices </a:t>
            </a:r>
            <a:r>
              <a:rPr lang="en-GB" sz="1800" dirty="0">
                <a:solidFill>
                  <a:schemeClr val="tx2"/>
                </a:solidFill>
                <a:latin typeface="+mn-lt"/>
              </a:rPr>
              <a:t>should now have received copies of correspondence and details of how to claim for workload </a:t>
            </a:r>
          </a:p>
          <a:p>
            <a:pPr marL="457200" indent="-4572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TPP and QRISK</a:t>
            </a:r>
          </a:p>
          <a:p>
            <a:pPr marL="930275" lvl="3" indent="-4572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Issue of compensation being addressed and hope to announce soon</a:t>
            </a:r>
          </a:p>
          <a:p>
            <a:pPr marL="457200" indent="-4572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PCSE/Capita – compensation being addressed;  workload of labelling and bagging records in contract 2017/18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09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" y="11293"/>
            <a:ext cx="7068923" cy="493819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Recent news coverage – fighting your corner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388045" y="4781750"/>
            <a:ext cx="2894509" cy="123111"/>
          </a:xfrm>
          <a:prstGeom prst="rect">
            <a:avLst/>
          </a:prstGeom>
        </p:spPr>
        <p:txBody>
          <a:bodyPr/>
          <a:lstStyle/>
          <a:p>
            <a:fld id="{3FFC9BE3-63B7-8B4B-8F7F-E2147C04187A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/>
          <a:lstStyle/>
          <a:p>
            <a:fld id="{E4E00EF0-048C-114D-ADD5-1D5ACA69D45F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70319"/>
            <a:ext cx="2305413" cy="3148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9851" y="505111"/>
            <a:ext cx="2733115" cy="31935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548" y="3031890"/>
            <a:ext cx="2046182" cy="15421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4990" y="765969"/>
            <a:ext cx="1489463" cy="16591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2270" y="408392"/>
            <a:ext cx="2657043" cy="31107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469" y="3019548"/>
            <a:ext cx="2094266" cy="14484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6075" y="2385701"/>
            <a:ext cx="2447925" cy="22669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76829" y="2800102"/>
            <a:ext cx="888788" cy="19668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06294" y="3687514"/>
            <a:ext cx="2277817" cy="84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3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GP Forward View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68" y="987376"/>
            <a:ext cx="5961324" cy="3062391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Announced 21</a:t>
            </a:r>
            <a:r>
              <a:rPr lang="en-GB" sz="1800" baseline="30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</a:t>
            </a:r>
            <a:r>
              <a:rPr lang="en-GB" sz="18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April 2016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 year support programme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£2.4 </a:t>
            </a:r>
            <a:r>
              <a:rPr lang="en-GB" sz="18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billion extra </a:t>
            </a:r>
            <a:r>
              <a:rPr lang="en-GB" sz="18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recurrent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GB" sz="18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funding by 2020/21 (14 vs 8%) </a:t>
            </a:r>
            <a:endParaRPr lang="en-GB" sz="18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£506 milli</a:t>
            </a:r>
            <a:r>
              <a:rPr lang="en-GB" sz="18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 over 5 years for Sustainability &amp; transformation </a:t>
            </a:r>
            <a:r>
              <a:rPr lang="en-GB" sz="18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non-recurrent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&gt;10% NHS budget by 2020/21; CCG investment on top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Result of GPC UP lobbying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Change in tone by NHSE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NI GPC are campaigning for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42" y="742596"/>
            <a:ext cx="2509990" cy="3551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1028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GPFV headline areas and progress (1)</a:t>
            </a:r>
            <a:endParaRPr lang="en-GB" dirty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69" y="1013638"/>
            <a:ext cx="7749356" cy="330549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chemeClr val="tx2"/>
                </a:solidFill>
                <a:latin typeface="+mn-lt"/>
              </a:rPr>
              <a:t>Practice resilience </a:t>
            </a: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programme (£40m) -2016/7: £16m – </a:t>
            </a:r>
            <a:r>
              <a:rPr lang="en-GB" sz="1800" i="1" dirty="0" smtClean="0">
                <a:solidFill>
                  <a:schemeClr val="tx2"/>
                </a:solidFill>
                <a:latin typeface="+mn-lt"/>
              </a:rPr>
              <a:t>needs to be given to practices by 30 March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chemeClr val="tx2"/>
                </a:solidFill>
                <a:latin typeface="+mn-lt"/>
              </a:rPr>
              <a:t>Indemnity fees increase </a:t>
            </a: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reimbursement – </a:t>
            </a:r>
            <a:r>
              <a:rPr lang="en-GB" sz="1800" i="1" dirty="0" smtClean="0">
                <a:solidFill>
                  <a:schemeClr val="tx2"/>
                </a:solidFill>
                <a:latin typeface="+mn-lt"/>
              </a:rPr>
              <a:t>2017/18 contract negotiations, OOH – 2016/17 winter indemnity scheme; longer term solution via GP Indemnity Review Group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chemeClr val="tx2"/>
                </a:solidFill>
                <a:latin typeface="+mn-lt"/>
              </a:rPr>
              <a:t>CQC expense rise </a:t>
            </a:r>
            <a:r>
              <a:rPr lang="en-GB" sz="1800" i="1" dirty="0" smtClean="0">
                <a:solidFill>
                  <a:schemeClr val="tx2"/>
                </a:solidFill>
                <a:latin typeface="+mn-lt"/>
              </a:rPr>
              <a:t>recompense – contract negotiat</a:t>
            </a: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Support for </a:t>
            </a:r>
            <a:r>
              <a:rPr lang="en-GB" sz="1800" b="1" dirty="0" smtClean="0">
                <a:solidFill>
                  <a:schemeClr val="tx2"/>
                </a:solidFill>
                <a:latin typeface="+mn-lt"/>
              </a:rPr>
              <a:t>burnout and stress </a:t>
            </a: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(£16m)- </a:t>
            </a:r>
            <a:r>
              <a:rPr lang="en-GB" sz="1800" i="1" dirty="0" smtClean="0">
                <a:solidFill>
                  <a:schemeClr val="tx2"/>
                </a:solidFill>
                <a:latin typeface="+mn-lt"/>
              </a:rPr>
              <a:t>just gone live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chemeClr val="tx2"/>
                </a:solidFill>
                <a:latin typeface="+mn-lt"/>
              </a:rPr>
              <a:t>GP Development Fund </a:t>
            </a: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to manage workload/shape demand (£96m) –</a:t>
            </a:r>
            <a:r>
              <a:rPr lang="en-GB" sz="1800" i="1" dirty="0" smtClean="0">
                <a:solidFill>
                  <a:schemeClr val="tx2"/>
                </a:solidFill>
                <a:latin typeface="+mn-lt"/>
              </a:rPr>
              <a:t>started this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chemeClr val="tx2"/>
                </a:solidFill>
                <a:latin typeface="+mn-lt"/>
              </a:rPr>
              <a:t>Transformation monies 17/18 onwards </a:t>
            </a: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for working at scale (£171m) </a:t>
            </a:r>
            <a:r>
              <a:rPr lang="en-GB" sz="1800" i="1" dirty="0" smtClean="0">
                <a:solidFill>
                  <a:schemeClr val="tx2"/>
                </a:solidFill>
                <a:latin typeface="+mn-lt"/>
              </a:rPr>
              <a:t>– to go live April 2017 onwards</a:t>
            </a: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  Review </a:t>
            </a:r>
            <a:r>
              <a:rPr lang="en-GB" sz="1800" b="1" dirty="0">
                <a:solidFill>
                  <a:schemeClr val="tx2"/>
                </a:solidFill>
                <a:latin typeface="+mn-lt"/>
              </a:rPr>
              <a:t>mandatory training </a:t>
            </a:r>
            <a:r>
              <a:rPr lang="en-GB" sz="1800" dirty="0">
                <a:solidFill>
                  <a:schemeClr val="tx2"/>
                </a:solidFill>
                <a:latin typeface="+mn-lt"/>
              </a:rPr>
              <a:t>– </a:t>
            </a:r>
            <a:r>
              <a:rPr lang="en-GB" sz="1800" i="1" dirty="0">
                <a:solidFill>
                  <a:schemeClr val="tx2"/>
                </a:solidFill>
                <a:latin typeface="+mn-lt"/>
              </a:rPr>
              <a:t>working with RCGP</a:t>
            </a:r>
            <a:endParaRPr lang="en-GB" sz="1800" b="1" i="1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  Commitment </a:t>
            </a:r>
            <a:r>
              <a:rPr lang="en-GB" sz="1800" b="1" dirty="0">
                <a:solidFill>
                  <a:schemeClr val="tx2"/>
                </a:solidFill>
                <a:latin typeface="+mn-lt"/>
              </a:rPr>
              <a:t>national self-care programme </a:t>
            </a:r>
            <a:r>
              <a:rPr lang="en-GB" sz="1800" dirty="0">
                <a:solidFill>
                  <a:schemeClr val="tx2"/>
                </a:solidFill>
                <a:latin typeface="+mn-lt"/>
              </a:rPr>
              <a:t>– </a:t>
            </a:r>
            <a:r>
              <a:rPr lang="en-GB" sz="1800" i="1" dirty="0">
                <a:solidFill>
                  <a:schemeClr val="tx2"/>
                </a:solidFill>
                <a:latin typeface="+mn-lt"/>
              </a:rPr>
              <a:t>discussions with NHSE</a:t>
            </a:r>
            <a:endParaRPr lang="en-GB" sz="1800" b="1" i="1" dirty="0">
              <a:solidFill>
                <a:schemeClr val="tx2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584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Overview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68" y="1034903"/>
            <a:ext cx="7081498" cy="34118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Response to challenges facing general practice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2017/18 contract negotiations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Current issues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General Practice Forward 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Primary/secondary care interface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Multi-specialty Community Providers (MCPs)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Working together at scale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GPC/LMC partnership</a:t>
            </a:r>
            <a:endParaRPr lang="en-GB" sz="1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064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194" y="932888"/>
            <a:ext cx="7706529" cy="3062391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chemeClr val="tx2"/>
                </a:solidFill>
                <a:latin typeface="+mn-lt"/>
              </a:rPr>
              <a:t>GP access monies: </a:t>
            </a:r>
          </a:p>
          <a:p>
            <a:pPr marL="900000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£500m recurrent by 2020/21</a:t>
            </a:r>
          </a:p>
          <a:p>
            <a:pPr marL="900000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2"/>
                </a:solidFill>
                <a:latin typeface="+mn-lt"/>
              </a:rPr>
              <a:t>Phased investment- all areas to receive £6 per head by 2019</a:t>
            </a:r>
          </a:p>
          <a:p>
            <a:pPr marL="900000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No requirement for 8-8 7 days; local determination for weekend access hours</a:t>
            </a:r>
          </a:p>
          <a:p>
            <a:pPr marL="900000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Can be used to support in-hours GP capacity</a:t>
            </a:r>
          </a:p>
          <a:p>
            <a:pPr marL="900000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Can be for urgent appointments, and integrated with urgent care/GP OOH</a:t>
            </a:r>
          </a:p>
          <a:p>
            <a:pPr marL="900000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Can be delivered via locality hubs</a:t>
            </a:r>
          </a:p>
          <a:p>
            <a:pPr marL="900000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i="1" dirty="0" smtClean="0">
                <a:solidFill>
                  <a:schemeClr val="tx2"/>
                </a:solidFill>
                <a:latin typeface="+mn-lt"/>
              </a:rPr>
              <a:t>Need to use to support current GP pressures; overflow work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8045" y="326923"/>
            <a:ext cx="7068923" cy="493819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GPFV headline areas and progress (2)</a:t>
            </a:r>
            <a:endParaRPr lang="en-GB" dirty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05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GPFV: Primary-secondary care interface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>
                <a:solidFill>
                  <a:srgbClr val="13316E"/>
                </a:solidFill>
              </a:rPr>
              <a:pPr/>
              <a:t>1 April,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21</a:t>
            </a:fld>
            <a:endParaRPr dirty="0">
              <a:solidFill>
                <a:srgbClr val="13316E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743789"/>
              </p:ext>
            </p:extLst>
          </p:nvPr>
        </p:nvGraphicFramePr>
        <p:xfrm>
          <a:off x="388043" y="1756471"/>
          <a:ext cx="7905058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3019"/>
                <a:gridCol w="490203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Issue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2016/17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Referrals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Hospitals to stop asking GPs to re-refer DNA appointments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Hospital to make internal referrals for related problem and not ask GP to re-refer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Communication</a:t>
                      </a:r>
                      <a:r>
                        <a:rPr lang="en-GB" sz="1200" baseline="0" dirty="0" smtClean="0">
                          <a:solidFill>
                            <a:schemeClr val="tx2"/>
                          </a:solidFill>
                        </a:rPr>
                        <a:t> with the patient and fit notes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Hospital to follow up investigations and inform patient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Discharge summaries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Discharge summaries within 24 hours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Clinic letters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Clinic letters within 14 days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Drugs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Adequate supply drugs on discharge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GB" sz="12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7160" y="965439"/>
            <a:ext cx="7975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/>
                </a:solidFill>
              </a:rPr>
              <a:t>Hospital standard contract changes </a:t>
            </a:r>
            <a:r>
              <a:rPr lang="en-GB" dirty="0">
                <a:solidFill>
                  <a:schemeClr val="tx2"/>
                </a:solidFill>
              </a:rPr>
              <a:t>to reduce inappropriate secondary care shift – went live 1 April 2016</a:t>
            </a:r>
          </a:p>
        </p:txBody>
      </p:sp>
    </p:spTree>
    <p:extLst>
      <p:ext uri="{BB962C8B-B14F-4D97-AF65-F5344CB8AC3E}">
        <p14:creationId xmlns:p14="http://schemas.microsoft.com/office/powerpoint/2010/main" val="297190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EC2B97-85FC-2A43-B01D-0D237DE19486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71854"/>
            <a:ext cx="6134100" cy="15054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52600"/>
            <a:ext cx="4244339" cy="28529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340" y="1661160"/>
            <a:ext cx="4899661" cy="294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3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GPFV Primary-secondary care interface (2)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>
                <a:solidFill>
                  <a:srgbClr val="13316E"/>
                </a:solidFill>
              </a:rPr>
              <a:pPr/>
              <a:t>1 April,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23</a:t>
            </a:fld>
            <a:endParaRPr dirty="0">
              <a:solidFill>
                <a:srgbClr val="13316E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068104"/>
              </p:ext>
            </p:extLst>
          </p:nvPr>
        </p:nvGraphicFramePr>
        <p:xfrm>
          <a:off x="388043" y="1929965"/>
          <a:ext cx="7905058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7287"/>
                <a:gridCol w="489777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Issue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2017/18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Communication</a:t>
                      </a:r>
                      <a:r>
                        <a:rPr lang="en-GB" sz="1200" baseline="0" dirty="0" smtClean="0">
                          <a:solidFill>
                            <a:schemeClr val="tx2"/>
                          </a:solidFill>
                        </a:rPr>
                        <a:t> with the patient and fit notes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Hospital to put in place arrangements for handling patient queries (from patients and GPs)</a:t>
                      </a:r>
                    </a:p>
                    <a:p>
                      <a:pPr marL="1714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Hospital to issue fit notes to patients where needed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Discharge summaries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Discharge summaries from A&amp;E within 24 hrs and  direct electronic transmission from Oct 2018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Clinic letters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Clinic letters within 10  days (April 2017) and 7 days (April 2018) and move to electronic transmission using structured clinical headings (Oct 2018)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Prescribing</a:t>
                      </a:r>
                      <a:r>
                        <a:rPr lang="en-GB" sz="12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Dedicated</a:t>
                      </a:r>
                      <a:r>
                        <a:rPr lang="en-GB" sz="1200" baseline="0" dirty="0" smtClean="0">
                          <a:solidFill>
                            <a:schemeClr val="tx2"/>
                          </a:solidFill>
                        </a:rPr>
                        <a:t> prescribing interface group. Outpatient and specialist prescriptions, share care arrangements, use of hospital FP10s and developing hospital EPS, hospital monitoring of specialist medications </a:t>
                      </a:r>
                      <a:endParaRPr lang="en-GB" sz="12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7991" y="1004524"/>
            <a:ext cx="7975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Dedicated </a:t>
            </a:r>
            <a:r>
              <a:rPr lang="en-GB" b="1" dirty="0" smtClean="0">
                <a:solidFill>
                  <a:schemeClr val="tx2"/>
                </a:solidFill>
              </a:rPr>
              <a:t>GPFV primary-secondary care interface group </a:t>
            </a:r>
            <a:r>
              <a:rPr lang="en-GB" dirty="0" smtClean="0">
                <a:solidFill>
                  <a:schemeClr val="tx2"/>
                </a:solidFill>
              </a:rPr>
              <a:t>to address interface problems and workload shift – </a:t>
            </a:r>
            <a:r>
              <a:rPr lang="en-GB" b="1" dirty="0" smtClean="0">
                <a:solidFill>
                  <a:schemeClr val="tx2"/>
                </a:solidFill>
              </a:rPr>
              <a:t>Urgent Prescription priorities </a:t>
            </a:r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2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01" y="173495"/>
            <a:ext cx="7768424" cy="500794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GPFV General Practice Development Programme </a:t>
            </a:r>
            <a:endParaRPr lang="en-GB" dirty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900424"/>
            <a:ext cx="8183880" cy="3837559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Releasing Time for Care – 10 high impact areas (£30m) </a:t>
            </a:r>
            <a:r>
              <a:rPr lang="en-GB" sz="1800" dirty="0">
                <a:solidFill>
                  <a:schemeClr val="tx2"/>
                </a:solidFill>
                <a:latin typeface="+mn-lt"/>
              </a:rPr>
              <a:t>67 groups (2,000 </a:t>
            </a: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practices </a:t>
            </a:r>
            <a:r>
              <a:rPr lang="en-GB" sz="1800" dirty="0">
                <a:solidFill>
                  <a:schemeClr val="tx2"/>
                </a:solidFill>
                <a:latin typeface="+mn-lt"/>
              </a:rPr>
              <a:t>signed </a:t>
            </a: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up)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Training for reception and administrative staff (signposting, handling incoming clinical correspondence) (£45m)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Practice manager development (£6m)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2"/>
                </a:solidFill>
                <a:latin typeface="+mn-lt"/>
              </a:rPr>
              <a:t>Online consultation </a:t>
            </a: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systems (£45m) – e.g. </a:t>
            </a:r>
            <a:r>
              <a:rPr lang="en-GB" sz="1800" dirty="0" err="1" smtClean="0">
                <a:solidFill>
                  <a:schemeClr val="tx2"/>
                </a:solidFill>
                <a:latin typeface="+mn-lt"/>
              </a:rPr>
              <a:t>Askmy</a:t>
            </a: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 GP, </a:t>
            </a:r>
            <a:r>
              <a:rPr lang="en-GB" sz="1800" dirty="0" err="1" smtClean="0">
                <a:solidFill>
                  <a:schemeClr val="tx2"/>
                </a:solidFill>
                <a:latin typeface="+mn-lt"/>
              </a:rPr>
              <a:t>WebGP</a:t>
            </a: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 or smartphone apps – available April 2017 onwards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Need LMC/practice and CCG awareness – </a:t>
            </a:r>
            <a:r>
              <a:rPr lang="en-GB" sz="1800" b="1" i="1" dirty="0">
                <a:solidFill>
                  <a:schemeClr val="tx2"/>
                </a:solidFill>
                <a:latin typeface="+mn-lt"/>
              </a:rPr>
              <a:t>small amounts of money will stretch much further with groups of </a:t>
            </a:r>
            <a:r>
              <a:rPr lang="en-GB" sz="1800" b="1" i="1" dirty="0" smtClean="0">
                <a:solidFill>
                  <a:schemeClr val="tx2"/>
                </a:solidFill>
                <a:latin typeface="+mn-lt"/>
              </a:rPr>
              <a:t>practices</a:t>
            </a:r>
            <a:endParaRPr lang="en-GB" sz="1800" b="1" i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392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GPFV progress: workforce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043" y="820738"/>
            <a:ext cx="7833606" cy="3062391"/>
          </a:xfrm>
        </p:spPr>
        <p:txBody>
          <a:bodyPr/>
          <a:lstStyle/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GP recruitment and retention:</a:t>
            </a:r>
          </a:p>
          <a:p>
            <a:pPr marL="900000" indent="-4572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i="1" dirty="0" smtClean="0">
                <a:solidFill>
                  <a:schemeClr val="tx2"/>
                </a:solidFill>
                <a:latin typeface="+mn-lt"/>
                <a:cs typeface="Calibri Light" panose="020F0302020204030204" pitchFamily="34" charset="0"/>
              </a:rPr>
              <a:t>Induction </a:t>
            </a:r>
            <a:r>
              <a:rPr lang="en-GB" sz="1800" i="1" dirty="0">
                <a:solidFill>
                  <a:schemeClr val="tx2"/>
                </a:solidFill>
                <a:latin typeface="+mn-lt"/>
                <a:cs typeface="Calibri Light" panose="020F0302020204030204" pitchFamily="34" charset="0"/>
              </a:rPr>
              <a:t>and Refresher </a:t>
            </a:r>
            <a:r>
              <a:rPr lang="en-GB" sz="1800" i="1" dirty="0" smtClean="0">
                <a:solidFill>
                  <a:schemeClr val="tx2"/>
                </a:solidFill>
                <a:latin typeface="+mn-lt"/>
                <a:cs typeface="Calibri Light" panose="020F0302020204030204" pitchFamily="34" charset="0"/>
              </a:rPr>
              <a:t>Scheme</a:t>
            </a:r>
          </a:p>
          <a:p>
            <a:pPr marL="900000" indent="-4572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i="1" dirty="0" smtClean="0">
                <a:solidFill>
                  <a:schemeClr val="tx2"/>
                </a:solidFill>
                <a:latin typeface="+mn-lt"/>
                <a:cs typeface="Calibri Light" panose="020F0302020204030204" pitchFamily="34" charset="0"/>
              </a:rPr>
              <a:t>GP Targeted </a:t>
            </a:r>
            <a:r>
              <a:rPr lang="en-GB" sz="1800" i="1" dirty="0">
                <a:solidFill>
                  <a:schemeClr val="tx2"/>
                </a:solidFill>
                <a:latin typeface="+mn-lt"/>
                <a:cs typeface="Calibri Light" panose="020F0302020204030204" pitchFamily="34" charset="0"/>
              </a:rPr>
              <a:t>training </a:t>
            </a:r>
            <a:r>
              <a:rPr lang="en-GB" sz="1800" i="1" dirty="0" smtClean="0">
                <a:solidFill>
                  <a:schemeClr val="tx2"/>
                </a:solidFill>
                <a:latin typeface="+mn-lt"/>
                <a:cs typeface="Calibri Light" panose="020F0302020204030204" pitchFamily="34" charset="0"/>
              </a:rPr>
              <a:t>programme</a:t>
            </a:r>
          </a:p>
          <a:p>
            <a:pPr marL="900000" indent="-4572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i="1" dirty="0" smtClean="0">
                <a:solidFill>
                  <a:schemeClr val="tx2"/>
                </a:solidFill>
                <a:latin typeface="+mn-lt"/>
                <a:cs typeface="Calibri Light" panose="020F0302020204030204" pitchFamily="34" charset="0"/>
              </a:rPr>
              <a:t>Improved retainer scheme</a:t>
            </a:r>
          </a:p>
          <a:p>
            <a:pPr marL="900000" indent="-4572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i="1" dirty="0" smtClean="0">
                <a:solidFill>
                  <a:schemeClr val="tx2"/>
                </a:solidFill>
                <a:latin typeface="+mn-lt"/>
                <a:cs typeface="Calibri Light" panose="020F0302020204030204" pitchFamily="34" charset="0"/>
              </a:rPr>
              <a:t>International </a:t>
            </a:r>
            <a:r>
              <a:rPr lang="en-GB" sz="1800" i="1" dirty="0">
                <a:solidFill>
                  <a:schemeClr val="tx2"/>
                </a:solidFill>
                <a:latin typeface="+mn-lt"/>
                <a:cs typeface="Calibri Light" panose="020F0302020204030204" pitchFamily="34" charset="0"/>
              </a:rPr>
              <a:t>doctors </a:t>
            </a:r>
            <a:r>
              <a:rPr lang="en-GB" sz="1800" i="1" dirty="0" smtClean="0">
                <a:solidFill>
                  <a:schemeClr val="tx2"/>
                </a:solidFill>
                <a:latin typeface="+mn-lt"/>
                <a:cs typeface="Calibri Light" panose="020F0302020204030204" pitchFamily="34" charset="0"/>
              </a:rPr>
              <a:t>recruitment</a:t>
            </a:r>
          </a:p>
          <a:p>
            <a:pPr marL="900000" indent="-4572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i="1" dirty="0" smtClean="0">
                <a:solidFill>
                  <a:schemeClr val="tx2"/>
                </a:solidFill>
                <a:latin typeface="+mn-lt"/>
                <a:cs typeface="Calibri Light" panose="020F0302020204030204" pitchFamily="34" charset="0"/>
              </a:rPr>
              <a:t>GP mental health service (to prevent burnout)</a:t>
            </a:r>
          </a:p>
          <a:p>
            <a:pPr marL="900000" indent="-4572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i="1" dirty="0" smtClean="0">
                <a:solidFill>
                  <a:schemeClr val="tx2"/>
                </a:solidFill>
                <a:latin typeface="+mn-lt"/>
                <a:cs typeface="Calibri Light" panose="020F0302020204030204" pitchFamily="34" charset="0"/>
              </a:rPr>
              <a:t>20k bursary in under-doctored areas</a:t>
            </a:r>
          </a:p>
          <a:p>
            <a:pPr marL="900000" indent="-4572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i="1" dirty="0" smtClean="0">
                <a:solidFill>
                  <a:schemeClr val="tx2"/>
                </a:solidFill>
                <a:latin typeface="+mn-lt"/>
                <a:cs typeface="Calibri Light" panose="020F0302020204030204" pitchFamily="34" charset="0"/>
              </a:rPr>
              <a:t>GP career plus pilot scheme</a:t>
            </a:r>
          </a:p>
          <a:p>
            <a:pPr marL="342891" indent="-34289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2"/>
                </a:solidFill>
                <a:latin typeface="+mn-lt"/>
              </a:rPr>
              <a:t>Practice based pharmacists </a:t>
            </a: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(£112m ;1 pharmacist/30,000 </a:t>
            </a:r>
            <a:r>
              <a:rPr lang="en-GB" sz="1800" dirty="0">
                <a:solidFill>
                  <a:schemeClr val="tx2"/>
                </a:solidFill>
                <a:latin typeface="+mn-lt"/>
              </a:rPr>
              <a:t>pts</a:t>
            </a: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) –just announced</a:t>
            </a:r>
            <a:endParaRPr lang="en-GB" sz="1800" dirty="0">
              <a:solidFill>
                <a:schemeClr val="tx2"/>
              </a:solidFill>
              <a:latin typeface="+mn-lt"/>
            </a:endParaRPr>
          </a:p>
          <a:p>
            <a:pPr marL="342891" indent="-34289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1000 PAs, </a:t>
            </a:r>
            <a:r>
              <a:rPr lang="en-GB" sz="1800" dirty="0">
                <a:solidFill>
                  <a:schemeClr val="tx2"/>
                </a:solidFill>
                <a:latin typeface="+mn-lt"/>
              </a:rPr>
              <a:t>3000 practice based mental health workers (</a:t>
            </a: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1 per 2- 3 </a:t>
            </a:r>
            <a:r>
              <a:rPr lang="en-GB" sz="1800" dirty="0">
                <a:solidFill>
                  <a:schemeClr val="tx2"/>
                </a:solidFill>
                <a:latin typeface="+mn-lt"/>
              </a:rPr>
              <a:t>practices</a:t>
            </a: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) </a:t>
            </a:r>
            <a:endParaRPr lang="en-GB" sz="1800" dirty="0">
              <a:solidFill>
                <a:schemeClr val="tx2"/>
              </a:solidFill>
              <a:latin typeface="+mn-lt"/>
            </a:endParaRPr>
          </a:p>
          <a:p>
            <a:pPr marL="342891" indent="-34289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2"/>
                </a:solidFill>
                <a:latin typeface="+mn-lt"/>
              </a:rPr>
              <a:t>Extended scope practitioners; enhanced nurses, </a:t>
            </a: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paramedics, physios</a:t>
            </a:r>
            <a:endParaRPr lang="en-GB" sz="1800" dirty="0">
              <a:solidFill>
                <a:schemeClr val="tx2"/>
              </a:solidFill>
              <a:latin typeface="+mn-lt"/>
            </a:endParaRPr>
          </a:p>
          <a:p>
            <a:pPr marL="342891" indent="-34289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2"/>
                </a:solidFill>
                <a:latin typeface="+mn-lt"/>
              </a:rPr>
              <a:t>Training funds for practice managers (£6m) , nurse development (£15m), reception staff training &amp; clinical admin support  (£45m)</a:t>
            </a:r>
          </a:p>
          <a:p>
            <a:pPr marL="342891" indent="-34289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2"/>
                </a:solidFill>
                <a:latin typeface="+mn-lt"/>
              </a:rPr>
              <a:t>Medical assistant pilots</a:t>
            </a:r>
          </a:p>
          <a:p>
            <a:pPr marL="457200" indent="-457200">
              <a:spcAft>
                <a:spcPts val="0"/>
              </a:spcAft>
              <a:buFontTx/>
              <a:buChar char="-"/>
            </a:pPr>
            <a:endParaRPr lang="en-GB" sz="1800" i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spcAft>
                <a:spcPts val="0"/>
              </a:spcAft>
              <a:buFontTx/>
              <a:buChar char="-"/>
            </a:pPr>
            <a:endParaRPr lang="en-GB" sz="1800" i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sz="1800" dirty="0" smtClean="0"/>
          </a:p>
          <a:p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786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GPFV: GP Health Service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922" y="1129930"/>
            <a:ext cx="7081498" cy="3062391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18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L</a:t>
            </a:r>
            <a:r>
              <a:rPr lang="en-GB" sz="1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aunched end January 2017 – based on model operating in London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Free, confidential </a:t>
            </a:r>
            <a:r>
              <a:rPr lang="en-GB" sz="18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service for GPs </a:t>
            </a:r>
            <a:r>
              <a:rPr lang="en-GB" sz="1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suffering </a:t>
            </a:r>
            <a:r>
              <a:rPr lang="en-GB" sz="18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with mental health or </a:t>
            </a:r>
            <a:r>
              <a:rPr lang="en-GB" sz="1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addiction issues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Self referral only</a:t>
            </a:r>
            <a:endParaRPr lang="en-GB" sz="1800" dirty="0">
              <a:solidFill>
                <a:schemeClr val="tx2">
                  <a:lumMod val="95000"/>
                  <a:lumOff val="5000"/>
                </a:schemeClr>
              </a:solidFill>
              <a:latin typeface="+mn-lt"/>
            </a:endParaRPr>
          </a:p>
          <a:p>
            <a:endParaRPr lang="en-GB" sz="1800" dirty="0" smtClean="0">
              <a:latin typeface="+mn-lt"/>
            </a:endParaRPr>
          </a:p>
          <a:p>
            <a:pPr algn="ctr"/>
            <a:r>
              <a:rPr lang="en-GB" sz="18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Contact details:</a:t>
            </a:r>
          </a:p>
          <a:p>
            <a:pPr algn="ctr"/>
            <a:r>
              <a:rPr lang="en-GB" sz="18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O</a:t>
            </a:r>
            <a:r>
              <a:rPr lang="en-GB" sz="1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pening hours: </a:t>
            </a:r>
            <a:r>
              <a:rPr lang="en-GB" sz="18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8.00 – 20.00 weekdays and 8.00 – 14.00 </a:t>
            </a:r>
            <a:r>
              <a:rPr lang="en-GB" sz="1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Saturdays</a:t>
            </a:r>
            <a:endParaRPr lang="en-GB" sz="1800" dirty="0">
              <a:solidFill>
                <a:schemeClr val="tx2">
                  <a:lumMod val="95000"/>
                  <a:lumOff val="5000"/>
                </a:schemeClr>
              </a:solidFill>
              <a:latin typeface="+mn-lt"/>
            </a:endParaRPr>
          </a:p>
          <a:p>
            <a:pPr algn="ctr"/>
            <a:r>
              <a:rPr lang="en-GB" sz="18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W</a:t>
            </a:r>
            <a:r>
              <a:rPr lang="en-GB" sz="1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ebsite</a:t>
            </a:r>
            <a:r>
              <a:rPr lang="en-GB" sz="18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: </a:t>
            </a:r>
            <a:r>
              <a:rPr lang="en-GB" sz="1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www.england.nhs.uk/gphealthservice </a:t>
            </a:r>
            <a:endParaRPr lang="en-GB" sz="1800" dirty="0">
              <a:solidFill>
                <a:schemeClr val="tx2">
                  <a:lumMod val="95000"/>
                  <a:lumOff val="5000"/>
                </a:schemeClr>
              </a:solidFill>
              <a:latin typeface="+mn-lt"/>
            </a:endParaRPr>
          </a:p>
          <a:p>
            <a:pPr algn="ctr"/>
            <a:r>
              <a:rPr lang="en-GB" sz="1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Tel: </a:t>
            </a:r>
            <a:r>
              <a:rPr lang="en-GB" sz="1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0300 0303 300 </a:t>
            </a:r>
            <a:r>
              <a:rPr lang="en-GB" sz="18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1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Email: </a:t>
            </a:r>
            <a:r>
              <a:rPr lang="en-GB" sz="1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gp.health@nhs.net </a:t>
            </a:r>
            <a:endParaRPr lang="en-GB" sz="1800" dirty="0">
              <a:solidFill>
                <a:schemeClr val="tx2">
                  <a:lumMod val="95000"/>
                  <a:lumOff val="5000"/>
                </a:schemeClr>
              </a:solidFill>
              <a:latin typeface="+mn-lt"/>
            </a:endParaRPr>
          </a:p>
          <a:p>
            <a:endParaRPr lang="en-GB" sz="160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endParaRPr lang="en-GB" sz="160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endParaRPr lang="en-GB" sz="16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3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734" y="326919"/>
            <a:ext cx="8022865" cy="493819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 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LMCs vital to ensure local implementation delivery</a:t>
            </a:r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33" y="1038736"/>
            <a:ext cx="7190953" cy="3062391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GPC: </a:t>
            </a:r>
            <a:r>
              <a:rPr lang="en-GB" sz="18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GPFV implementation policy group</a:t>
            </a:r>
            <a:r>
              <a:rPr lang="en-GB" sz="18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 central pressure and oversight; NHSE GPFV advisory group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GPFV delivered locally; CCG plans 23.12.2016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LMC role </a:t>
            </a:r>
            <a:r>
              <a:rPr lang="en-GB" sz="18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– monitor, influence, ensure commitments and spend delivered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LMC reference group </a:t>
            </a:r>
            <a:r>
              <a:rPr lang="en-GB" sz="18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GPFV set up – direct engagement with NHS England; real time- feedback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Guidance to LMCs with </a:t>
            </a:r>
            <a:r>
              <a:rPr lang="en-GB" sz="18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LMC checklist </a:t>
            </a:r>
            <a:r>
              <a:rPr lang="en-GB" sz="18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CCGs GPFV plans (December 2016) and </a:t>
            </a:r>
            <a:r>
              <a:rPr lang="en-GB" sz="18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monitoring template </a:t>
            </a:r>
            <a:r>
              <a:rPr lang="en-GB" sz="18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(January 2017)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530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10" y="80009"/>
            <a:ext cx="7831089" cy="493819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GPFV LMC </a:t>
            </a:r>
            <a:r>
              <a:rPr lang="en-GB" dirty="0" smtClean="0">
                <a:solidFill>
                  <a:schemeClr val="tx2"/>
                </a:solidFill>
              </a:rPr>
              <a:t>engagement </a:t>
            </a:r>
            <a:r>
              <a:rPr lang="en-GB" dirty="0">
                <a:solidFill>
                  <a:schemeClr val="tx2"/>
                </a:solidFill>
              </a:rPr>
              <a:t>(1)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28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203" y="492882"/>
            <a:ext cx="3726767" cy="44119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119" y="376131"/>
            <a:ext cx="3236423" cy="460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9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GPFV LMC engagement (2)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29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887" y="326919"/>
            <a:ext cx="2806810" cy="403499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535" y="729060"/>
            <a:ext cx="5304352" cy="370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66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Response to challenges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044" y="820738"/>
            <a:ext cx="8040340" cy="3616090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Financial context: Crisis across whole </a:t>
            </a:r>
            <a:r>
              <a:rPr lang="en-GB" sz="1800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of NHS and social </a:t>
            </a:r>
            <a:r>
              <a:rPr lang="en-GB" sz="18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care, impacting on GPs</a:t>
            </a:r>
          </a:p>
          <a:p>
            <a:pPr marL="777150" lvl="1" indent="-3429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5YFV: £8b investment (reality £4.5b?); £22m funding cuts</a:t>
            </a:r>
          </a:p>
          <a:p>
            <a:pPr marL="777150" lvl="1" indent="-3429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Crisis across general practice, community, hospitals, </a:t>
            </a:r>
            <a:r>
              <a:rPr lang="en-GB" sz="1800" dirty="0">
                <a:latin typeface="+mn-lt"/>
                <a:cs typeface="Calibri" panose="020F0502020204030204" pitchFamily="34" charset="0"/>
              </a:rPr>
              <a:t>s</a:t>
            </a:r>
            <a:r>
              <a:rPr lang="en-GB" sz="18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ocial care</a:t>
            </a:r>
            <a:endParaRPr lang="en-GB" sz="1800" dirty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777150" lvl="1" indent="-3429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cs typeface="Calibri" panose="020F0502020204030204" pitchFamily="34" charset="0"/>
              </a:rPr>
              <a:t>All authoritative opinion-  operating on inadequate NHS </a:t>
            </a:r>
            <a:r>
              <a:rPr lang="en-GB" sz="1800" dirty="0" smtClean="0">
                <a:cs typeface="Calibri" panose="020F0502020204030204" pitchFamily="34" charset="0"/>
              </a:rPr>
              <a:t>funding: </a:t>
            </a:r>
            <a:r>
              <a:rPr lang="en-GB" sz="18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Health select committee letter to PM; NHS E Chief exec Simon Stevens</a:t>
            </a:r>
          </a:p>
          <a:p>
            <a:pPr marL="777150" lvl="1" indent="-3429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No </a:t>
            </a:r>
            <a:r>
              <a:rPr lang="en-GB" sz="1800" dirty="0" smtClean="0">
                <a:latin typeface="+mn-lt"/>
                <a:cs typeface="Calibri" panose="020F0502020204030204" pitchFamily="34" charset="0"/>
              </a:rPr>
              <a:t>imminent </a:t>
            </a:r>
            <a:r>
              <a:rPr lang="en-GB" sz="18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government</a:t>
            </a:r>
            <a:r>
              <a:rPr lang="en-GB" sz="1800" dirty="0" smtClean="0">
                <a:latin typeface="+mn-lt"/>
                <a:cs typeface="Calibri" panose="020F0502020204030204" pitchFamily="34" charset="0"/>
              </a:rPr>
              <a:t> plan for increased funding:</a:t>
            </a:r>
            <a:r>
              <a:rPr lang="en-GB" sz="18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 Brexit, Autumn statement no mention NHS</a:t>
            </a:r>
          </a:p>
          <a:p>
            <a:pPr marL="434250" lvl="1">
              <a:lnSpc>
                <a:spcPct val="100000"/>
              </a:lnSpc>
              <a:spcAft>
                <a:spcPts val="0"/>
              </a:spcAft>
            </a:pPr>
            <a:endParaRPr lang="en-GB" sz="800" dirty="0" smtClean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2017/18 national contract negotiations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Ensure commitments and funding in GPFV delivered and not be limited by it; UPGP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BMA </a:t>
            </a:r>
            <a:r>
              <a:rPr lang="en-GB" sz="1800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GP survey – solutions for general practice must be cognisant of diversity of profession and aspirations,  environment outside the core contract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GB" sz="1600" dirty="0">
              <a:solidFill>
                <a:schemeClr val="tx2"/>
              </a:solidFill>
              <a:latin typeface="+mn-lt"/>
              <a:cs typeface="Calibri Light" panose="020F0302020204030204" pitchFamily="34" charset="0"/>
            </a:endParaRPr>
          </a:p>
          <a:p>
            <a:endParaRPr lang="en-GB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598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GPFV: premises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68" y="820739"/>
            <a:ext cx="7081498" cy="3655846"/>
          </a:xfrm>
        </p:spPr>
        <p:txBody>
          <a:bodyPr/>
          <a:lstStyle/>
          <a:p>
            <a:pPr fontAlgn="base"/>
            <a:r>
              <a:rPr lang="en-GB" sz="1800" b="1" dirty="0" smtClean="0">
                <a:solidFill>
                  <a:schemeClr val="tx2"/>
                </a:solidFill>
                <a:latin typeface="+mn-lt"/>
              </a:rPr>
              <a:t>Awaiting updated Premises Cost Directions</a:t>
            </a:r>
            <a:endParaRPr lang="en-GB" sz="1800" b="1" dirty="0">
              <a:solidFill>
                <a:schemeClr val="tx2"/>
              </a:solidFill>
              <a:latin typeface="+mn-lt"/>
            </a:endParaRPr>
          </a:p>
          <a:p>
            <a:pPr marL="900000" lvl="2" indent="-457200" fontAlgn="base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Includes 100% funding for premises grants in certain circumstances</a:t>
            </a:r>
          </a:p>
          <a:p>
            <a:pPr fontAlgn="base"/>
            <a:endParaRPr lang="en-GB" sz="900" dirty="0">
              <a:solidFill>
                <a:schemeClr val="tx2"/>
              </a:solidFill>
              <a:latin typeface="+mn-lt"/>
            </a:endParaRPr>
          </a:p>
          <a:p>
            <a:pPr fontAlgn="base"/>
            <a:r>
              <a:rPr lang="en-GB" sz="1800" b="1" dirty="0" smtClean="0">
                <a:solidFill>
                  <a:schemeClr val="tx2"/>
                </a:solidFill>
                <a:latin typeface="+mn-lt"/>
              </a:rPr>
              <a:t>NHSPS lease agreed</a:t>
            </a:r>
          </a:p>
          <a:p>
            <a:pPr marL="900000" lvl="2" indent="-457200" fontAlgn="base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Support for practices signing the lease within two years of release:</a:t>
            </a:r>
          </a:p>
          <a:p>
            <a:pPr marL="1368000" lvl="4" indent="-457200" fontAlgn="base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Stamp Duty Land tax covered</a:t>
            </a:r>
          </a:p>
          <a:p>
            <a:pPr marL="1368000" lvl="4" indent="-457200" fontAlgn="base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</a:rPr>
              <a:t>Legal fees paid (up to £1000+VAT)</a:t>
            </a:r>
          </a:p>
          <a:p>
            <a:pPr lvl="4" indent="0" fontAlgn="base">
              <a:buNone/>
            </a:pPr>
            <a:endParaRPr lang="en-GB" sz="900" dirty="0" smtClean="0">
              <a:latin typeface="+mn-lt"/>
            </a:endParaRPr>
          </a:p>
          <a:p>
            <a:pPr lvl="1" fontAlgn="base"/>
            <a:r>
              <a:rPr lang="en-GB" sz="1800" b="1" dirty="0" smtClean="0">
                <a:latin typeface="+mn-lt"/>
              </a:rPr>
              <a:t>Service charges transitional support – discussions ongoing</a:t>
            </a:r>
          </a:p>
          <a:p>
            <a:pPr marL="900000" lvl="2" indent="-457200" fontAlgn="base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Any NHS PS or CHP premises will receive transitional support if their service charges have risen recently</a:t>
            </a:r>
          </a:p>
          <a:p>
            <a:pPr marL="1368000" lvl="4" indent="-457200" fontAlgn="base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</a:rPr>
              <a:t>Two years of NHS England automatic support (i.e. no need to claim, will automatically be done between NHS England and NHSPS/CHP, and identifiable on the invoice)</a:t>
            </a:r>
            <a:endParaRPr lang="en-GB" sz="1800" dirty="0" smtClean="0">
              <a:solidFill>
                <a:schemeClr val="tx2"/>
              </a:solidFill>
              <a:latin typeface="+mn-lt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2"/>
              </a:solidFill>
              <a:latin typeface="+mn-lt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tx2"/>
              </a:solidFill>
              <a:latin typeface="+mn-lt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47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246019" y="105966"/>
            <a:ext cx="1754981" cy="5203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3800475" y="735806"/>
            <a:ext cx="158889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350">
                <a:solidFill>
                  <a:schemeClr val="bg1"/>
                </a:solidFill>
              </a:rPr>
              <a:t>Self-rating by GPs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4928" y="847226"/>
            <a:ext cx="4990351" cy="351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Box 3"/>
          <p:cNvSpPr txBox="1">
            <a:spLocks noChangeArrowheads="1"/>
          </p:cNvSpPr>
          <p:nvPr/>
        </p:nvSpPr>
        <p:spPr bwMode="auto">
          <a:xfrm>
            <a:off x="388045" y="2283771"/>
            <a:ext cx="2866883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 dirty="0" smtClean="0">
                <a:solidFill>
                  <a:schemeClr val="tx2"/>
                </a:solidFill>
                <a:latin typeface="Calibri" panose="020F0502020204030204" pitchFamily="34" charset="0"/>
                <a:ea typeface="Batang" panose="02030600000101010101" pitchFamily="18" charset="-127"/>
              </a:rPr>
              <a:t>1 in 4 GP appointments potentially avoidable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 b="1" dirty="0" smtClean="0">
              <a:solidFill>
                <a:schemeClr val="tx2"/>
              </a:solidFill>
              <a:latin typeface="Calibri" panose="020F0502020204030204" pitchFamily="34" charset="0"/>
              <a:ea typeface="Batang" panose="02030600000101010101" pitchFamily="18" charset="-127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 smtClean="0">
                <a:solidFill>
                  <a:schemeClr val="tx2"/>
                </a:solidFill>
                <a:latin typeface="Calibri" panose="020F0502020204030204" pitchFamily="34" charset="0"/>
                <a:ea typeface="Batang" panose="02030600000101010101" pitchFamily="18" charset="-127"/>
              </a:rPr>
              <a:t>“Making Time in General Practice” report – NHS Alliance/Primary Care Foundation</a:t>
            </a:r>
            <a:endParaRPr lang="en-GB" altLang="en-US" sz="1800" dirty="0">
              <a:solidFill>
                <a:schemeClr val="tx2"/>
              </a:solidFill>
              <a:latin typeface="Calibri" panose="020F0502020204030204" pitchFamily="34" charset="0"/>
              <a:ea typeface="Batang" panose="02030600000101010101" pitchFamily="18" charset="-127"/>
            </a:endParaRPr>
          </a:p>
        </p:txBody>
      </p:sp>
      <p:pic>
        <p:nvPicPr>
          <p:cNvPr id="23561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2091" y="204788"/>
            <a:ext cx="614363" cy="38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8045" y="326923"/>
            <a:ext cx="7068923" cy="493819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Managing Workload and demand: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dirty="0" smtClean="0">
                <a:solidFill>
                  <a:schemeClr val="tx2"/>
                </a:solidFill>
              </a:rPr>
              <a:t>potentially avoidable 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GP consultations 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040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9345" y="326919"/>
            <a:ext cx="8040255" cy="493819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Quality First website (www.bma.org.uk/qualityfirst)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7BB62AC-DBC0-F640-92EC-7B48F07DED43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32</a:t>
            </a:fld>
            <a:endParaRPr lang="en-GB" dirty="0"/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l="20400" t="28161" r="23220" b="7543"/>
          <a:stretch/>
        </p:blipFill>
        <p:spPr bwMode="auto">
          <a:xfrm>
            <a:off x="189345" y="1103168"/>
            <a:ext cx="4497493" cy="3175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4"/>
          <a:srcRect l="20091" t="28162" r="21191" b="19006"/>
          <a:stretch/>
        </p:blipFill>
        <p:spPr bwMode="auto">
          <a:xfrm>
            <a:off x="4856018" y="1103168"/>
            <a:ext cx="4208703" cy="23881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349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BMA GP survey – some key findings (1)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043" y="908202"/>
            <a:ext cx="7567884" cy="3498387"/>
          </a:xfrm>
        </p:spPr>
        <p:txBody>
          <a:bodyPr/>
          <a:lstStyle/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GP partners under greatest pressure</a:t>
            </a:r>
          </a:p>
          <a:p>
            <a:pPr>
              <a:spcAft>
                <a:spcPts val="0"/>
              </a:spcAft>
            </a:pPr>
            <a:endParaRPr lang="en-GB" sz="800" dirty="0" smtClean="0">
              <a:solidFill>
                <a:schemeClr val="tx2"/>
              </a:solidFill>
              <a:latin typeface="+mn-lt"/>
            </a:endParaRPr>
          </a:p>
          <a:p>
            <a:pPr marL="10800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i="1" dirty="0" smtClean="0">
                <a:solidFill>
                  <a:schemeClr val="tx2"/>
                </a:solidFill>
                <a:latin typeface="+mn-lt"/>
              </a:rPr>
              <a:t>6% partners feel work manageable c.f. 12% salaried GPs, 34% locums</a:t>
            </a:r>
          </a:p>
          <a:p>
            <a:pPr marL="10800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i="1" dirty="0" smtClean="0">
                <a:solidFill>
                  <a:schemeClr val="tx2"/>
                </a:solidFill>
                <a:latin typeface="+mn-lt"/>
              </a:rPr>
              <a:t>Only 1 in 5 partners content with current job; 1 in 3 looking for alternative work </a:t>
            </a:r>
          </a:p>
          <a:p>
            <a:pPr marL="10800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i="1" dirty="0" smtClean="0">
                <a:solidFill>
                  <a:schemeClr val="tx2"/>
                </a:solidFill>
                <a:latin typeface="+mn-lt"/>
              </a:rPr>
              <a:t>Just under half GPs (47%) want to work as partners in the next 5 years</a:t>
            </a:r>
          </a:p>
          <a:p>
            <a:pPr marL="1080000" indent="-457200">
              <a:buFont typeface="Arial" panose="020B0604020202020204" pitchFamily="34" charset="0"/>
              <a:buChar char="•"/>
            </a:pPr>
            <a:r>
              <a:rPr lang="en-GB" sz="1800" i="1" dirty="0" smtClean="0">
                <a:solidFill>
                  <a:schemeClr val="tx2"/>
                </a:solidFill>
                <a:latin typeface="+mn-lt"/>
              </a:rPr>
              <a:t>79% GPs believe there should be incentives to work as partners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GPs want varying career options, willing to consider other models – 32% willing to work in new care models, 19% employed in MCPs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Measures to reduce workload: self-care/management and increased community nurses and skill-mix most popular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New funding in general practice – highest responses for increased community nurse and skill-mix support (46%), 28% wanted all investment in global sum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6876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75468" y="820738"/>
            <a:ext cx="8522871" cy="349838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dirty="0" smtClean="0">
                <a:solidFill>
                  <a:srgbClr val="00A3E0"/>
                </a:solidFill>
              </a:rPr>
              <a:t>			</a:t>
            </a:r>
            <a:r>
              <a:rPr lang="en-GB" sz="1300" dirty="0">
                <a:solidFill>
                  <a:srgbClr val="00A3E0"/>
                </a:solidFill>
              </a:rPr>
              <a:t>	</a:t>
            </a:r>
            <a:r>
              <a:rPr lang="en-GB" sz="1300" dirty="0" smtClean="0">
                <a:solidFill>
                  <a:srgbClr val="00A3E0"/>
                </a:solidFill>
              </a:rPr>
              <a:t>										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6FF8271-DFBA-5E42-9B9F-312A963F0070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34</a:t>
            </a:fld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222569"/>
              </p:ext>
            </p:extLst>
          </p:nvPr>
        </p:nvGraphicFramePr>
        <p:xfrm>
          <a:off x="254966" y="675026"/>
          <a:ext cx="6755487" cy="4907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927"/>
                <a:gridCol w="6332560"/>
              </a:tblGrid>
              <a:tr h="4278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2"/>
                          </a:solidFill>
                          <a:effectLst/>
                        </a:rPr>
                        <a:t>Q2</a:t>
                      </a:r>
                      <a:r>
                        <a:rPr lang="en-GB" sz="1400" dirty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  <a:endParaRPr lang="en-GB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2" marR="5581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  <a:effectLst/>
                        </a:rPr>
                        <a:t>Which of the following would you consider doing in order to safely manage practice workload</a:t>
                      </a:r>
                      <a:r>
                        <a:rPr lang="en-GB" sz="1400" dirty="0" smtClean="0">
                          <a:solidFill>
                            <a:schemeClr val="tx2"/>
                          </a:solidFill>
                          <a:effectLst/>
                        </a:rPr>
                        <a:t>?</a:t>
                      </a:r>
                      <a:endParaRPr lang="en-GB" sz="140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55812" marR="55812" marT="0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911468"/>
              </p:ext>
            </p:extLst>
          </p:nvPr>
        </p:nvGraphicFramePr>
        <p:xfrm>
          <a:off x="254966" y="1172030"/>
          <a:ext cx="6742911" cy="344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84327"/>
                <a:gridCol w="958584"/>
              </a:tblGrid>
              <a:tr h="270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  <a:effectLst/>
                        </a:rPr>
                        <a:t>Withdrawal of wider non-contractual services that GPs voluntarily provide </a:t>
                      </a:r>
                      <a:endParaRPr lang="en-GB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2" marR="55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  <a:effectLst/>
                        </a:rPr>
                        <a:t>60.7 %</a:t>
                      </a:r>
                      <a:endParaRPr lang="en-GB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2" marR="55812" marT="0" marB="0"/>
                </a:tc>
              </a:tr>
              <a:tr h="270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  <a:effectLst/>
                        </a:rPr>
                        <a:t>Restricting clinical work to contractual essential services, and increased use of external referral for non-core </a:t>
                      </a:r>
                      <a:r>
                        <a:rPr lang="en-GB" sz="1400" dirty="0" smtClean="0">
                          <a:solidFill>
                            <a:schemeClr val="tx2"/>
                          </a:solidFill>
                          <a:effectLst/>
                        </a:rPr>
                        <a:t>services</a:t>
                      </a:r>
                      <a:endParaRPr lang="en-GB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2" marR="55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  <a:effectLst/>
                        </a:rPr>
                        <a:t>40.9 %</a:t>
                      </a:r>
                      <a:endParaRPr lang="en-GB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2" marR="55812" marT="0" marB="0"/>
                </a:tc>
              </a:tr>
              <a:tr h="270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  <a:effectLst/>
                        </a:rPr>
                        <a:t>Withdrawal from local CCG meetings and activities</a:t>
                      </a:r>
                      <a:endParaRPr lang="en-GB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2" marR="55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  <a:effectLst/>
                        </a:rPr>
                        <a:t>35.2 %</a:t>
                      </a:r>
                      <a:endParaRPr lang="en-GB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2" marR="55812" marT="0" marB="0"/>
                </a:tc>
              </a:tr>
              <a:tr h="270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  <a:effectLst/>
                        </a:rPr>
                        <a:t>Temporary suspension of new patient registrations</a:t>
                      </a:r>
                      <a:endParaRPr lang="en-GB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2" marR="55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  <a:effectLst/>
                        </a:rPr>
                        <a:t>34.1 %</a:t>
                      </a:r>
                      <a:endParaRPr lang="en-GB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2" marR="55812" marT="0" marB="0"/>
                </a:tc>
              </a:tr>
              <a:tr h="270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  <a:effectLst/>
                        </a:rPr>
                        <a:t>Withdrawal from enhanced services, such as the provision for minor surgery, extended hours</a:t>
                      </a:r>
                      <a:endParaRPr lang="en-GB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2" marR="55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  <a:effectLst/>
                        </a:rPr>
                        <a:t>34.0 %</a:t>
                      </a:r>
                      <a:endParaRPr lang="en-GB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2" marR="55812" marT="0" marB="0"/>
                </a:tc>
              </a:tr>
              <a:tr h="270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  <a:effectLst/>
                        </a:rPr>
                        <a:t>Working at </a:t>
                      </a:r>
                      <a:r>
                        <a:rPr lang="en-GB" sz="1400" dirty="0" smtClean="0">
                          <a:solidFill>
                            <a:schemeClr val="tx2"/>
                          </a:solidFill>
                          <a:effectLst/>
                        </a:rPr>
                        <a:t>scale</a:t>
                      </a:r>
                      <a:endParaRPr lang="en-GB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2" marR="55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  <a:effectLst/>
                        </a:rPr>
                        <a:t>33.6 %</a:t>
                      </a:r>
                      <a:endParaRPr lang="en-GB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2" marR="55812" marT="0" marB="0"/>
                </a:tc>
              </a:tr>
              <a:tr h="270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  <a:effectLst/>
                        </a:rPr>
                        <a:t>Application to reduce practice boundary and remove patients from the list</a:t>
                      </a:r>
                      <a:endParaRPr lang="en-GB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2" marR="55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  <a:effectLst/>
                        </a:rPr>
                        <a:t>26.0 %</a:t>
                      </a:r>
                      <a:endParaRPr lang="en-GB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2" marR="55812" marT="0" marB="0"/>
                </a:tc>
              </a:tr>
              <a:tr h="270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  <a:effectLst/>
                        </a:rPr>
                        <a:t>Withdrawal from the quality and outcomes framework</a:t>
                      </a:r>
                      <a:endParaRPr lang="en-GB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2" marR="55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  <a:effectLst/>
                        </a:rPr>
                        <a:t>23.4 %</a:t>
                      </a:r>
                      <a:endParaRPr lang="en-GB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2" marR="55812" marT="0" marB="0"/>
                </a:tc>
              </a:tr>
              <a:tr h="270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  <a:effectLst/>
                        </a:rPr>
                        <a:t>Withdrawal from additional services, such as the provision of contraceptive services</a:t>
                      </a:r>
                      <a:endParaRPr lang="en-GB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2" marR="55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  <a:effectLst/>
                        </a:rPr>
                        <a:t>14.2 %</a:t>
                      </a:r>
                      <a:endParaRPr lang="en-GB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2" marR="55812" marT="0" marB="0"/>
                </a:tc>
              </a:tr>
              <a:tr h="270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  <a:effectLst/>
                        </a:rPr>
                        <a:t>I don’t need to take any further measures to manage workload</a:t>
                      </a:r>
                      <a:endParaRPr lang="en-GB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2" marR="55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  <a:effectLst/>
                        </a:rPr>
                        <a:t>6.2 %</a:t>
                      </a:r>
                      <a:endParaRPr lang="en-GB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2" marR="55812" marT="0" marB="0"/>
                </a:tc>
              </a:tr>
              <a:tr h="270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  <a:effectLst/>
                        </a:rPr>
                        <a:t>Other</a:t>
                      </a:r>
                      <a:endParaRPr lang="en-GB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2" marR="55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  <a:effectLst/>
                        </a:rPr>
                        <a:t>23.8 %</a:t>
                      </a:r>
                      <a:endParaRPr lang="en-GB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2" marR="55812" marT="0" marB="0"/>
                </a:tc>
              </a:tr>
            </a:tbl>
          </a:graphicData>
        </a:graphic>
      </p:graphicFrame>
      <p:sp>
        <p:nvSpPr>
          <p:cNvPr id="10" name="Title 3"/>
          <p:cNvSpPr txBox="1">
            <a:spLocks/>
          </p:cNvSpPr>
          <p:nvPr/>
        </p:nvSpPr>
        <p:spPr>
          <a:xfrm>
            <a:off x="100009" y="90654"/>
            <a:ext cx="6841479" cy="49381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kern="1200" spc="-50">
                <a:solidFill>
                  <a:schemeClr val="tx1"/>
                </a:solidFill>
                <a:latin typeface="Calibri Ligh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tx2"/>
                </a:solidFill>
              </a:rPr>
              <a:t>BMA survey: action to reduce </a:t>
            </a:r>
            <a:r>
              <a:rPr lang="en-GB" dirty="0">
                <a:solidFill>
                  <a:schemeClr val="tx2"/>
                </a:solidFill>
              </a:rPr>
              <a:t>w</a:t>
            </a:r>
            <a:r>
              <a:rPr lang="en-GB" dirty="0" smtClean="0">
                <a:solidFill>
                  <a:schemeClr val="tx2"/>
                </a:solidFill>
              </a:rPr>
              <a:t>orkload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8379" y="1172030"/>
            <a:ext cx="2021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The list of items provided is the list from the briefing on industrial action of possible actions that could be taken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79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Working together to sustain general practice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69" y="1208598"/>
            <a:ext cx="7917632" cy="311052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Individual GP practices vulnerable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Working collaboratively to support each other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BMA GP survey: One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model no longer fits 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  <a:latin typeface="+mn-lt"/>
              </a:rPr>
              <a:t>49.6% believe ICM should be supported to work in networks/collaboration (</a:t>
            </a:r>
            <a:r>
              <a:rPr lang="en-US" sz="1800" dirty="0" err="1" smtClean="0">
                <a:solidFill>
                  <a:schemeClr val="tx2"/>
                </a:solidFill>
                <a:latin typeface="+mn-lt"/>
              </a:rPr>
              <a:t>c.f</a:t>
            </a:r>
            <a:r>
              <a:rPr lang="en-US" sz="1800" dirty="0" smtClean="0">
                <a:solidFill>
                  <a:schemeClr val="tx2"/>
                </a:solidFill>
                <a:latin typeface="+mn-lt"/>
              </a:rPr>
              <a:t> 47.2% supporting ICM as prime model)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  <a:latin typeface="+mn-lt"/>
              </a:rPr>
              <a:t>32% support multi-professional collaborative model including MCPs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  <a:latin typeface="+mn-lt"/>
              </a:rPr>
              <a:t>Prime reasons for collaborative working : </a:t>
            </a: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reduce bureaucracy, workload, extended access; security </a:t>
            </a:r>
            <a:r>
              <a:rPr lang="en-GB" sz="1800" dirty="0">
                <a:solidFill>
                  <a:schemeClr val="tx2"/>
                </a:solidFill>
                <a:latin typeface="+mn-lt"/>
              </a:rPr>
              <a:t>and sustainability of practices within a larger 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>
              <a:latin typeface="Calibri Light" panose="020F0302020204030204" pitchFamily="34" charset="0"/>
            </a:endParaRPr>
          </a:p>
          <a:p>
            <a:endParaRPr lang="en-US" sz="1800" dirty="0" smtClean="0">
              <a:latin typeface="Calibri Light" panose="020F0302020204030204" pitchFamily="34" charset="0"/>
            </a:endParaRPr>
          </a:p>
          <a:p>
            <a:endParaRPr lang="en-US" sz="1800" dirty="0">
              <a:latin typeface="Calibri Light" panose="020F0302020204030204" pitchFamily="34" charset="0"/>
            </a:endParaRPr>
          </a:p>
          <a:p>
            <a:endParaRPr lang="en-GB" sz="1800" dirty="0">
              <a:latin typeface="Calibri Light" panose="020F03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5882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MCPs (multispecialty community providers)</a:t>
            </a:r>
            <a:endParaRPr lang="en-GB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560F7E0-9C0D-2D49-8531-0E815FA79E9D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85219" y="4658643"/>
            <a:ext cx="256115" cy="123111"/>
          </a:xfrm>
        </p:spPr>
        <p:txBody>
          <a:bodyPr/>
          <a:lstStyle/>
          <a:p>
            <a:fld id="{E4E00EF0-048C-114D-ADD5-1D5ACA69D45F}" type="slidenum">
              <a:rPr lang="en-GB" smtClean="0"/>
              <a:pPr/>
              <a:t>36</a:t>
            </a:fld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6598627" y="1335222"/>
            <a:ext cx="2307771" cy="789780"/>
            <a:chOff x="4661058" y="3623111"/>
            <a:chExt cx="2307771" cy="789780"/>
          </a:xfrm>
        </p:grpSpPr>
        <p:sp>
          <p:nvSpPr>
            <p:cNvPr id="10" name="TextBox 9"/>
            <p:cNvSpPr txBox="1"/>
            <p:nvPr/>
          </p:nvSpPr>
          <p:spPr>
            <a:xfrm>
              <a:off x="4661058" y="3623111"/>
              <a:ext cx="23077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Alternative voluntary contracts being developed</a:t>
              </a:r>
              <a:endParaRPr lang="en-GB" sz="1400" dirty="0"/>
            </a:p>
          </p:txBody>
        </p:sp>
        <p:sp>
          <p:nvSpPr>
            <p:cNvPr id="12" name="Right Brace 11"/>
            <p:cNvSpPr/>
            <p:nvPr/>
          </p:nvSpPr>
          <p:spPr>
            <a:xfrm rot="16200000">
              <a:off x="5689968" y="3626046"/>
              <a:ext cx="249953" cy="1323737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Content Placeholder 2"/>
          <p:cNvSpPr txBox="1">
            <a:spLocks/>
          </p:cNvSpPr>
          <p:nvPr/>
        </p:nvSpPr>
        <p:spPr>
          <a:xfrm>
            <a:off x="332865" y="1307836"/>
            <a:ext cx="4800168" cy="31970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189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2800" kern="1200" spc="-2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0" indent="0" algn="l" defTabSz="457189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kern="1200" spc="-2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233357" indent="-233357" algn="l" defTabSz="457189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tabLst/>
              <a:defRPr sz="2000" kern="1200" spc="-2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473063" indent="-228594" algn="l" defTabSz="541325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tabLst/>
              <a:defRPr sz="20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92133" indent="-230182" algn="l" defTabSz="457189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defRPr sz="20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 smtClean="0"/>
              <a:t>Scale 30,000+ population, groups of practices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 smtClean="0"/>
              <a:t>6 pilot sites 2017/18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MCP contract advisory group 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3</a:t>
            </a:r>
            <a:r>
              <a:rPr lang="en-GB" sz="1800" dirty="0" smtClean="0"/>
              <a:t> contractual options-</a:t>
            </a:r>
            <a:r>
              <a:rPr lang="en-GB" sz="1800" b="1" dirty="0" smtClean="0"/>
              <a:t>practices can retain G/PMS 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 smtClean="0"/>
              <a:t>10-15 year </a:t>
            </a:r>
            <a:r>
              <a:rPr lang="en-GB" sz="1800" dirty="0"/>
              <a:t>contract with </a:t>
            </a:r>
            <a:r>
              <a:rPr lang="en-GB" sz="1800" dirty="0" smtClean="0"/>
              <a:t>MCPs; </a:t>
            </a:r>
            <a:r>
              <a:rPr lang="en-GB" sz="1800" dirty="0"/>
              <a:t>unified capitated population </a:t>
            </a:r>
            <a:r>
              <a:rPr lang="en-GB" sz="1800" dirty="0" smtClean="0"/>
              <a:t>budget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 smtClean="0"/>
              <a:t>Practices </a:t>
            </a:r>
            <a:r>
              <a:rPr lang="en-GB" sz="1800" dirty="0"/>
              <a:t>can </a:t>
            </a:r>
            <a:r>
              <a:rPr lang="en-GB" sz="1800" dirty="0" smtClean="0"/>
              <a:t>have alternative subcontracts in MCPs, “right to return” (logistics?)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 smtClean="0"/>
              <a:t>GPs </a:t>
            </a:r>
            <a:r>
              <a:rPr lang="en-GB" sz="1800" dirty="0"/>
              <a:t>can be employed by </a:t>
            </a:r>
            <a:r>
              <a:rPr lang="en-GB" sz="1800" dirty="0" smtClean="0"/>
              <a:t>MCP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 smtClean="0"/>
              <a:t>VOLUNTARY – practices can be part of MCPs by retaining current national  contract</a:t>
            </a:r>
            <a:endParaRPr lang="en-GB" sz="1800" dirty="0"/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>
              <a:spcAft>
                <a:spcPts val="0"/>
              </a:spcAft>
            </a:pPr>
            <a:endParaRPr lang="en-GB" dirty="0"/>
          </a:p>
        </p:txBody>
      </p:sp>
      <p:graphicFrame>
        <p:nvGraphicFramePr>
          <p:cNvPr id="21" name="Diagram 20"/>
          <p:cNvGraphicFramePr/>
          <p:nvPr>
            <p:extLst/>
          </p:nvPr>
        </p:nvGraphicFramePr>
        <p:xfrm>
          <a:off x="5200048" y="1863977"/>
          <a:ext cx="3773365" cy="2640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366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02"/>
          <p:cNvPicPr>
            <a:picLocks noChangeAspect="1"/>
          </p:cNvPicPr>
          <p:nvPr/>
        </p:nvPicPr>
        <p:blipFill rotWithShape="1">
          <a:blip r:embed="rId3"/>
          <a:srcRect l="2192" t="3118" r="2639" b="3228"/>
          <a:stretch/>
        </p:blipFill>
        <p:spPr>
          <a:xfrm>
            <a:off x="2877765" y="1644914"/>
            <a:ext cx="2654301" cy="200660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39" y="350512"/>
            <a:ext cx="6379138" cy="22974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Contracts and services within an MCP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1 April, 2017</a:t>
            </a:fld>
            <a:endParaRPr lang="en-US" dirty="0"/>
          </a:p>
        </p:txBody>
      </p:sp>
      <p:cxnSp>
        <p:nvCxnSpPr>
          <p:cNvPr id="35" name="Straight Connector 34"/>
          <p:cNvCxnSpPr>
            <a:stCxn id="63" idx="1"/>
          </p:cNvCxnSpPr>
          <p:nvPr/>
        </p:nvCxnSpPr>
        <p:spPr>
          <a:xfrm flipH="1">
            <a:off x="1369167" y="1210845"/>
            <a:ext cx="1862056" cy="1128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355902" y="1220933"/>
            <a:ext cx="5269" cy="338346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361171" y="4604401"/>
            <a:ext cx="1276200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413988" y="1567247"/>
            <a:ext cx="1613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  <a:latin typeface="Calibri Light" panose="020F0302020204030204" pitchFamily="34" charset="0"/>
              </a:rPr>
              <a:t>Core </a:t>
            </a:r>
            <a:r>
              <a:rPr lang="en-GB" sz="14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contract</a:t>
            </a:r>
            <a:endParaRPr lang="en-GB" sz="14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422635" y="4134134"/>
            <a:ext cx="128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  <a:latin typeface="Calibri Light" panose="020F0302020204030204" pitchFamily="34" charset="0"/>
              </a:rPr>
              <a:t>Secondary care services contract 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351669" y="1867325"/>
            <a:ext cx="1276200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3231223" y="1006808"/>
            <a:ext cx="1943544" cy="4080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/>
          <p:cNvSpPr txBox="1"/>
          <p:nvPr/>
        </p:nvSpPr>
        <p:spPr>
          <a:xfrm>
            <a:off x="3341715" y="1018471"/>
            <a:ext cx="1768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</a:rPr>
              <a:t>CCG/Commissioner</a:t>
            </a:r>
            <a:endParaRPr lang="en-GB" sz="1600" b="1" dirty="0">
              <a:solidFill>
                <a:schemeClr val="tx2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892440" y="4173514"/>
            <a:ext cx="2639625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2"/>
                </a:solidFill>
              </a:rPr>
              <a:t>Hospital services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892440" y="4624571"/>
            <a:ext cx="2639626" cy="430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2"/>
                </a:solidFill>
              </a:rPr>
              <a:t>Highly specialised services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943162" y="2831713"/>
            <a:ext cx="588335" cy="4465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3928675" y="2823042"/>
            <a:ext cx="588335" cy="4465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4888596" y="2803803"/>
            <a:ext cx="588335" cy="4465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3568964" y="2442870"/>
            <a:ext cx="17681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tx2"/>
                </a:solidFill>
              </a:rPr>
              <a:t>Sub-contract with MCP</a:t>
            </a:r>
            <a:endParaRPr lang="en-GB" sz="900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76809" y="2216992"/>
            <a:ext cx="652371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MCP</a:t>
            </a:r>
            <a:endParaRPr lang="en-GB" b="1" dirty="0">
              <a:solidFill>
                <a:schemeClr val="tx2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813663" y="2639446"/>
            <a:ext cx="200355" cy="178553"/>
          </a:xfrm>
          <a:prstGeom prst="straightConnector1">
            <a:avLst/>
          </a:prstGeom>
          <a:ln w="3175">
            <a:solidFill>
              <a:schemeClr val="tx2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2" idx="7"/>
            <a:endCxn id="22" idx="7"/>
          </p:cNvCxnSpPr>
          <p:nvPr/>
        </p:nvCxnSpPr>
        <p:spPr>
          <a:xfrm>
            <a:off x="3445337" y="2897111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3371188" y="2616200"/>
            <a:ext cx="197776" cy="201799"/>
          </a:xfrm>
          <a:prstGeom prst="straightConnector1">
            <a:avLst/>
          </a:prstGeom>
          <a:ln w="3175">
            <a:solidFill>
              <a:schemeClr val="tx2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4202995" y="2616659"/>
            <a:ext cx="0" cy="187144"/>
          </a:xfrm>
          <a:prstGeom prst="straightConnector1">
            <a:avLst/>
          </a:prstGeom>
          <a:ln w="3175">
            <a:solidFill>
              <a:schemeClr val="tx2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986978" y="2855308"/>
            <a:ext cx="666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2"/>
                </a:solidFill>
              </a:rPr>
              <a:t>GP practice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964408" y="2842421"/>
            <a:ext cx="666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2"/>
                </a:solidFill>
              </a:rPr>
              <a:t>GP practice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939548" y="2843876"/>
            <a:ext cx="666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2"/>
                </a:solidFill>
              </a:rPr>
              <a:t>GP practice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892884" y="1633391"/>
            <a:ext cx="666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2"/>
                </a:solidFill>
              </a:rPr>
              <a:t>GP practice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559677" y="1648787"/>
            <a:ext cx="666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2"/>
                </a:solidFill>
              </a:rPr>
              <a:t>GP practice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252958" y="1641505"/>
            <a:ext cx="666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2"/>
                </a:solidFill>
              </a:rPr>
              <a:t>GP practice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954120" y="1648787"/>
            <a:ext cx="666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2"/>
                </a:solidFill>
              </a:rPr>
              <a:t>GP practice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5191389" y="1214111"/>
            <a:ext cx="2771629" cy="347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7954392" y="1217586"/>
            <a:ext cx="8626" cy="161412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>
            <a:off x="7005266" y="2812287"/>
            <a:ext cx="949126" cy="993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7997500" y="2542193"/>
            <a:ext cx="1269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2"/>
                </a:solidFill>
              </a:rPr>
              <a:t>Alternative MCP contract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296865" y="3092055"/>
            <a:ext cx="1953064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5" name="TextBox 104"/>
          <p:cNvSpPr txBox="1"/>
          <p:nvPr/>
        </p:nvSpPr>
        <p:spPr>
          <a:xfrm>
            <a:off x="3697008" y="2134689"/>
            <a:ext cx="1254676" cy="230832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tx2"/>
                </a:solidFill>
              </a:rPr>
              <a:t>Non-core services</a:t>
            </a:r>
            <a:endParaRPr lang="en-GB" sz="900" dirty="0">
              <a:solidFill>
                <a:schemeClr val="tx2"/>
              </a:solidFill>
            </a:endParaRPr>
          </a:p>
        </p:txBody>
      </p:sp>
      <p:cxnSp>
        <p:nvCxnSpPr>
          <p:cNvPr id="107" name="Straight Arrow Connector 106"/>
          <p:cNvCxnSpPr/>
          <p:nvPr/>
        </p:nvCxnSpPr>
        <p:spPr>
          <a:xfrm flipV="1">
            <a:off x="4673945" y="2065049"/>
            <a:ext cx="383507" cy="167599"/>
          </a:xfrm>
          <a:prstGeom prst="straightConnector1">
            <a:avLst/>
          </a:prstGeom>
          <a:ln w="3175">
            <a:solidFill>
              <a:schemeClr val="tx2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4437182" y="1958886"/>
            <a:ext cx="97289" cy="200249"/>
          </a:xfrm>
          <a:prstGeom prst="straightConnector1">
            <a:avLst/>
          </a:prstGeom>
          <a:ln w="3175">
            <a:solidFill>
              <a:schemeClr val="tx2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 flipV="1">
            <a:off x="3903341" y="1958887"/>
            <a:ext cx="106173" cy="197216"/>
          </a:xfrm>
          <a:prstGeom prst="straightConnector1">
            <a:avLst/>
          </a:prstGeom>
          <a:ln w="3175">
            <a:solidFill>
              <a:schemeClr val="tx2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05" idx="1"/>
          </p:cNvCxnSpPr>
          <p:nvPr/>
        </p:nvCxnSpPr>
        <p:spPr>
          <a:xfrm flipH="1" flipV="1">
            <a:off x="3315519" y="2056675"/>
            <a:ext cx="381489" cy="193430"/>
          </a:xfrm>
          <a:prstGeom prst="straightConnector1">
            <a:avLst/>
          </a:prstGeom>
          <a:ln w="3175">
            <a:solidFill>
              <a:schemeClr val="tx2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3380933" y="3320446"/>
            <a:ext cx="1833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2"/>
                </a:solidFill>
              </a:rPr>
              <a:t>Community services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873293" y="3626440"/>
            <a:ext cx="2658773" cy="43088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2"/>
                </a:solidFill>
              </a:rPr>
              <a:t>Out of hospital specialist clinics and diagnostics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2440" y="1606371"/>
            <a:ext cx="2639625" cy="2450956"/>
          </a:xfrm>
          <a:prstGeom prst="rect">
            <a:avLst/>
          </a:prstGeom>
          <a:noFill/>
          <a:ln w="571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6142732" y="2591392"/>
            <a:ext cx="1269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MCP</a:t>
            </a:r>
            <a:endParaRPr lang="en-GB" sz="2400" b="1" dirty="0"/>
          </a:p>
        </p:txBody>
      </p:sp>
      <p:sp>
        <p:nvSpPr>
          <p:cNvPr id="8" name="Right Brace 7"/>
          <p:cNvSpPr/>
          <p:nvPr/>
        </p:nvSpPr>
        <p:spPr>
          <a:xfrm>
            <a:off x="5735266" y="1567247"/>
            <a:ext cx="368300" cy="249008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Slide Number Placeholder 4"/>
          <p:cNvSpPr txBox="1">
            <a:spLocks/>
          </p:cNvSpPr>
          <p:nvPr/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59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Move away from national contracting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5469" y="921096"/>
            <a:ext cx="7917632" cy="3253650"/>
          </a:xfrm>
        </p:spPr>
        <p:txBody>
          <a:bodyPr/>
          <a:lstStyle/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</a:rPr>
              <a:t>Undermines a </a:t>
            </a:r>
            <a:r>
              <a:rPr lang="en-GB" sz="1800" dirty="0">
                <a:latin typeface="+mn-lt"/>
              </a:rPr>
              <a:t>consistent standard of </a:t>
            </a:r>
            <a:r>
              <a:rPr lang="en-GB" sz="1800" dirty="0" smtClean="0">
                <a:latin typeface="+mn-lt"/>
              </a:rPr>
              <a:t>national and equitable care </a:t>
            </a:r>
            <a:r>
              <a:rPr lang="en-GB" sz="1800" dirty="0">
                <a:latin typeface="+mn-lt"/>
              </a:rPr>
              <a:t>to </a:t>
            </a:r>
            <a:r>
              <a:rPr lang="en-GB" sz="1800" dirty="0" smtClean="0">
                <a:latin typeface="+mn-lt"/>
              </a:rPr>
              <a:t>patients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</a:rPr>
              <a:t>Local GP contracts: Loss of national protections and T&amp;Cs; increased bureaucracy in local negotiations</a:t>
            </a: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</a:rPr>
              <a:t> QOF </a:t>
            </a:r>
            <a:r>
              <a:rPr lang="en-GB" sz="1800" dirty="0">
                <a:latin typeface="+mn-lt"/>
              </a:rPr>
              <a:t>achievement will still be monitored and performance managed (NHS E primary </a:t>
            </a:r>
            <a:r>
              <a:rPr lang="en-GB" sz="1800" dirty="0" smtClean="0">
                <a:latin typeface="+mn-lt"/>
              </a:rPr>
              <a:t> care </a:t>
            </a:r>
            <a:r>
              <a:rPr lang="en-GB" sz="1800" dirty="0">
                <a:latin typeface="+mn-lt"/>
              </a:rPr>
              <a:t>web tool, </a:t>
            </a:r>
            <a:r>
              <a:rPr lang="en-GB" sz="1800" dirty="0" smtClean="0">
                <a:latin typeface="+mn-lt"/>
              </a:rPr>
              <a:t>CQC)</a:t>
            </a: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</a:rPr>
              <a:t> New performance pay </a:t>
            </a:r>
            <a:r>
              <a:rPr lang="en-GB" sz="1800" dirty="0">
                <a:latin typeface="+mn-lt"/>
              </a:rPr>
              <a:t>to replace QOF? Net </a:t>
            </a:r>
            <a:r>
              <a:rPr lang="en-GB" sz="1800" dirty="0" smtClean="0">
                <a:latin typeface="+mn-lt"/>
              </a:rPr>
              <a:t>increase workload</a:t>
            </a:r>
            <a:r>
              <a:rPr lang="en-GB" sz="1800" dirty="0">
                <a:latin typeface="+mn-lt"/>
              </a:rPr>
              <a:t>?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</a:rPr>
              <a:t>A </a:t>
            </a:r>
            <a:r>
              <a:rPr lang="en-GB" sz="1800" dirty="0">
                <a:latin typeface="+mn-lt"/>
              </a:rPr>
              <a:t>significant move towards a locally determined contract </a:t>
            </a:r>
            <a:r>
              <a:rPr lang="en-GB" sz="1800" dirty="0" smtClean="0">
                <a:latin typeface="+mn-lt"/>
              </a:rPr>
              <a:t>would </a:t>
            </a:r>
            <a:r>
              <a:rPr lang="en-GB" sz="1800" dirty="0">
                <a:latin typeface="+mn-lt"/>
              </a:rPr>
              <a:t>undermine the collective bargaining rights for remaining GMS </a:t>
            </a:r>
            <a:r>
              <a:rPr lang="en-GB" sz="1800" dirty="0" smtClean="0">
                <a:latin typeface="+mn-lt"/>
              </a:rPr>
              <a:t>practices.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L</a:t>
            </a:r>
            <a:r>
              <a:rPr lang="en-GB" sz="1800" dirty="0" smtClean="0">
                <a:latin typeface="+mn-lt"/>
              </a:rPr>
              <a:t>ocally </a:t>
            </a:r>
            <a:r>
              <a:rPr lang="en-GB" sz="1800" dirty="0">
                <a:latin typeface="+mn-lt"/>
              </a:rPr>
              <a:t>determined employment models w</a:t>
            </a:r>
            <a:r>
              <a:rPr lang="en-GB" sz="1800" dirty="0" smtClean="0">
                <a:latin typeface="+mn-lt"/>
              </a:rPr>
              <a:t>ould undermine national </a:t>
            </a:r>
            <a:r>
              <a:rPr lang="en-GB" sz="1800" dirty="0">
                <a:latin typeface="+mn-lt"/>
              </a:rPr>
              <a:t>model contract for salaried GPs. </a:t>
            </a:r>
            <a:endParaRPr lang="en-GB" sz="1800" dirty="0" smtClean="0">
              <a:latin typeface="+mn-lt"/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1" dirty="0" smtClean="0">
                <a:latin typeface="+mn-lt"/>
              </a:rPr>
              <a:t>Time – limited contracts and procurement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6FF8271-DFBA-5E42-9B9F-312A963F0070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905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What practices should do </a:t>
            </a:r>
            <a:r>
              <a:rPr lang="en-GB" dirty="0" smtClean="0">
                <a:solidFill>
                  <a:schemeClr val="tx2"/>
                </a:solidFill>
              </a:rPr>
              <a:t>now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5469" y="1065475"/>
            <a:ext cx="7917632" cy="3094738"/>
          </a:xfrm>
        </p:spPr>
        <p:txBody>
          <a:bodyPr/>
          <a:lstStyle/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T</a:t>
            </a:r>
            <a:r>
              <a:rPr lang="en-GB" sz="1800" dirty="0" smtClean="0">
                <a:latin typeface="+mn-lt"/>
              </a:rPr>
              <a:t>he </a:t>
            </a:r>
            <a:r>
              <a:rPr lang="en-GB" sz="1800" dirty="0">
                <a:latin typeface="+mn-lt"/>
              </a:rPr>
              <a:t>MCP contract </a:t>
            </a:r>
            <a:r>
              <a:rPr lang="en-GB" sz="1800" dirty="0" smtClean="0">
                <a:latin typeface="+mn-lt"/>
              </a:rPr>
              <a:t>will initially </a:t>
            </a:r>
            <a:r>
              <a:rPr lang="en-GB" sz="1800" dirty="0">
                <a:latin typeface="+mn-lt"/>
              </a:rPr>
              <a:t>affect practices </a:t>
            </a:r>
            <a:r>
              <a:rPr lang="en-GB" sz="1800" dirty="0" smtClean="0">
                <a:latin typeface="+mn-lt"/>
              </a:rPr>
              <a:t>in </a:t>
            </a:r>
            <a:r>
              <a:rPr lang="en-GB" sz="1800" dirty="0">
                <a:latin typeface="+mn-lt"/>
              </a:rPr>
              <a:t>one </a:t>
            </a:r>
            <a:r>
              <a:rPr lang="en-GB" sz="1800" dirty="0" smtClean="0">
                <a:latin typeface="+mn-lt"/>
              </a:rPr>
              <a:t>of </a:t>
            </a:r>
            <a:r>
              <a:rPr lang="en-GB" sz="1800" dirty="0">
                <a:latin typeface="+mn-lt"/>
              </a:rPr>
              <a:t>6 MCP pilot </a:t>
            </a:r>
            <a:r>
              <a:rPr lang="en-GB" sz="1800" dirty="0" smtClean="0">
                <a:latin typeface="+mn-lt"/>
              </a:rPr>
              <a:t>sites</a:t>
            </a:r>
            <a:endParaRPr lang="en-GB" sz="1800" dirty="0">
              <a:latin typeface="+mn-lt"/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</a:rPr>
              <a:t>Being considered in many STP plans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Remember any MCP involvement is </a:t>
            </a:r>
            <a:r>
              <a:rPr lang="en-GB" sz="1800" b="1" dirty="0" smtClean="0">
                <a:latin typeface="+mn-lt"/>
              </a:rPr>
              <a:t>voluntary </a:t>
            </a:r>
            <a:r>
              <a:rPr lang="en-GB" sz="1800" dirty="0" smtClean="0">
                <a:latin typeface="+mn-lt"/>
              </a:rPr>
              <a:t>– do not feel coerced</a:t>
            </a:r>
            <a:endParaRPr lang="en-GB" sz="1800" b="1" dirty="0" smtClean="0">
              <a:latin typeface="+mn-lt"/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latin typeface="+mn-lt"/>
              </a:rPr>
              <a:t>GPC </a:t>
            </a:r>
            <a:r>
              <a:rPr lang="en-GB" sz="1800" b="1" dirty="0" smtClean="0">
                <a:latin typeface="+mn-lt"/>
              </a:rPr>
              <a:t>guidance; </a:t>
            </a:r>
            <a:r>
              <a:rPr lang="en-GB" sz="1800" dirty="0" smtClean="0">
                <a:latin typeface="+mn-lt"/>
              </a:rPr>
              <a:t>can seek LMC or BMA advice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</a:rPr>
              <a:t>Consider carefully: organisational;/legal/financial implications – need specialist professional advice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1" dirty="0" smtClean="0">
                <a:latin typeface="+mn-lt"/>
              </a:rPr>
              <a:t>GP practices can work at scale other than in MCP arrangements with aim to support practice workload and sustainability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1" dirty="0" smtClean="0">
                <a:latin typeface="+mn-lt"/>
              </a:rPr>
              <a:t>LMCs should support practices to develop bottom-up GP owned models – offer lifeline to practices as alternative to MCPs</a:t>
            </a:r>
          </a:p>
          <a:p>
            <a:pPr lvl="1"/>
            <a:endParaRPr lang="en-GB" sz="16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375469" y="4814967"/>
            <a:ext cx="2894509" cy="123111"/>
          </a:xfrm>
        </p:spPr>
        <p:txBody>
          <a:bodyPr/>
          <a:lstStyle/>
          <a:p>
            <a:fld id="{46FF8271-DFBA-5E42-9B9F-312A963F0070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2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043" y="884406"/>
            <a:ext cx="8103950" cy="4179481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</a:rPr>
              <a:t>Annual revision to contract; limited </a:t>
            </a:r>
            <a:r>
              <a:rPr lang="en-GB" sz="1800" dirty="0">
                <a:latin typeface="+mn-lt"/>
              </a:rPr>
              <a:t>to scope of </a:t>
            </a:r>
            <a:r>
              <a:rPr lang="en-GB" sz="1800" dirty="0" smtClean="0">
                <a:latin typeface="+mn-lt"/>
              </a:rPr>
              <a:t>contract</a:t>
            </a:r>
            <a:br>
              <a:rPr lang="en-GB" sz="1800" dirty="0" smtClean="0">
                <a:latin typeface="+mn-lt"/>
              </a:rPr>
            </a:br>
            <a:endParaRPr lang="en-GB" sz="1800" dirty="0" smtClean="0">
              <a:latin typeface="+mn-lt"/>
            </a:endParaRP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</a:rPr>
              <a:t>Call for stability (LMC conference)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800" dirty="0">
              <a:latin typeface="+mn-lt"/>
            </a:endParaRP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</a:rPr>
              <a:t>Will </a:t>
            </a:r>
            <a:r>
              <a:rPr lang="en-GB" sz="1800" dirty="0">
                <a:latin typeface="+mn-lt"/>
              </a:rPr>
              <a:t>not sort out the overall problems for general </a:t>
            </a:r>
            <a:r>
              <a:rPr lang="en-GB" sz="1800" dirty="0" smtClean="0">
                <a:latin typeface="+mn-lt"/>
              </a:rPr>
              <a:t>practice</a:t>
            </a:r>
            <a:br>
              <a:rPr lang="en-GB" sz="1800" dirty="0" smtClean="0">
                <a:latin typeface="+mn-lt"/>
              </a:rPr>
            </a:br>
            <a:endParaRPr lang="en-GB" sz="1800" dirty="0" smtClean="0">
              <a:latin typeface="+mn-lt"/>
            </a:endParaRP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</a:rPr>
              <a:t>Local </a:t>
            </a:r>
            <a:r>
              <a:rPr lang="en-GB" sz="1800" dirty="0">
                <a:latin typeface="+mn-lt"/>
              </a:rPr>
              <a:t>commissioned services can have greater financial impact on </a:t>
            </a:r>
            <a:r>
              <a:rPr lang="en-GB" sz="1800" dirty="0" smtClean="0">
                <a:latin typeface="+mn-lt"/>
              </a:rPr>
              <a:t>practices</a:t>
            </a:r>
            <a:br>
              <a:rPr lang="en-GB" sz="1800" dirty="0" smtClean="0">
                <a:latin typeface="+mn-lt"/>
              </a:rPr>
            </a:br>
            <a:endParaRPr lang="en-GB" sz="1800" dirty="0" smtClean="0">
              <a:latin typeface="+mn-lt"/>
            </a:endParaRP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 err="1" smtClean="0">
                <a:latin typeface="+mn-lt"/>
              </a:rPr>
              <a:t>Unresourced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>
                <a:latin typeface="+mn-lt"/>
              </a:rPr>
              <a:t>workload </a:t>
            </a:r>
            <a:r>
              <a:rPr lang="en-GB" sz="1800" b="1" i="1" dirty="0">
                <a:latin typeface="+mn-lt"/>
              </a:rPr>
              <a:t>outside</a:t>
            </a:r>
            <a:r>
              <a:rPr lang="en-GB" sz="1800" dirty="0">
                <a:latin typeface="+mn-lt"/>
              </a:rPr>
              <a:t> contract remains important area to </a:t>
            </a:r>
            <a:r>
              <a:rPr lang="en-GB" sz="1800" dirty="0" smtClean="0">
                <a:latin typeface="+mn-lt"/>
              </a:rPr>
              <a:t>address</a:t>
            </a: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800" dirty="0" smtClean="0">
              <a:latin typeface="+mn-lt"/>
            </a:endParaRP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2"/>
                </a:solidFill>
                <a:latin typeface="+mn-lt"/>
                <a:cs typeface="Calibri Light" panose="020F0302020204030204" pitchFamily="34" charset="0"/>
              </a:rPr>
              <a:t>GPC</a:t>
            </a:r>
            <a:r>
              <a:rPr lang="en-GB" sz="1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will not accept any contractual change to extending GP </a:t>
            </a:r>
            <a:r>
              <a:rPr lang="en-GB" sz="1800" dirty="0">
                <a:solidFill>
                  <a:schemeClr val="tx2"/>
                </a:solidFill>
                <a:latin typeface="+mn-lt"/>
              </a:rPr>
              <a:t>opening hours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GB" sz="2800" b="1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560F7E0-9C0D-2D49-8531-0E815FA79E9D}" type="datetime3">
              <a:rPr lang="en-GB" i="1" smtClean="0"/>
              <a:t>1 April, 2017</a:t>
            </a:fld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8043" y="326920"/>
            <a:ext cx="7068923" cy="493818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Contract overview</a:t>
            </a:r>
          </a:p>
        </p:txBody>
      </p:sp>
    </p:spTree>
    <p:extLst>
      <p:ext uri="{BB962C8B-B14F-4D97-AF65-F5344CB8AC3E}">
        <p14:creationId xmlns:p14="http://schemas.microsoft.com/office/powerpoint/2010/main" val="235200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>
                <a:solidFill>
                  <a:srgbClr val="13316E"/>
                </a:solidFill>
              </a:rPr>
              <a:pPr/>
              <a:t>1 April,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40</a:t>
            </a:fld>
            <a:endParaRPr dirty="0">
              <a:solidFill>
                <a:srgbClr val="13316E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2995686" y="965889"/>
          <a:ext cx="5922818" cy="3434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8045" y="326920"/>
            <a:ext cx="7068923" cy="493818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GPs working at scale – emerging realities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06740" y="1797138"/>
            <a:ext cx="2520694" cy="33463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189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2800" kern="1200" spc="-2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0" indent="0" algn="l" defTabSz="457189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kern="1200" spc="-2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233357" indent="-233357" algn="l" defTabSz="457189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tabLst/>
              <a:defRPr sz="2000" kern="1200" spc="-2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473063" indent="-228594" algn="l" defTabSz="541325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tabLst/>
              <a:defRPr sz="20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92133" indent="-230182" algn="l" defTabSz="457189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defRPr sz="20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Emphasised in the GPFV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Funding is available via the transformation fund (£171m) and the access fund (£500m)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06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48" y="85756"/>
            <a:ext cx="7767184" cy="962829"/>
          </a:xfrm>
        </p:spPr>
        <p:txBody>
          <a:bodyPr/>
          <a:lstStyle/>
          <a:p>
            <a:pPr algn="ctr">
              <a:lnSpc>
                <a:spcPts val="3200"/>
              </a:lnSpc>
            </a:pPr>
            <a:r>
              <a:rPr lang="en-GB" dirty="0" smtClean="0">
                <a:solidFill>
                  <a:schemeClr val="tx2"/>
                </a:solidFill>
                <a:latin typeface="+mn-lt"/>
              </a:rPr>
              <a:t>Working at scale – 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supporting practices, managing workload, developing the workforce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560F7E0-9C0D-2D49-8531-0E815FA79E9D}" type="datetime3">
              <a:rPr lang="en-GB">
                <a:solidFill>
                  <a:srgbClr val="13316E"/>
                </a:solidFill>
              </a:rPr>
              <a:pPr/>
              <a:t>1 April,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41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83668" y="1048585"/>
            <a:ext cx="4662518" cy="1895461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t" anchorCtr="0"/>
          <a:lstStyle/>
          <a:p>
            <a:pPr algn="ctr">
              <a:spcBef>
                <a:spcPts val="450"/>
              </a:spcBef>
            </a:pPr>
            <a:r>
              <a:rPr lang="en-GB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Network provider/hub</a:t>
            </a:r>
          </a:p>
          <a:p>
            <a:pPr algn="ctr">
              <a:spcBef>
                <a:spcPts val="450"/>
              </a:spcBef>
            </a:pPr>
            <a:endParaRPr lang="en-GB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450"/>
              </a:spcBef>
            </a:pPr>
            <a:endParaRPr lang="en-GB" sz="1350" dirty="0">
              <a:solidFill>
                <a:prstClr val="white"/>
              </a:solidFill>
            </a:endParaRPr>
          </a:p>
          <a:p>
            <a:pPr marL="214313" indent="-214313" algn="ctr">
              <a:buFontTx/>
              <a:buChar char="-"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7683" y="1446184"/>
            <a:ext cx="1455134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1600" b="1" u="sng" dirty="0">
                <a:solidFill>
                  <a:prstClr val="white"/>
                </a:solidFill>
                <a:latin typeface="Calibri" panose="020F0502020204030204" pitchFamily="34" charset="0"/>
              </a:rPr>
              <a:t>Supporting practices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8323" y="1469576"/>
            <a:ext cx="1340276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>
                <a:solidFill>
                  <a:prstClr val="white"/>
                </a:solidFill>
                <a:latin typeface="Calibri" panose="020F0502020204030204" pitchFamily="34" charset="0"/>
              </a:rPr>
              <a:t>Managing workload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2823" y="1473240"/>
            <a:ext cx="18002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1600" b="1" u="sng" dirty="0">
                <a:solidFill>
                  <a:prstClr val="white"/>
                </a:solidFill>
                <a:latin typeface="Calibri" panose="020F0502020204030204" pitchFamily="34" charset="0"/>
              </a:rPr>
              <a:t>Developing the workforce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486867" y="3421235"/>
            <a:ext cx="3705314" cy="735483"/>
            <a:chOff x="3502259" y="3781274"/>
            <a:chExt cx="3734037" cy="735483"/>
          </a:xfrm>
        </p:grpSpPr>
        <p:grpSp>
          <p:nvGrpSpPr>
            <p:cNvPr id="13" name="Group 12"/>
            <p:cNvGrpSpPr/>
            <p:nvPr/>
          </p:nvGrpSpPr>
          <p:grpSpPr>
            <a:xfrm>
              <a:off x="3502259" y="3781274"/>
              <a:ext cx="2797933" cy="735483"/>
              <a:chOff x="2638163" y="2842249"/>
              <a:chExt cx="2797933" cy="882580"/>
            </a:xfrm>
          </p:grpSpPr>
          <p:sp>
            <p:nvSpPr>
              <p:cNvPr id="16" name="Flowchart: Process 15"/>
              <p:cNvSpPr/>
              <p:nvPr/>
            </p:nvSpPr>
            <p:spPr>
              <a:xfrm>
                <a:off x="2638163" y="2860733"/>
                <a:ext cx="936104" cy="864096"/>
              </a:xfrm>
              <a:prstGeom prst="flowChartProcess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prstClr val="white"/>
                    </a:solidFill>
                    <a:latin typeface="Calibri" panose="020F0502020204030204" pitchFamily="34" charset="0"/>
                  </a:rPr>
                  <a:t>GP practice</a:t>
                </a:r>
              </a:p>
            </p:txBody>
          </p:sp>
          <p:sp>
            <p:nvSpPr>
              <p:cNvPr id="17" name="Flowchart: Process 16"/>
              <p:cNvSpPr/>
              <p:nvPr/>
            </p:nvSpPr>
            <p:spPr>
              <a:xfrm>
                <a:off x="3563887" y="2860733"/>
                <a:ext cx="936104" cy="864096"/>
              </a:xfrm>
              <a:prstGeom prst="flowChartProcess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prstClr val="white"/>
                    </a:solidFill>
                    <a:latin typeface="Calibri" panose="020F0502020204030204" pitchFamily="34" charset="0"/>
                  </a:rPr>
                  <a:t>GP practice</a:t>
                </a:r>
              </a:p>
            </p:txBody>
          </p:sp>
          <p:sp>
            <p:nvSpPr>
              <p:cNvPr id="18" name="Flowchart: Process 17"/>
              <p:cNvSpPr/>
              <p:nvPr/>
            </p:nvSpPr>
            <p:spPr>
              <a:xfrm>
                <a:off x="4499992" y="2842249"/>
                <a:ext cx="936104" cy="864096"/>
              </a:xfrm>
              <a:prstGeom prst="flowChartProcess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prstClr val="white"/>
                    </a:solidFill>
                    <a:latin typeface="Calibri" panose="020F0502020204030204" pitchFamily="34" charset="0"/>
                  </a:rPr>
                  <a:t>GP practice</a:t>
                </a:r>
              </a:p>
            </p:txBody>
          </p:sp>
        </p:grpSp>
        <p:sp>
          <p:nvSpPr>
            <p:cNvPr id="14" name="Flowchart: Process 13"/>
            <p:cNvSpPr/>
            <p:nvPr/>
          </p:nvSpPr>
          <p:spPr>
            <a:xfrm>
              <a:off x="6300192" y="3781274"/>
              <a:ext cx="936104" cy="720080"/>
            </a:xfrm>
            <a:prstGeom prst="flowChartProcess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GP practice</a:t>
              </a:r>
            </a:p>
          </p:txBody>
        </p:sp>
      </p:grpSp>
      <p:sp>
        <p:nvSpPr>
          <p:cNvPr id="26" name="Down Arrow 25"/>
          <p:cNvSpPr/>
          <p:nvPr/>
        </p:nvSpPr>
        <p:spPr>
          <a:xfrm rot="10800000">
            <a:off x="3703348" y="3036387"/>
            <a:ext cx="236984" cy="333620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6750110" y="1336236"/>
            <a:ext cx="1148642" cy="792088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prstClr val="white"/>
                </a:solidFill>
                <a:latin typeface="Calibri" panose="020F0502020204030204" pitchFamily="34" charset="0"/>
              </a:rPr>
              <a:t>Community provider</a:t>
            </a:r>
          </a:p>
        </p:txBody>
      </p:sp>
      <p:sp>
        <p:nvSpPr>
          <p:cNvPr id="23" name="Up-Down Arrow 22"/>
          <p:cNvSpPr/>
          <p:nvPr/>
        </p:nvSpPr>
        <p:spPr>
          <a:xfrm rot="5400000">
            <a:off x="6408204" y="1563638"/>
            <a:ext cx="216024" cy="432048"/>
          </a:xfrm>
          <a:prstGeom prst="up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3" name="Left-Up Arrow 2"/>
          <p:cNvSpPr/>
          <p:nvPr/>
        </p:nvSpPr>
        <p:spPr>
          <a:xfrm>
            <a:off x="6374908" y="2214880"/>
            <a:ext cx="1372092" cy="1926434"/>
          </a:xfrm>
          <a:prstGeom prst="leftUpArrow">
            <a:avLst>
              <a:gd name="adj1" fmla="val 15283"/>
              <a:gd name="adj2" fmla="val 24381"/>
              <a:gd name="adj3" fmla="val 2024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72826" y="2643972"/>
            <a:ext cx="11247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>
                <a:solidFill>
                  <a:srgbClr val="13316E"/>
                </a:solidFill>
                <a:latin typeface="Calibri" panose="020F0502020204030204" pitchFamily="34" charset="0"/>
              </a:rPr>
              <a:t>Integrated nursing teams</a:t>
            </a:r>
          </a:p>
        </p:txBody>
      </p:sp>
      <p:sp>
        <p:nvSpPr>
          <p:cNvPr id="31" name="Up-Down Arrow 30"/>
          <p:cNvSpPr/>
          <p:nvPr/>
        </p:nvSpPr>
        <p:spPr>
          <a:xfrm>
            <a:off x="5688376" y="3015884"/>
            <a:ext cx="216024" cy="378042"/>
          </a:xfrm>
          <a:prstGeom prst="up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3668" y="1961888"/>
            <a:ext cx="1171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white"/>
                </a:solidFill>
              </a:rPr>
              <a:t>Management Back office Proactive/ crisis support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27046" y="1970794"/>
            <a:ext cx="1546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white"/>
                </a:solidFill>
              </a:rPr>
              <a:t>‘Overspill’      urgent cases        telephone triage           remote admin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99698" y="1961059"/>
            <a:ext cx="2046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white"/>
                </a:solidFill>
              </a:rPr>
              <a:t>Employer of staff  Sessional GPs                Skill mix  e.g. pharmacists Education and training 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180567" y="3192212"/>
            <a:ext cx="1001309" cy="131882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prstClr val="white"/>
                </a:solidFill>
                <a:latin typeface="Calibri" panose="020F0502020204030204" pitchFamily="34" charset="0"/>
              </a:rPr>
              <a:t>Shared staff</a:t>
            </a:r>
          </a:p>
          <a:p>
            <a:pPr algn="ctr"/>
            <a:r>
              <a:rPr lang="en-GB" sz="1400" b="1" dirty="0">
                <a:solidFill>
                  <a:prstClr val="white"/>
                </a:solidFill>
                <a:latin typeface="Calibri" panose="020F0502020204030204" pitchFamily="34" charset="0"/>
              </a:rPr>
              <a:t>Shared services</a:t>
            </a:r>
          </a:p>
          <a:p>
            <a:pPr algn="ctr"/>
            <a:r>
              <a:rPr lang="en-GB" sz="1400" b="1" dirty="0">
                <a:solidFill>
                  <a:prstClr val="white"/>
                </a:solidFill>
                <a:latin typeface="Calibri" panose="020F0502020204030204" pitchFamily="34" charset="0"/>
              </a:rPr>
              <a:t>Cross cover</a:t>
            </a:r>
          </a:p>
        </p:txBody>
      </p:sp>
      <p:sp>
        <p:nvSpPr>
          <p:cNvPr id="35" name="Right Arrow 34"/>
          <p:cNvSpPr/>
          <p:nvPr/>
        </p:nvSpPr>
        <p:spPr>
          <a:xfrm rot="10800000">
            <a:off x="2224036" y="3756364"/>
            <a:ext cx="262830" cy="175556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36" name="Right Arrow 35"/>
          <p:cNvSpPr/>
          <p:nvPr/>
        </p:nvSpPr>
        <p:spPr>
          <a:xfrm rot="1874319">
            <a:off x="2519883" y="3092907"/>
            <a:ext cx="499919" cy="267087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37" name="Up-Down Arrow 36"/>
          <p:cNvSpPr/>
          <p:nvPr/>
        </p:nvSpPr>
        <p:spPr>
          <a:xfrm>
            <a:off x="4707689" y="3015884"/>
            <a:ext cx="216024" cy="378042"/>
          </a:xfrm>
          <a:prstGeom prst="up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04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42</a:t>
            </a:fld>
            <a:endParaRPr lang="en-GB" dirty="0"/>
          </a:p>
        </p:txBody>
      </p:sp>
      <p:pic>
        <p:nvPicPr>
          <p:cNvPr id="6" name="Picture 5" descr="Locality hub infographi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72" y="212835"/>
            <a:ext cx="7905057" cy="4149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359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69" y="1256734"/>
            <a:ext cx="7917632" cy="3062391"/>
          </a:xfrm>
        </p:spPr>
        <p:txBody>
          <a:bodyPr/>
          <a:lstStyle/>
          <a:p>
            <a:r>
              <a:rPr lang="en-GB" sz="1800" b="1" dirty="0" smtClean="0">
                <a:latin typeface="Calibri Light" panose="020F0302020204030204" pitchFamily="34" charset="0"/>
              </a:rPr>
              <a:t>Example from Essex: 9 </a:t>
            </a:r>
            <a:r>
              <a:rPr lang="en-GB" sz="1800" b="1" dirty="0">
                <a:latin typeface="Calibri Light" panose="020F0302020204030204" pitchFamily="34" charset="0"/>
              </a:rPr>
              <a:t>practices (</a:t>
            </a:r>
            <a:r>
              <a:rPr lang="en-GB" sz="1800" b="1" dirty="0" smtClean="0">
                <a:latin typeface="Calibri Light" panose="020F0302020204030204" pitchFamily="34" charset="0"/>
              </a:rPr>
              <a:t>50,000 patients)</a:t>
            </a:r>
            <a:endParaRPr lang="en-GB" sz="1800" b="1" dirty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Calibri Light" panose="020F0302020204030204" pitchFamily="34" charset="0"/>
              </a:rPr>
              <a:t>Working together </a:t>
            </a:r>
            <a:r>
              <a:rPr lang="en-GB" sz="1800" dirty="0" smtClean="0">
                <a:latin typeface="Calibri Light" panose="020F0302020204030204" pitchFamily="34" charset="0"/>
              </a:rPr>
              <a:t>through a Memorandum </a:t>
            </a:r>
            <a:r>
              <a:rPr lang="en-GB" sz="1800" dirty="0">
                <a:latin typeface="Calibri Light" panose="020F0302020204030204" pitchFamily="34" charset="0"/>
              </a:rPr>
              <a:t>of agreement between the practices</a:t>
            </a:r>
            <a:endParaRPr lang="en-GB" sz="1800" dirty="0" smtClean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latin typeface="Calibri Light" panose="020F0302020204030204" pitchFamily="34" charset="0"/>
              </a:rPr>
              <a:t>Managing workload by:</a:t>
            </a:r>
            <a:endParaRPr lang="en-GB" sz="1800" dirty="0">
              <a:latin typeface="Calibri Light" panose="020F0302020204030204" pitchFamily="34" charset="0"/>
            </a:endParaRPr>
          </a:p>
          <a:p>
            <a:pPr marL="519113" lvl="2" indent="-285750"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Agreed Care/Nursing </a:t>
            </a:r>
            <a:r>
              <a:rPr lang="en-GB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home </a:t>
            </a:r>
            <a:r>
              <a:rPr lang="en-GB" sz="16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visits</a:t>
            </a:r>
          </a:p>
          <a:p>
            <a:pPr marL="519113" lvl="2" indent="-285750"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Sharing minor </a:t>
            </a:r>
            <a:r>
              <a:rPr lang="en-GB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illness </a:t>
            </a:r>
            <a:r>
              <a:rPr lang="en-GB" sz="16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clinics</a:t>
            </a:r>
          </a:p>
          <a:p>
            <a:pPr marL="519113" lvl="2" indent="-285750"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Allocated </a:t>
            </a:r>
            <a:r>
              <a:rPr lang="en-GB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slots depending on list </a:t>
            </a:r>
            <a:r>
              <a:rPr lang="en-GB" sz="16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size</a:t>
            </a:r>
          </a:p>
          <a:p>
            <a:pPr lvl="2" indent="0">
              <a:buNone/>
              <a:defRPr/>
            </a:pPr>
            <a:endParaRPr lang="en-GB" sz="16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en-GB" sz="1800" dirty="0">
              <a:latin typeface="Calibri Light" panose="020F0302020204030204" pitchFamily="34" charset="0"/>
            </a:endParaRPr>
          </a:p>
          <a:p>
            <a:endParaRPr lang="en-GB" sz="1800" dirty="0">
              <a:latin typeface="Calibri Light" panose="020F03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43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8043" y="326919"/>
            <a:ext cx="7905058" cy="493819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Case Study (Federation): Essex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16243"/>
              </p:ext>
            </p:extLst>
          </p:nvPr>
        </p:nvGraphicFramePr>
        <p:xfrm>
          <a:off x="375469" y="894628"/>
          <a:ext cx="7917632" cy="3128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8816"/>
                <a:gridCol w="3958816"/>
              </a:tblGrid>
              <a:tr h="439226">
                <a:tc>
                  <a:txBody>
                    <a:bodyPr/>
                    <a:lstStyle/>
                    <a:p>
                      <a:r>
                        <a:rPr lang="en-GB" sz="1300" dirty="0" smtClean="0"/>
                        <a:t>How it works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dirty="0" smtClean="0"/>
                        <a:t>How it’s helped</a:t>
                      </a:r>
                      <a:endParaRPr lang="en-GB" sz="1300" dirty="0"/>
                    </a:p>
                  </a:txBody>
                  <a:tcPr/>
                </a:tc>
              </a:tr>
              <a:tr h="2689505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9 practices (50,000 patients)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300" dirty="0" smtClean="0">
                          <a:solidFill>
                            <a:schemeClr val="tx2"/>
                          </a:solidFill>
                          <a:latin typeface="+mn-lt"/>
                        </a:rPr>
                        <a:t>Working together through a Memorandum of agreement between the practices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300" dirty="0" smtClean="0">
                          <a:solidFill>
                            <a:schemeClr val="tx2"/>
                          </a:solidFill>
                          <a:latin typeface="+mn-lt"/>
                        </a:rPr>
                        <a:t>Agreed Care/Nursing home visits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300" dirty="0" smtClean="0">
                          <a:solidFill>
                            <a:schemeClr val="tx2"/>
                          </a:solidFill>
                          <a:latin typeface="+mn-lt"/>
                        </a:rPr>
                        <a:t>Sharing minor illness clinics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300" dirty="0" smtClean="0">
                          <a:solidFill>
                            <a:schemeClr val="tx2"/>
                          </a:solidFill>
                          <a:latin typeface="+mn-lt"/>
                        </a:rPr>
                        <a:t>Allocated slots depending on list size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300" dirty="0" smtClean="0">
                          <a:solidFill>
                            <a:schemeClr val="tx2"/>
                          </a:solidFill>
                          <a:latin typeface="+mn-lt"/>
                        </a:rPr>
                        <a:t>Jointly commissioned training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300" dirty="0" smtClean="0">
                          <a:solidFill>
                            <a:schemeClr val="tx2"/>
                          </a:solidFill>
                          <a:latin typeface="+mn-lt"/>
                        </a:rPr>
                        <a:t>Agreed pathways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300" dirty="0" smtClean="0">
                          <a:solidFill>
                            <a:schemeClr val="tx2"/>
                          </a:solidFill>
                          <a:latin typeface="+mn-lt"/>
                        </a:rPr>
                        <a:t>Risk share agreed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300" dirty="0" smtClean="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GB" sz="13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sz="1300" dirty="0" smtClean="0">
                          <a:solidFill>
                            <a:schemeClr val="tx2"/>
                          </a:solidFill>
                          <a:latin typeface="+mn-lt"/>
                        </a:rPr>
                        <a:t>Reduced bureaucracy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sz="1300" dirty="0" smtClean="0">
                          <a:solidFill>
                            <a:schemeClr val="tx2"/>
                          </a:solidFill>
                          <a:latin typeface="+mn-lt"/>
                        </a:rPr>
                        <a:t>Practices more sustainable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sz="1300" dirty="0" smtClean="0">
                          <a:solidFill>
                            <a:schemeClr val="tx2"/>
                          </a:solidFill>
                          <a:latin typeface="+mn-lt"/>
                        </a:rPr>
                        <a:t>Manageable practice workload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sz="1300" dirty="0" smtClean="0">
                          <a:solidFill>
                            <a:schemeClr val="tx2"/>
                          </a:solidFill>
                          <a:latin typeface="+mn-lt"/>
                        </a:rPr>
                        <a:t>Economies of scale</a:t>
                      </a:r>
                    </a:p>
                    <a:p>
                      <a:endParaRPr lang="en-GB" sz="13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79540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3" y="326919"/>
            <a:ext cx="7905058" cy="493819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Case Study (Hub): Richmond</a:t>
            </a:r>
            <a:r>
              <a:rPr lang="en-GB" dirty="0">
                <a:solidFill>
                  <a:schemeClr val="tx2"/>
                </a:solidFill>
              </a:rPr>
              <a:t>, South West London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69" y="820738"/>
            <a:ext cx="7917632" cy="3498387"/>
          </a:xfrm>
        </p:spPr>
        <p:txBody>
          <a:bodyPr/>
          <a:lstStyle/>
          <a:p>
            <a:pPr fontAlgn="base">
              <a:lnSpc>
                <a:spcPct val="100000"/>
              </a:lnSpc>
            </a:pPr>
            <a:r>
              <a:rPr lang="en-GB" sz="1600" dirty="0">
                <a:latin typeface="+mn-lt"/>
              </a:rPr>
              <a:t>  </a:t>
            </a:r>
          </a:p>
          <a:p>
            <a:pPr>
              <a:lnSpc>
                <a:spcPct val="100000"/>
              </a:lnSpc>
              <a:buFont typeface="Arial" charset="0"/>
              <a:buChar char="•"/>
              <a:defRPr/>
            </a:pPr>
            <a:endParaRPr lang="en-GB" sz="1600" dirty="0">
              <a:latin typeface="+mn-lt"/>
            </a:endParaRPr>
          </a:p>
          <a:p>
            <a:pPr>
              <a:lnSpc>
                <a:spcPct val="100000"/>
              </a:lnSpc>
            </a:pPr>
            <a:endParaRPr lang="en-GB" sz="16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44</a:t>
            </a:fld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339154"/>
              </p:ext>
            </p:extLst>
          </p:nvPr>
        </p:nvGraphicFramePr>
        <p:xfrm>
          <a:off x="375469" y="916940"/>
          <a:ext cx="8371366" cy="363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5683"/>
                <a:gridCol w="418568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300" dirty="0" smtClean="0"/>
                        <a:t>How it works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dirty="0" smtClean="0"/>
                        <a:t>How it’s helped</a:t>
                      </a:r>
                      <a:endParaRPr lang="en-GB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 smtClean="0">
                          <a:solidFill>
                            <a:schemeClr val="tx2"/>
                          </a:solidFill>
                          <a:latin typeface="+mn-lt"/>
                        </a:rPr>
                        <a:t>Local GPs (28 practices) operate 4 Hubs, each based in an existing general practice surgery</a:t>
                      </a:r>
                    </a:p>
                    <a:p>
                      <a:pPr marL="285750" indent="-285750" fontAlgn="base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 smtClean="0">
                          <a:solidFill>
                            <a:schemeClr val="tx2"/>
                          </a:solidFill>
                          <a:latin typeface="+mn-lt"/>
                        </a:rPr>
                        <a:t>Each Hub can access any patient’s notes (with their permission). Read and write interoperability between GP systems so instant updates and fully-coded entries. </a:t>
                      </a:r>
                    </a:p>
                    <a:p>
                      <a:pPr marL="285750" indent="-285750" fontAlgn="base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 smtClean="0">
                          <a:solidFill>
                            <a:schemeClr val="tx2"/>
                          </a:solidFill>
                          <a:latin typeface="+mn-lt"/>
                        </a:rPr>
                        <a:t>Practices triage calls, decide who can and should be seen at the Hub, and book the appointments. </a:t>
                      </a:r>
                    </a:p>
                    <a:p>
                      <a:pPr marL="285750" indent="-285750" fontAlgn="base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 smtClean="0">
                          <a:solidFill>
                            <a:schemeClr val="tx2"/>
                          </a:solidFill>
                          <a:latin typeface="+mn-lt"/>
                        </a:rPr>
                        <a:t>Hub GPs see 14 patients over 4 hours at 15 minute intervals. </a:t>
                      </a:r>
                    </a:p>
                    <a:p>
                      <a:pPr marL="285750" indent="-285750" fontAlgn="base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 smtClean="0">
                          <a:solidFill>
                            <a:schemeClr val="tx2"/>
                          </a:solidFill>
                          <a:latin typeface="+mn-lt"/>
                        </a:rPr>
                        <a:t>Practices meet regularly as localities to discuss the functioning of the Hubs, equity of access to appointments, and to develop the service. </a:t>
                      </a:r>
                    </a:p>
                    <a:p>
                      <a:pPr marL="285750" indent="-285750" fontAlgn="base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 smtClean="0">
                          <a:solidFill>
                            <a:schemeClr val="tx2"/>
                          </a:solidFill>
                          <a:latin typeface="+mn-lt"/>
                        </a:rPr>
                        <a:t>Extending access to support a local Pharmacy First project (to encourage patients to use pharmacy for minor health care issues), and discussing integration with out of hours services.</a:t>
                      </a:r>
                      <a:endParaRPr lang="en-GB" sz="13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fontAlgn="base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 smtClean="0">
                          <a:solidFill>
                            <a:schemeClr val="tx2"/>
                          </a:solidFill>
                          <a:latin typeface="+mn-lt"/>
                        </a:rPr>
                        <a:t>Hubs add another 5-8% appointments in to the system – taking some strain off local general practice</a:t>
                      </a:r>
                    </a:p>
                    <a:p>
                      <a:pPr marL="285750" indent="-285750" fontAlgn="base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 smtClean="0">
                          <a:solidFill>
                            <a:schemeClr val="tx2"/>
                          </a:solidFill>
                          <a:latin typeface="+mn-lt"/>
                        </a:rPr>
                        <a:t>Stops extra appointment availability from driving further demand. </a:t>
                      </a:r>
                    </a:p>
                    <a:p>
                      <a:pPr marL="285750" indent="-285750" fontAlgn="base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 smtClean="0">
                          <a:solidFill>
                            <a:schemeClr val="tx2"/>
                          </a:solidFill>
                          <a:latin typeface="+mn-lt"/>
                        </a:rPr>
                        <a:t>Extra resilience </a:t>
                      </a:r>
                    </a:p>
                    <a:p>
                      <a:pPr marL="285750" indent="-285750" fontAlgn="base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 smtClean="0">
                          <a:solidFill>
                            <a:schemeClr val="tx2"/>
                          </a:solidFill>
                          <a:latin typeface="+mn-lt"/>
                        </a:rPr>
                        <a:t>Hubs have helped to smooth over periods of staff sickness or leave</a:t>
                      </a:r>
                    </a:p>
                    <a:p>
                      <a:pPr marL="285750" indent="-285750" fontAlgn="base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 smtClean="0">
                          <a:solidFill>
                            <a:schemeClr val="tx2"/>
                          </a:solidFill>
                          <a:latin typeface="+mn-lt"/>
                        </a:rPr>
                        <a:t>Positive impact on A&amp;E and urgent care numbers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300" dirty="0" smtClean="0">
                          <a:solidFill>
                            <a:schemeClr val="tx2"/>
                          </a:solidFill>
                          <a:latin typeface="+mn-lt"/>
                        </a:rPr>
                        <a:t> </a:t>
                      </a:r>
                    </a:p>
                    <a:p>
                      <a:endParaRPr lang="en-GB" sz="13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1339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3" y="326919"/>
            <a:ext cx="7905058" cy="493819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Case Study (Super-partnership): Birmingham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69" y="820738"/>
            <a:ext cx="7917632" cy="3498387"/>
          </a:xfrm>
        </p:spPr>
        <p:txBody>
          <a:bodyPr/>
          <a:lstStyle/>
          <a:p>
            <a:pPr fontAlgn="base">
              <a:lnSpc>
                <a:spcPct val="100000"/>
              </a:lnSpc>
            </a:pPr>
            <a:r>
              <a:rPr lang="en-GB" sz="1600" dirty="0">
                <a:latin typeface="+mn-lt"/>
              </a:rPr>
              <a:t>  </a:t>
            </a:r>
          </a:p>
          <a:p>
            <a:pPr>
              <a:lnSpc>
                <a:spcPct val="100000"/>
              </a:lnSpc>
              <a:buFont typeface="Arial" charset="0"/>
              <a:buChar char="•"/>
              <a:defRPr/>
            </a:pPr>
            <a:endParaRPr lang="en-GB" sz="1600" dirty="0">
              <a:latin typeface="+mn-lt"/>
            </a:endParaRPr>
          </a:p>
          <a:p>
            <a:pPr>
              <a:lnSpc>
                <a:spcPct val="100000"/>
              </a:lnSpc>
            </a:pPr>
            <a:endParaRPr lang="en-GB" sz="16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45</a:t>
            </a:fld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369748"/>
              </p:ext>
            </p:extLst>
          </p:nvPr>
        </p:nvGraphicFramePr>
        <p:xfrm>
          <a:off x="375469" y="820738"/>
          <a:ext cx="8371366" cy="383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5683"/>
                <a:gridCol w="418568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300" dirty="0" smtClean="0"/>
                        <a:t>How it works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dirty="0" smtClean="0"/>
                        <a:t>How it’s helped</a:t>
                      </a:r>
                      <a:endParaRPr lang="en-GB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33 practices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Population covered 290,0000 and growing with a number of practices going through "due diligence.'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Profit Centre model, common in industry, rare in medicine.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Single partnership, with original contracts held centrally in trust.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Small central corporate team paid for by levy of £2 per patient (tax deductible)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Elected board of 7 GPs from across the partnership.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Considerable local autonomy (both managerially and financially) with added advantages of being part of a very large partnership.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GB" sz="13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Single CQC registration, with light touch inspection as per GPFV.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Practice quality and support team to reduce duplication and bureaucracy in practice.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Sustainable workforce model, starting with internal bank and Salaried Doctor pool to reduce locum costs and increase quality.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Reduction in medical indemnity costs and investment in training.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Central accounting and banking with monthly management accounts and quarterly benchmarking.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Access to buyers scheme discounts.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Increased resilience with peer support from other practices.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Opportunity for further closer merger and sharing of back office functions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Greater local and also national influence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3028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chemeClr val="tx2"/>
                </a:solidFill>
              </a:rPr>
              <a:t>GPC/LMC partnership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69" y="1009816"/>
            <a:ext cx="7679202" cy="3309309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Increased and more timely guidance and support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Input from lead LMCs e.g. Humberside LMC paper on GPFV funding stream; NHS property lease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LMC reference group interface with NHS England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More regular executive updates; planning webinars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LMC events: “</a:t>
            </a:r>
            <a:r>
              <a:rPr lang="en-GB" sz="1800" b="1" dirty="0" smtClean="0">
                <a:solidFill>
                  <a:schemeClr val="tx2"/>
                </a:solidFill>
                <a:latin typeface="+mn-lt"/>
              </a:rPr>
              <a:t>Working together to sustain general practice” conference 23 February 2017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GPFV implementation and workload management conference planned April 2017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64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4" y="186197"/>
            <a:ext cx="7618920" cy="493819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Supporting LMCs Guidance produced for LMCs since January 2016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381" y="1114941"/>
            <a:ext cx="8072245" cy="4548212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Focus on funding support from the </a:t>
            </a:r>
            <a:r>
              <a:rPr lang="en-US" sz="1800" dirty="0" smtClean="0">
                <a:solidFill>
                  <a:schemeClr val="tx2"/>
                </a:solidFill>
                <a:latin typeface="+mn-lt"/>
              </a:rPr>
              <a:t>GPFV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  <a:latin typeface="+mn-lt"/>
              </a:rPr>
              <a:t>Co-commissioning </a:t>
            </a:r>
            <a:r>
              <a:rPr lang="en-US" sz="1800" dirty="0">
                <a:solidFill>
                  <a:schemeClr val="tx2"/>
                </a:solidFill>
                <a:latin typeface="+mn-lt"/>
              </a:rPr>
              <a:t>guidance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GMS Contract and PMS </a:t>
            </a:r>
            <a:r>
              <a:rPr lang="en-US" sz="1800" dirty="0" smtClean="0">
                <a:solidFill>
                  <a:schemeClr val="tx2"/>
                </a:solidFill>
                <a:latin typeface="+mn-lt"/>
              </a:rPr>
              <a:t>comparison document for LMCs</a:t>
            </a:r>
            <a:endParaRPr lang="en-US" sz="1800" dirty="0">
              <a:solidFill>
                <a:schemeClr val="tx2"/>
              </a:solidFill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Physiotherapy guidance and cost calculator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  <a:latin typeface="+mn-lt"/>
              </a:rPr>
              <a:t>Focus </a:t>
            </a:r>
            <a:r>
              <a:rPr lang="en-US" sz="1800" dirty="0">
                <a:solidFill>
                  <a:schemeClr val="tx2"/>
                </a:solidFill>
                <a:latin typeface="+mn-lt"/>
              </a:rPr>
              <a:t>on the publication of earnings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  <a:latin typeface="+mn-lt"/>
              </a:rPr>
              <a:t>Guidance </a:t>
            </a:r>
            <a:r>
              <a:rPr lang="en-US" sz="1800" dirty="0">
                <a:solidFill>
                  <a:schemeClr val="tx2"/>
                </a:solidFill>
                <a:latin typeface="+mn-lt"/>
              </a:rPr>
              <a:t>on urgent prescription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  <a:latin typeface="+mn-lt"/>
              </a:rPr>
              <a:t>Service </a:t>
            </a:r>
            <a:r>
              <a:rPr lang="en-US" sz="1800" dirty="0">
                <a:solidFill>
                  <a:schemeClr val="tx2"/>
                </a:solidFill>
                <a:latin typeface="+mn-lt"/>
              </a:rPr>
              <a:t>charges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  <a:latin typeface="+mn-lt"/>
              </a:rPr>
              <a:t>NHSPS </a:t>
            </a:r>
            <a:r>
              <a:rPr lang="en-US" sz="1800" dirty="0">
                <a:solidFill>
                  <a:schemeClr val="tx2"/>
                </a:solidFill>
                <a:latin typeface="+mn-lt"/>
              </a:rPr>
              <a:t>lease guidance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  <a:latin typeface="+mn-lt"/>
              </a:rPr>
              <a:t>Gender </a:t>
            </a:r>
            <a:r>
              <a:rPr lang="en-US" sz="1800" dirty="0">
                <a:solidFill>
                  <a:schemeClr val="tx2"/>
                </a:solidFill>
                <a:latin typeface="+mn-lt"/>
              </a:rPr>
              <a:t>incongruence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  <a:latin typeface="+mn-lt"/>
              </a:rPr>
              <a:t>Focus </a:t>
            </a:r>
            <a:r>
              <a:rPr lang="en-US" sz="1800" dirty="0">
                <a:solidFill>
                  <a:schemeClr val="tx2"/>
                </a:solidFill>
                <a:latin typeface="+mn-lt"/>
              </a:rPr>
              <a:t>on the NHS England General Practice Forward 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  <a:latin typeface="+mn-lt"/>
              </a:rPr>
              <a:t>GP </a:t>
            </a:r>
            <a:r>
              <a:rPr lang="en-US" sz="1800" dirty="0">
                <a:solidFill>
                  <a:schemeClr val="tx2"/>
                </a:solidFill>
                <a:latin typeface="+mn-lt"/>
              </a:rPr>
              <a:t>locum chambers guidance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  <a:latin typeface="+mn-lt"/>
              </a:rPr>
              <a:t>Template </a:t>
            </a:r>
            <a:r>
              <a:rPr lang="en-US" sz="1800" dirty="0">
                <a:solidFill>
                  <a:schemeClr val="tx2"/>
                </a:solidFill>
                <a:latin typeface="+mn-lt"/>
              </a:rPr>
              <a:t>lease for GP premises, and associated guidance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47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598010" y="1114941"/>
            <a:ext cx="354599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Patient registration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Safeguarding </a:t>
            </a:r>
            <a:r>
              <a:rPr lang="en-GB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reports and collaborative </a:t>
            </a:r>
            <a:r>
              <a:rPr lang="en-GB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arrangements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Focus </a:t>
            </a:r>
            <a:r>
              <a:rPr lang="en-GB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 PMS </a:t>
            </a:r>
            <a:r>
              <a:rPr lang="en-GB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reviews</a:t>
            </a:r>
          </a:p>
          <a:p>
            <a:pPr marL="171450" lvl="0" indent="-171450" defTabSz="342900">
              <a:lnSpc>
                <a:spcPts val="195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pc="-15" dirty="0" smtClean="0">
                <a:solidFill>
                  <a:schemeClr val="tx2"/>
                </a:solidFill>
              </a:rPr>
              <a:t>Focus </a:t>
            </a:r>
            <a:r>
              <a:rPr lang="en-US" spc="-15" dirty="0">
                <a:solidFill>
                  <a:schemeClr val="tx2"/>
                </a:solidFill>
              </a:rPr>
              <a:t>on MCP Contract Framework </a:t>
            </a:r>
          </a:p>
          <a:p>
            <a:pPr marL="171450" lvl="0" indent="-171450" defTabSz="342900">
              <a:lnSpc>
                <a:spcPts val="195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pc="-15" dirty="0" smtClean="0">
                <a:solidFill>
                  <a:schemeClr val="tx2"/>
                </a:solidFill>
              </a:rPr>
              <a:t>Focus </a:t>
            </a:r>
            <a:r>
              <a:rPr lang="en-US" spc="-15" dirty="0">
                <a:solidFill>
                  <a:schemeClr val="tx2"/>
                </a:solidFill>
              </a:rPr>
              <a:t>on industrial action and undated resignations</a:t>
            </a:r>
          </a:p>
          <a:p>
            <a:pPr marL="171450" lvl="0" indent="-171450" defTabSz="342900">
              <a:lnSpc>
                <a:spcPts val="195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pc="-15" dirty="0" smtClean="0">
                <a:solidFill>
                  <a:schemeClr val="tx2"/>
                </a:solidFill>
              </a:rPr>
              <a:t>Finances </a:t>
            </a:r>
            <a:r>
              <a:rPr lang="en-US" spc="-15" dirty="0">
                <a:solidFill>
                  <a:schemeClr val="tx2"/>
                </a:solidFill>
              </a:rPr>
              <a:t>of the contract agreement </a:t>
            </a:r>
          </a:p>
          <a:p>
            <a:pPr marL="171450" lvl="0" indent="-171450" defTabSz="342900">
              <a:lnSpc>
                <a:spcPts val="195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pc="-15" dirty="0" smtClean="0">
                <a:solidFill>
                  <a:schemeClr val="tx2"/>
                </a:solidFill>
              </a:rPr>
              <a:t>Focus </a:t>
            </a:r>
            <a:r>
              <a:rPr lang="en-US" spc="-15" dirty="0">
                <a:solidFill>
                  <a:schemeClr val="tx2"/>
                </a:solidFill>
              </a:rPr>
              <a:t>on GP funding </a:t>
            </a:r>
            <a:r>
              <a:rPr lang="en-US" spc="-15" dirty="0" smtClean="0">
                <a:solidFill>
                  <a:schemeClr val="tx2"/>
                </a:solidFill>
              </a:rPr>
              <a:t>changes</a:t>
            </a:r>
          </a:p>
          <a:p>
            <a:pPr marL="171450" lvl="0" indent="-171450" defTabSz="342900">
              <a:lnSpc>
                <a:spcPts val="195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b="1" spc="-15" dirty="0">
                <a:solidFill>
                  <a:schemeClr val="tx2"/>
                </a:solidFill>
              </a:rPr>
              <a:t>NON-GUIDANCE: </a:t>
            </a:r>
            <a:r>
              <a:rPr lang="en-US" spc="-15" dirty="0" smtClean="0">
                <a:solidFill>
                  <a:schemeClr val="tx2"/>
                </a:solidFill>
              </a:rPr>
              <a:t>GPCE </a:t>
            </a:r>
            <a:r>
              <a:rPr lang="en-US" spc="-15" dirty="0">
                <a:solidFill>
                  <a:schemeClr val="tx2"/>
                </a:solidFill>
              </a:rPr>
              <a:t>monitoring of Capita performance </a:t>
            </a:r>
          </a:p>
          <a:p>
            <a:pPr marL="171450" lvl="0" indent="-171450" defTabSz="342900">
              <a:lnSpc>
                <a:spcPts val="195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400" spc="-15" dirty="0">
              <a:solidFill>
                <a:srgbClr val="13316E"/>
              </a:solidFill>
              <a:latin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000" dirty="0" smtClean="0">
              <a:solidFill>
                <a:srgbClr val="1F497D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000" dirty="0">
              <a:solidFill>
                <a:srgbClr val="1F497D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05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In summary…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68" y="985962"/>
            <a:ext cx="7488371" cy="33331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Operating within grossly underfunded NHS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Successful GP contract negotiation 2017/18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General practice as part of a wider environment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GPFV committed resources must be spent and delivered to support general practice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GPC/LMC partnership vital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Empowering profession to manage workload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Working together; to support sustainability of practices, and models to meet diverse aspirations and needs of GPs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Political pressure/lobbying – general practice needs larger proportion of a larger NHS pot –political choice</a:t>
            </a:r>
          </a:p>
          <a:p>
            <a:endParaRPr lang="en-GB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098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80" y="132712"/>
            <a:ext cx="7581539" cy="432786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  <a:latin typeface="+mn-lt"/>
              </a:rPr>
              <a:t>The GP contract as part of a wider environment</a:t>
            </a:r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560F7E0-9C0D-2D49-8531-0E815FA79E9D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3949738" y="2166467"/>
            <a:ext cx="1205642" cy="806222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t" anchorCtr="0"/>
          <a:lstStyle/>
          <a:p>
            <a:pPr algn="ctr"/>
            <a:r>
              <a:rPr lang="en-GB" sz="1600" b="1" dirty="0">
                <a:latin typeface="Calibri" panose="020F0502020204030204" pitchFamily="34" charset="0"/>
              </a:rPr>
              <a:t>GP practice core contract</a:t>
            </a:r>
          </a:p>
        </p:txBody>
      </p:sp>
      <p:sp>
        <p:nvSpPr>
          <p:cNvPr id="26" name="Down Arrow 25"/>
          <p:cNvSpPr/>
          <p:nvPr/>
        </p:nvSpPr>
        <p:spPr>
          <a:xfrm rot="14487292">
            <a:off x="3556751" y="2876083"/>
            <a:ext cx="236984" cy="836400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Flowchart: Alternate Process 21"/>
          <p:cNvSpPr/>
          <p:nvPr/>
        </p:nvSpPr>
        <p:spPr>
          <a:xfrm>
            <a:off x="6217450" y="2246139"/>
            <a:ext cx="1145376" cy="726551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alibri" panose="020F0502020204030204" pitchFamily="34" charset="0"/>
              </a:rPr>
              <a:t>Community nursing provider</a:t>
            </a:r>
          </a:p>
        </p:txBody>
      </p:sp>
      <p:sp>
        <p:nvSpPr>
          <p:cNvPr id="23" name="Up-Down Arrow 22"/>
          <p:cNvSpPr/>
          <p:nvPr/>
        </p:nvSpPr>
        <p:spPr>
          <a:xfrm rot="5400000">
            <a:off x="5603550" y="2133341"/>
            <a:ext cx="216024" cy="914401"/>
          </a:xfrm>
          <a:prstGeom prst="up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" name="Up-Down Arrow 30"/>
          <p:cNvSpPr/>
          <p:nvPr/>
        </p:nvSpPr>
        <p:spPr>
          <a:xfrm rot="18573018">
            <a:off x="5134618" y="2904451"/>
            <a:ext cx="216024" cy="1063115"/>
          </a:xfrm>
          <a:prstGeom prst="up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3" name="Rounded Rectangle 32"/>
          <p:cNvSpPr/>
          <p:nvPr/>
        </p:nvSpPr>
        <p:spPr>
          <a:xfrm>
            <a:off x="1214151" y="2291653"/>
            <a:ext cx="1927000" cy="63552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alibri" panose="020F0502020204030204" pitchFamily="34" charset="0"/>
              </a:rPr>
              <a:t>Networks/Federations MCP New models</a:t>
            </a:r>
          </a:p>
        </p:txBody>
      </p:sp>
      <p:sp>
        <p:nvSpPr>
          <p:cNvPr id="36" name="Right Arrow 35"/>
          <p:cNvSpPr/>
          <p:nvPr/>
        </p:nvSpPr>
        <p:spPr>
          <a:xfrm rot="5400000">
            <a:off x="3858404" y="1540878"/>
            <a:ext cx="715017" cy="267087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7" name="Up-Down Arrow 36"/>
          <p:cNvSpPr/>
          <p:nvPr/>
        </p:nvSpPr>
        <p:spPr>
          <a:xfrm>
            <a:off x="4443768" y="3057886"/>
            <a:ext cx="216024" cy="747518"/>
          </a:xfrm>
          <a:prstGeom prst="up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9" name="Flowchart: Alternate Process 28"/>
          <p:cNvSpPr/>
          <p:nvPr/>
        </p:nvSpPr>
        <p:spPr>
          <a:xfrm>
            <a:off x="3445086" y="677551"/>
            <a:ext cx="918102" cy="59406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CCG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00105" y="1280082"/>
            <a:ext cx="123469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00" b="1" dirty="0">
                <a:solidFill>
                  <a:schemeClr val="tx2"/>
                </a:solidFill>
                <a:latin typeface="Calibri" panose="020F0502020204030204" pitchFamily="34" charset="0"/>
              </a:rPr>
              <a:t>Local commissioned services</a:t>
            </a:r>
          </a:p>
        </p:txBody>
      </p:sp>
      <p:sp>
        <p:nvSpPr>
          <p:cNvPr id="34" name="Flowchart: Alternate Process 33"/>
          <p:cNvSpPr/>
          <p:nvPr/>
        </p:nvSpPr>
        <p:spPr>
          <a:xfrm>
            <a:off x="6491581" y="870462"/>
            <a:ext cx="1132757" cy="651518"/>
          </a:xfrm>
          <a:prstGeom prst="flowChartAlternateProcess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Hospitals </a:t>
            </a:r>
          </a:p>
        </p:txBody>
      </p:sp>
      <p:sp>
        <p:nvSpPr>
          <p:cNvPr id="38" name="Flowchart: Alternate Process 37"/>
          <p:cNvSpPr/>
          <p:nvPr/>
        </p:nvSpPr>
        <p:spPr>
          <a:xfrm>
            <a:off x="5714325" y="3495352"/>
            <a:ext cx="1592723" cy="54006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Calibri" panose="020F0502020204030204" pitchFamily="34" charset="0"/>
              </a:rPr>
              <a:t>Mental Health Services </a:t>
            </a:r>
          </a:p>
        </p:txBody>
      </p:sp>
      <p:sp>
        <p:nvSpPr>
          <p:cNvPr id="40" name="Flowchart: Alternate Process 39"/>
          <p:cNvSpPr/>
          <p:nvPr/>
        </p:nvSpPr>
        <p:spPr>
          <a:xfrm>
            <a:off x="1592172" y="1094576"/>
            <a:ext cx="1205669" cy="522651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Calibri" panose="020F0502020204030204" pitchFamily="34" charset="0"/>
              </a:rPr>
              <a:t>Social Care</a:t>
            </a:r>
            <a:r>
              <a:rPr lang="en-GB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48448" y="1694762"/>
            <a:ext cx="18081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chemeClr val="tx2"/>
                </a:solidFill>
                <a:latin typeface="Calibri" panose="020F0502020204030204" pitchFamily="34" charset="0"/>
              </a:rPr>
              <a:t>Secondary to primary workload shift</a:t>
            </a:r>
          </a:p>
        </p:txBody>
      </p:sp>
      <p:sp>
        <p:nvSpPr>
          <p:cNvPr id="43" name="Flowchart: Alternate Process 42"/>
          <p:cNvSpPr/>
          <p:nvPr/>
        </p:nvSpPr>
        <p:spPr>
          <a:xfrm>
            <a:off x="4008031" y="3850700"/>
            <a:ext cx="1145376" cy="726551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alibri" panose="020F0502020204030204" pitchFamily="34" charset="0"/>
              </a:rPr>
              <a:t>Community pharmacy</a:t>
            </a:r>
          </a:p>
        </p:txBody>
      </p:sp>
      <p:sp>
        <p:nvSpPr>
          <p:cNvPr id="44" name="Flowchart: Alternate Process 43"/>
          <p:cNvSpPr/>
          <p:nvPr/>
        </p:nvSpPr>
        <p:spPr>
          <a:xfrm>
            <a:off x="1654980" y="3565321"/>
            <a:ext cx="1838451" cy="431356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Patient demand</a:t>
            </a:r>
          </a:p>
        </p:txBody>
      </p:sp>
      <p:sp>
        <p:nvSpPr>
          <p:cNvPr id="45" name="Up-Down Arrow 44"/>
          <p:cNvSpPr/>
          <p:nvPr/>
        </p:nvSpPr>
        <p:spPr>
          <a:xfrm rot="7278048">
            <a:off x="3209398" y="1449488"/>
            <a:ext cx="216024" cy="1209053"/>
          </a:xfrm>
          <a:prstGeom prst="up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6" name="Up-Down Arrow 45"/>
          <p:cNvSpPr/>
          <p:nvPr/>
        </p:nvSpPr>
        <p:spPr>
          <a:xfrm rot="16200000">
            <a:off x="3421290" y="2279672"/>
            <a:ext cx="216024" cy="678234"/>
          </a:xfrm>
          <a:prstGeom prst="up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7" name="Up-Down Arrow 46"/>
          <p:cNvSpPr/>
          <p:nvPr/>
        </p:nvSpPr>
        <p:spPr>
          <a:xfrm rot="2977106">
            <a:off x="5715196" y="1033281"/>
            <a:ext cx="216024" cy="1571109"/>
          </a:xfrm>
          <a:prstGeom prst="up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" name="Flowchart: Alternate Process 23"/>
          <p:cNvSpPr/>
          <p:nvPr/>
        </p:nvSpPr>
        <p:spPr>
          <a:xfrm>
            <a:off x="4500368" y="661398"/>
            <a:ext cx="1588201" cy="79281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72067" y="813293"/>
            <a:ext cx="1644801" cy="53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Sessional/chambers/portfolio GPs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7" name="Up-Down Arrow 26"/>
          <p:cNvSpPr/>
          <p:nvPr/>
        </p:nvSpPr>
        <p:spPr>
          <a:xfrm rot="953830">
            <a:off x="4943865" y="1500194"/>
            <a:ext cx="120118" cy="644479"/>
          </a:xfrm>
          <a:prstGeom prst="up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227480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Avoiding Unplanned Admissions DES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486" y="1158070"/>
            <a:ext cx="8068385" cy="3498386"/>
          </a:xfrm>
        </p:spPr>
        <p:txBody>
          <a:bodyPr/>
          <a:lstStyle/>
          <a:p>
            <a:pPr marL="457200" lvl="1" indent="-457200">
              <a:lnSpc>
                <a:spcPct val="100000"/>
              </a:lnSpc>
              <a:buFontTx/>
              <a:buChar char="-"/>
            </a:pPr>
            <a:r>
              <a:rPr lang="en-GB" sz="1800" b="1" dirty="0" smtClean="0">
                <a:latin typeface="Calibri Light" panose="020F0302020204030204" pitchFamily="34" charset="0"/>
              </a:rPr>
              <a:t>Discontinued</a:t>
            </a:r>
            <a:r>
              <a:rPr lang="en-GB" sz="1800" dirty="0" smtClean="0">
                <a:latin typeface="Calibri Light" panose="020F0302020204030204" pitchFamily="34" charset="0"/>
              </a:rPr>
              <a:t> with </a:t>
            </a:r>
            <a:r>
              <a:rPr lang="en-GB" sz="1800" b="1" dirty="0" smtClean="0">
                <a:latin typeface="Calibri Light" panose="020F0302020204030204" pitchFamily="34" charset="0"/>
              </a:rPr>
              <a:t>£156.7m </a:t>
            </a:r>
            <a:r>
              <a:rPr lang="en-GB" sz="1800" dirty="0" smtClean="0">
                <a:latin typeface="Calibri Light" panose="020F0302020204030204" pitchFamily="34" charset="0"/>
              </a:rPr>
              <a:t>added to global sum</a:t>
            </a:r>
          </a:p>
          <a:p>
            <a:pPr marL="457200" lvl="1" indent="-457200">
              <a:lnSpc>
                <a:spcPct val="100000"/>
              </a:lnSpc>
              <a:buFontTx/>
              <a:buChar char="-"/>
            </a:pPr>
            <a:r>
              <a:rPr lang="en-GB" sz="18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Replaced with focus on identifying the </a:t>
            </a:r>
            <a:r>
              <a:rPr lang="en-GB" sz="18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severely frail </a:t>
            </a:r>
            <a:r>
              <a:rPr lang="en-GB" sz="18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using appropriate tool (e.g. </a:t>
            </a:r>
            <a:r>
              <a:rPr lang="en-GB" sz="1800" dirty="0" err="1" smtClean="0">
                <a:solidFill>
                  <a:schemeClr val="tx2"/>
                </a:solidFill>
                <a:latin typeface="Calibri Light" panose="020F0302020204030204" pitchFamily="34" charset="0"/>
              </a:rPr>
              <a:t>eFI</a:t>
            </a:r>
            <a:r>
              <a:rPr lang="en-GB" sz="18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)</a:t>
            </a:r>
          </a:p>
          <a:p>
            <a:pPr marL="457200" lvl="1" indent="-457200">
              <a:lnSpc>
                <a:spcPct val="100000"/>
              </a:lnSpc>
              <a:buFontTx/>
              <a:buChar char="-"/>
            </a:pPr>
            <a:r>
              <a:rPr lang="en-GB" sz="1800" dirty="0" smtClean="0">
                <a:latin typeface="Calibri Light" panose="020F0302020204030204" pitchFamily="34" charset="0"/>
              </a:rPr>
              <a:t>Will apply to approx</a:t>
            </a:r>
            <a:r>
              <a:rPr lang="en-GB" sz="1800" dirty="0">
                <a:latin typeface="Calibri Light" panose="020F0302020204030204" pitchFamily="34" charset="0"/>
              </a:rPr>
              <a:t>. 3% of over </a:t>
            </a:r>
            <a:r>
              <a:rPr lang="en-GB" sz="1800" dirty="0" smtClean="0">
                <a:latin typeface="Calibri Light" panose="020F0302020204030204" pitchFamily="34" charset="0"/>
              </a:rPr>
              <a:t>65s (0.5% of practice population - current AUA DES is 2%)</a:t>
            </a:r>
          </a:p>
          <a:p>
            <a:pPr marL="457200" lvl="1" indent="-457200">
              <a:lnSpc>
                <a:spcPct val="100000"/>
              </a:lnSpc>
              <a:buFontTx/>
              <a:buChar char="-"/>
            </a:pPr>
            <a:r>
              <a:rPr lang="en-GB" sz="1800" dirty="0" smtClean="0">
                <a:latin typeface="Calibri Light" panose="020F0302020204030204" pitchFamily="34" charset="0"/>
              </a:rPr>
              <a:t>Annual review to include</a:t>
            </a:r>
            <a:r>
              <a:rPr lang="en-GB" sz="18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 medication review and </a:t>
            </a:r>
            <a:r>
              <a:rPr lang="en-GB" sz="1800" dirty="0" smtClean="0">
                <a:latin typeface="Calibri Light" panose="020F0302020204030204" pitchFamily="34" charset="0"/>
              </a:rPr>
              <a:t>post-fall review</a:t>
            </a:r>
            <a:r>
              <a:rPr lang="en-GB" sz="18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, where clinicall</a:t>
            </a:r>
            <a:r>
              <a:rPr lang="en-GB" sz="1800" dirty="0" smtClean="0">
                <a:latin typeface="Calibri Light" panose="020F0302020204030204" pitchFamily="34" charset="0"/>
              </a:rPr>
              <a:t>y appropriate </a:t>
            </a:r>
            <a:r>
              <a:rPr lang="en-GB" sz="1800" b="1" dirty="0" smtClean="0">
                <a:latin typeface="Calibri Light" panose="020F0302020204030204" pitchFamily="34" charset="0"/>
              </a:rPr>
              <a:t>– no care plans</a:t>
            </a:r>
          </a:p>
          <a:p>
            <a:pPr marL="457200" lvl="1" indent="-457200">
              <a:lnSpc>
                <a:spcPct val="100000"/>
              </a:lnSpc>
              <a:buFontTx/>
              <a:buChar char="-"/>
            </a:pPr>
            <a:r>
              <a:rPr lang="en-GB" sz="1800" dirty="0" smtClean="0">
                <a:latin typeface="Calibri Light" panose="020F0302020204030204" pitchFamily="34" charset="0"/>
              </a:rPr>
              <a:t>Promoting consent for </a:t>
            </a:r>
            <a:r>
              <a:rPr lang="en-GB" sz="1800" dirty="0">
                <a:latin typeface="Calibri Light" panose="020F0302020204030204" pitchFamily="34" charset="0"/>
              </a:rPr>
              <a:t>enriched SCR</a:t>
            </a:r>
          </a:p>
          <a:p>
            <a:pPr marL="457200" lvl="1" indent="-457200">
              <a:lnSpc>
                <a:spcPct val="100000"/>
              </a:lnSpc>
              <a:buFontTx/>
              <a:buChar char="-"/>
            </a:pPr>
            <a:r>
              <a:rPr lang="en-GB" sz="18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Data extraction </a:t>
            </a:r>
            <a:r>
              <a:rPr lang="en-GB" sz="1800" dirty="0" smtClean="0">
                <a:latin typeface="Calibri Light" panose="020F0302020204030204" pitchFamily="34" charset="0"/>
              </a:rPr>
              <a:t>on med reviews/falls/SCR consent, and </a:t>
            </a:r>
            <a:r>
              <a:rPr lang="en-GB" sz="18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numbers with moderate frailty </a:t>
            </a:r>
          </a:p>
          <a:p>
            <a:pPr marL="457200" lvl="1" indent="-457200">
              <a:lnSpc>
                <a:spcPct val="100000"/>
              </a:lnSpc>
              <a:buFontTx/>
              <a:buChar char="-"/>
            </a:pPr>
            <a:r>
              <a:rPr lang="en-GB" sz="18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Not to be used for performance management or benchmarking</a:t>
            </a:r>
          </a:p>
          <a:p>
            <a:pPr lvl="1">
              <a:lnSpc>
                <a:spcPct val="100000"/>
              </a:lnSpc>
            </a:pPr>
            <a:r>
              <a:rPr lang="en-GB" sz="18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/>
            </a:r>
            <a:br>
              <a:rPr lang="en-GB" sz="1800" dirty="0" smtClean="0">
                <a:solidFill>
                  <a:schemeClr val="tx2"/>
                </a:solidFill>
                <a:latin typeface="Calibri Light" panose="020F0302020204030204" pitchFamily="34" charset="0"/>
              </a:rPr>
            </a:br>
            <a:r>
              <a:rPr lang="en-GB" sz="18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/>
            </a:r>
            <a:br>
              <a:rPr lang="en-GB" sz="1800" dirty="0" smtClean="0">
                <a:solidFill>
                  <a:schemeClr val="tx2"/>
                </a:solidFill>
                <a:latin typeface="Calibri Light" panose="020F0302020204030204" pitchFamily="34" charset="0"/>
              </a:rPr>
            </a:br>
            <a:endParaRPr lang="en-GB" sz="1800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pPr marL="457200" lvl="1" indent="-457200">
              <a:lnSpc>
                <a:spcPct val="100000"/>
              </a:lnSpc>
              <a:buFontTx/>
              <a:buChar char="-"/>
            </a:pPr>
            <a:endParaRPr lang="en-GB" sz="1800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endParaRPr lang="en-GB" sz="1800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endParaRPr lang="en-GB" sz="18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62679" y="1256733"/>
            <a:ext cx="3345926" cy="30623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2800" kern="1200" spc="-2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0" indent="0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kern="1200" spc="-2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2pPr>
            <a:lvl3pPr marL="233363" indent="-233363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tabLst/>
              <a:defRPr sz="2000" kern="1200" spc="-2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3pPr>
            <a:lvl4pPr marL="473075" indent="-228600" algn="l" defTabSz="541338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tabLst/>
              <a:defRPr sz="2000" kern="1200" spc="-2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4pPr>
            <a:lvl5pPr marL="692150" indent="-230188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defRPr sz="2000" kern="1200" spc="-2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/>
            </a:r>
            <a:br>
              <a:rPr lang="en-GB" dirty="0" smtClean="0">
                <a:solidFill>
                  <a:schemeClr val="tx2"/>
                </a:solidFill>
                <a:latin typeface="Calibri Light" panose="020F0302020204030204" pitchFamily="34" charset="0"/>
              </a:rPr>
            </a:br>
            <a:r>
              <a:rPr lang="en-GB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/>
            </a:r>
            <a:br>
              <a:rPr lang="en-GB" dirty="0" smtClean="0">
                <a:solidFill>
                  <a:schemeClr val="tx2"/>
                </a:solidFill>
                <a:latin typeface="Calibri Light" panose="020F0302020204030204" pitchFamily="34" charset="0"/>
              </a:rPr>
            </a:br>
            <a:endParaRPr lang="en-GB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endParaRPr lang="en-GB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endParaRPr lang="en-GB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52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Expenses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043" y="893439"/>
            <a:ext cx="8068385" cy="3301371"/>
          </a:xfrm>
        </p:spPr>
        <p:txBody>
          <a:bodyPr/>
          <a:lstStyle/>
          <a:p>
            <a:pPr marL="457200" lvl="1" indent="-457200">
              <a:lnSpc>
                <a:spcPct val="100000"/>
              </a:lnSpc>
              <a:buFontTx/>
              <a:buChar char="-"/>
            </a:pPr>
            <a:r>
              <a:rPr lang="en-GB" sz="2000" b="1" dirty="0">
                <a:latin typeface="Calibri Light" panose="020F0302020204030204" pitchFamily="34" charset="0"/>
              </a:rPr>
              <a:t>CQC </a:t>
            </a:r>
            <a:r>
              <a:rPr lang="en-GB" sz="2000" b="1" dirty="0" smtClean="0">
                <a:latin typeface="Calibri Light" panose="020F0302020204030204" pitchFamily="34" charset="0"/>
              </a:rPr>
              <a:t>fees full re-imbursement</a:t>
            </a:r>
            <a:endParaRPr lang="en-GB" sz="2000" b="1" dirty="0">
              <a:latin typeface="Calibri Light" panose="020F0302020204030204" pitchFamily="34" charset="0"/>
            </a:endParaRPr>
          </a:p>
          <a:p>
            <a:pPr marL="1149350" lvl="4" indent="-457200">
              <a:buFontTx/>
              <a:buChar char="-"/>
            </a:pPr>
            <a:r>
              <a:rPr lang="en-GB" sz="1800" dirty="0">
                <a:latin typeface="Calibri Light" panose="020F0302020204030204" pitchFamily="34" charset="0"/>
              </a:rPr>
              <a:t>System of direct </a:t>
            </a:r>
            <a:r>
              <a:rPr lang="en-GB" sz="1800" dirty="0" smtClean="0">
                <a:latin typeface="Calibri Light" panose="020F0302020204030204" pitchFamily="34" charset="0"/>
              </a:rPr>
              <a:t>reimbursement –  unweighted</a:t>
            </a:r>
            <a:endParaRPr lang="en-GB" sz="1800" dirty="0">
              <a:latin typeface="Calibri Light" panose="020F0302020204030204" pitchFamily="34" charset="0"/>
            </a:endParaRPr>
          </a:p>
          <a:p>
            <a:pPr marL="1149350" lvl="4" indent="-457200">
              <a:buFontTx/>
              <a:buChar char="-"/>
            </a:pPr>
            <a:r>
              <a:rPr lang="en-GB" sz="1800" dirty="0">
                <a:latin typeface="Calibri Light" panose="020F0302020204030204" pitchFamily="34" charset="0"/>
              </a:rPr>
              <a:t>Practice will pay and then send invoice to NHS England for reimbursement</a:t>
            </a:r>
          </a:p>
          <a:p>
            <a:pPr marL="1149350" lvl="4" indent="-457200">
              <a:buFontTx/>
              <a:buChar char="-"/>
            </a:pPr>
            <a:r>
              <a:rPr lang="en-GB" sz="1800" dirty="0">
                <a:latin typeface="Calibri Light" panose="020F0302020204030204" pitchFamily="34" charset="0"/>
              </a:rPr>
              <a:t>Embeds system to have future increases funded </a:t>
            </a:r>
          </a:p>
          <a:p>
            <a:pPr marL="1149350" lvl="4" indent="-457200">
              <a:buFontTx/>
              <a:buChar char="-"/>
            </a:pPr>
            <a:r>
              <a:rPr lang="en-GB" sz="1800" dirty="0">
                <a:latin typeface="Calibri Light" panose="020F0302020204030204" pitchFamily="34" charset="0"/>
              </a:rPr>
              <a:t>£15m will be taken off agreement this year to account for funding put into global sum last year </a:t>
            </a:r>
            <a:endParaRPr lang="en-GB" sz="1800" dirty="0" smtClean="0">
              <a:latin typeface="Calibri Light" panose="020F0302020204030204" pitchFamily="34" charset="0"/>
            </a:endParaRPr>
          </a:p>
          <a:p>
            <a:pPr marL="1149350" lvl="4" indent="-457200">
              <a:buFontTx/>
              <a:buChar char="-"/>
            </a:pPr>
            <a:endParaRPr lang="en-GB" sz="1800" dirty="0" smtClean="0">
              <a:latin typeface="Calibri Light" panose="020F030202020403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GB" sz="20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Funding to cover annual rise </a:t>
            </a:r>
            <a:r>
              <a:rPr lang="en-GB" sz="2000" b="1" dirty="0">
                <a:solidFill>
                  <a:schemeClr val="tx2"/>
                </a:solidFill>
                <a:latin typeface="Calibri Light" panose="020F0302020204030204" pitchFamily="34" charset="0"/>
              </a:rPr>
              <a:t>in indemnity costs</a:t>
            </a:r>
          </a:p>
          <a:p>
            <a:pPr marL="1149350" lvl="4" indent="-457200">
              <a:buFontTx/>
              <a:buChar char="-"/>
            </a:pPr>
            <a:r>
              <a:rPr lang="en-GB" sz="1800" dirty="0" smtClean="0">
                <a:latin typeface="Calibri Light" panose="020F0302020204030204" pitchFamily="34" charset="0"/>
              </a:rPr>
              <a:t>£30m scheme to </a:t>
            </a:r>
            <a:r>
              <a:rPr lang="en-GB" sz="1800" dirty="0">
                <a:latin typeface="Calibri Light" panose="020F0302020204030204" pitchFamily="34" charset="0"/>
              </a:rPr>
              <a:t>cover average </a:t>
            </a:r>
            <a:r>
              <a:rPr lang="en-GB" sz="1800" dirty="0" smtClean="0">
                <a:latin typeface="Calibri Light" panose="020F0302020204030204" pitchFamily="34" charset="0"/>
              </a:rPr>
              <a:t>increase</a:t>
            </a:r>
            <a:endParaRPr lang="en-GB" sz="1800" dirty="0">
              <a:latin typeface="Calibri Light" panose="020F0302020204030204" pitchFamily="34" charset="0"/>
            </a:endParaRPr>
          </a:p>
          <a:p>
            <a:pPr marL="1149350" lvl="4" indent="-457200">
              <a:buFontTx/>
              <a:buChar char="-"/>
            </a:pPr>
            <a:r>
              <a:rPr lang="en-GB" sz="1800" dirty="0">
                <a:latin typeface="Calibri Light" panose="020F0302020204030204" pitchFamily="34" charset="0"/>
              </a:rPr>
              <a:t>Separate SFE based payment </a:t>
            </a:r>
            <a:r>
              <a:rPr lang="en-GB" sz="1800" dirty="0" smtClean="0">
                <a:latin typeface="Calibri Light" panose="020F0302020204030204" pitchFamily="34" charset="0"/>
              </a:rPr>
              <a:t> –  unweighted</a:t>
            </a:r>
            <a:endParaRPr lang="en-GB" sz="1800" dirty="0">
              <a:latin typeface="Calibri Light" panose="020F0302020204030204" pitchFamily="34" charset="0"/>
            </a:endParaRPr>
          </a:p>
          <a:p>
            <a:pPr marL="457200" lvl="1" indent="-457200">
              <a:buFontTx/>
              <a:buChar char="-"/>
            </a:pPr>
            <a:endParaRPr lang="en-GB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r>
              <a:rPr lang="en-GB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/>
            </a:r>
            <a:br>
              <a:rPr lang="en-GB" dirty="0" smtClean="0">
                <a:solidFill>
                  <a:schemeClr val="tx2"/>
                </a:solidFill>
                <a:latin typeface="Calibri Light" panose="020F0302020204030204" pitchFamily="34" charset="0"/>
              </a:rPr>
            </a:br>
            <a:r>
              <a:rPr lang="en-GB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/>
            </a:r>
            <a:br>
              <a:rPr lang="en-GB" dirty="0" smtClean="0">
                <a:solidFill>
                  <a:schemeClr val="tx2"/>
                </a:solidFill>
                <a:latin typeface="Calibri Light" panose="020F0302020204030204" pitchFamily="34" charset="0"/>
              </a:rPr>
            </a:br>
            <a:endParaRPr lang="en-GB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endParaRPr lang="en-GB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endParaRPr lang="en-GB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62679" y="1256733"/>
            <a:ext cx="3345926" cy="30623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2800" kern="1200" spc="-2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0" indent="0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kern="1200" spc="-2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2pPr>
            <a:lvl3pPr marL="233363" indent="-233363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tabLst/>
              <a:defRPr sz="2000" kern="1200" spc="-2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3pPr>
            <a:lvl4pPr marL="473075" indent="-228600" algn="l" defTabSz="541338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tabLst/>
              <a:defRPr sz="2000" kern="1200" spc="-2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4pPr>
            <a:lvl5pPr marL="692150" indent="-230188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defRPr sz="2000" kern="1200" spc="-2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/>
            </a:r>
            <a:br>
              <a:rPr lang="en-GB" dirty="0" smtClean="0">
                <a:solidFill>
                  <a:schemeClr val="tx2"/>
                </a:solidFill>
                <a:latin typeface="Calibri Light" panose="020F0302020204030204" pitchFamily="34" charset="0"/>
              </a:rPr>
            </a:br>
            <a:r>
              <a:rPr lang="en-GB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/>
            </a:r>
            <a:br>
              <a:rPr lang="en-GB" dirty="0" smtClean="0">
                <a:solidFill>
                  <a:schemeClr val="tx2"/>
                </a:solidFill>
                <a:latin typeface="Calibri Light" panose="020F0302020204030204" pitchFamily="34" charset="0"/>
              </a:rPr>
            </a:br>
            <a:endParaRPr lang="en-GB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endParaRPr lang="en-GB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endParaRPr lang="en-GB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31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new funding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034" y="1256733"/>
            <a:ext cx="8081290" cy="3287558"/>
          </a:xfrm>
        </p:spPr>
        <p:txBody>
          <a:bodyPr/>
          <a:lstStyle/>
          <a:p>
            <a:pPr marL="457200" lvl="1" indent="-457200">
              <a:buFontTx/>
              <a:buChar char="-"/>
            </a:pPr>
            <a:r>
              <a:rPr lang="en-GB" sz="2000" dirty="0" smtClean="0">
                <a:latin typeface="+mj-lt"/>
              </a:rPr>
              <a:t>Expenses funded to deliver 1% pay uplift </a:t>
            </a:r>
          </a:p>
          <a:p>
            <a:pPr marL="457200" lvl="1" indent="-457200">
              <a:buFontTx/>
              <a:buChar char="-"/>
            </a:pPr>
            <a:r>
              <a:rPr lang="en-GB" sz="2000" b="1" dirty="0" smtClean="0">
                <a:latin typeface="+mj-lt"/>
              </a:rPr>
              <a:t>Primary </a:t>
            </a:r>
            <a:r>
              <a:rPr lang="en-GB" sz="2000" b="1" dirty="0">
                <a:latin typeface="+mj-lt"/>
              </a:rPr>
              <a:t>Care Support England services (Capita</a:t>
            </a:r>
            <a:r>
              <a:rPr lang="en-GB" sz="2000" dirty="0" smtClean="0">
                <a:latin typeface="+mj-lt"/>
              </a:rPr>
              <a:t>) - £2m for increased practice workload as a result of changes </a:t>
            </a:r>
          </a:p>
          <a:p>
            <a:pPr marL="457200" lvl="1" indent="-457200">
              <a:lnSpc>
                <a:spcPct val="100000"/>
              </a:lnSpc>
              <a:buFontTx/>
              <a:buChar char="-"/>
            </a:pPr>
            <a:r>
              <a:rPr lang="en-GB" sz="2000" b="1" dirty="0" smtClean="0">
                <a:latin typeface="+mj-lt"/>
              </a:rPr>
              <a:t>Workforce census  </a:t>
            </a:r>
            <a:r>
              <a:rPr lang="en-GB" sz="2000" dirty="0" smtClean="0">
                <a:latin typeface="+mj-lt"/>
              </a:rPr>
              <a:t>–  </a:t>
            </a:r>
            <a:r>
              <a:rPr lang="en-GB" sz="2000" dirty="0">
                <a:latin typeface="+mj-lt"/>
              </a:rPr>
              <a:t>£1.5 </a:t>
            </a:r>
            <a:r>
              <a:rPr lang="en-GB" sz="2000" dirty="0" smtClean="0">
                <a:latin typeface="+mj-lt"/>
              </a:rPr>
              <a:t>m to cover completion - contractual requirement</a:t>
            </a:r>
          </a:p>
          <a:p>
            <a:pPr marL="457200" lvl="1" indent="-457200">
              <a:lnSpc>
                <a:spcPct val="100000"/>
              </a:lnSpc>
              <a:buFontTx/>
              <a:buChar char="-"/>
            </a:pPr>
            <a:r>
              <a:rPr lang="en-GB" sz="2000" b="1" dirty="0" smtClean="0">
                <a:latin typeface="+mj-lt"/>
              </a:rPr>
              <a:t>Superannuation increases  –  £3.8m to cover 0.08% pension admin charges</a:t>
            </a:r>
          </a:p>
          <a:p>
            <a:pPr marL="457200" lvl="1" indent="-457200">
              <a:buFontTx/>
              <a:buChar char="-"/>
            </a:pPr>
            <a:r>
              <a:rPr lang="en-GB" sz="2000" b="1" dirty="0" smtClean="0">
                <a:latin typeface="+mj-lt"/>
              </a:rPr>
              <a:t>Overseas </a:t>
            </a:r>
            <a:r>
              <a:rPr lang="en-GB" sz="2000" b="1" dirty="0">
                <a:latin typeface="+mj-lt"/>
              </a:rPr>
              <a:t>visitors </a:t>
            </a:r>
            <a:r>
              <a:rPr lang="en-GB" sz="2000" b="1" dirty="0" smtClean="0">
                <a:latin typeface="+mj-lt"/>
              </a:rPr>
              <a:t>changes </a:t>
            </a:r>
            <a:r>
              <a:rPr lang="en-GB" sz="2000" dirty="0" smtClean="0">
                <a:latin typeface="+mj-lt"/>
              </a:rPr>
              <a:t>- £</a:t>
            </a:r>
            <a:r>
              <a:rPr lang="en-GB" sz="2000" dirty="0">
                <a:latin typeface="+mj-lt"/>
              </a:rPr>
              <a:t>5m to cover </a:t>
            </a:r>
            <a:r>
              <a:rPr lang="en-GB" sz="2000" dirty="0" smtClean="0">
                <a:latin typeface="+mj-lt"/>
              </a:rPr>
              <a:t>admin workload involved</a:t>
            </a:r>
            <a:endParaRPr lang="en-GB" sz="2000" dirty="0">
              <a:latin typeface="+mj-lt"/>
            </a:endParaRPr>
          </a:p>
          <a:p>
            <a:pPr marL="457200" lvl="1" indent="-457200">
              <a:buFontTx/>
              <a:buChar char="-"/>
            </a:pPr>
            <a:r>
              <a:rPr lang="en-GB" sz="2000" b="1" dirty="0" smtClean="0">
                <a:latin typeface="+mj-lt"/>
              </a:rPr>
              <a:t>Business improvement district levies </a:t>
            </a:r>
            <a:r>
              <a:rPr lang="en-GB" sz="2000" dirty="0" smtClean="0">
                <a:latin typeface="+mj-lt"/>
              </a:rPr>
              <a:t>reimbursement - £1m</a:t>
            </a:r>
          </a:p>
          <a:p>
            <a:pPr marL="457200" lvl="1" indent="-457200">
              <a:buFontTx/>
              <a:buChar char="-"/>
            </a:pPr>
            <a:r>
              <a:rPr lang="en-GB" sz="2000" b="1" dirty="0">
                <a:latin typeface="+mj-lt"/>
              </a:rPr>
              <a:t>Learning Disabilities ES </a:t>
            </a:r>
            <a:r>
              <a:rPr lang="en-GB" sz="2000" dirty="0">
                <a:latin typeface="+mj-lt"/>
              </a:rPr>
              <a:t>- increase from £116 to £140 </a:t>
            </a:r>
            <a:r>
              <a:rPr lang="en-GB" sz="2000" dirty="0" smtClean="0">
                <a:latin typeface="+mj-lt"/>
              </a:rPr>
              <a:t>per </a:t>
            </a:r>
            <a:r>
              <a:rPr lang="en-GB" sz="2000" dirty="0">
                <a:latin typeface="+mj-lt"/>
              </a:rPr>
              <a:t>health check</a:t>
            </a:r>
          </a:p>
          <a:p>
            <a:pPr marL="457200" lvl="1" indent="-457200">
              <a:buFontTx/>
              <a:buChar char="-"/>
            </a:pPr>
            <a:r>
              <a:rPr lang="en-GB" sz="2000" dirty="0" smtClean="0">
                <a:latin typeface="+mj-lt"/>
              </a:rPr>
              <a:t>£</a:t>
            </a:r>
            <a:r>
              <a:rPr lang="en-GB" sz="2000" dirty="0">
                <a:latin typeface="+mj-lt"/>
              </a:rPr>
              <a:t>238.6 million </a:t>
            </a:r>
            <a:r>
              <a:rPr lang="en-GB" sz="2000" dirty="0" smtClean="0">
                <a:latin typeface="+mj-lt"/>
              </a:rPr>
              <a:t>additional investment </a:t>
            </a:r>
            <a:r>
              <a:rPr lang="en-GB" sz="2000" dirty="0">
                <a:latin typeface="+mj-lt"/>
              </a:rPr>
              <a:t>into the contract for 2017/18 </a:t>
            </a:r>
            <a:endParaRPr lang="en-GB" sz="2000" dirty="0" smtClean="0">
              <a:latin typeface="+mj-lt"/>
            </a:endParaRPr>
          </a:p>
          <a:p>
            <a:pPr marL="457200" lvl="1" indent="-457200">
              <a:buFontTx/>
              <a:buChar char="-"/>
            </a:pPr>
            <a:r>
              <a:rPr lang="en-GB" sz="2000" smtClean="0">
                <a:latin typeface="+mj-lt"/>
              </a:rPr>
              <a:t>Global Sum </a:t>
            </a:r>
            <a:r>
              <a:rPr lang="en-GB" sz="2000" dirty="0">
                <a:latin typeface="+mj-lt"/>
              </a:rPr>
              <a:t>increase of 5.9% - £80.59 to £85.35 </a:t>
            </a:r>
            <a:r>
              <a:rPr lang="en-GB" sz="2000" dirty="0" smtClean="0">
                <a:latin typeface="+mj-lt"/>
              </a:rPr>
              <a:t>per head</a:t>
            </a:r>
          </a:p>
          <a:p>
            <a:pPr marL="457200" lvl="1" indent="-457200">
              <a:buFontTx/>
              <a:buChar char="-"/>
            </a:pPr>
            <a:endParaRPr lang="en-GB" sz="2000" dirty="0" smtClean="0">
              <a:latin typeface="+mj-lt"/>
            </a:endParaRPr>
          </a:p>
          <a:p>
            <a:pPr lvl="1"/>
            <a:endParaRPr lang="en-GB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r>
              <a:rPr lang="en-GB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/>
            </a:r>
            <a:br>
              <a:rPr lang="en-GB" dirty="0" smtClean="0">
                <a:solidFill>
                  <a:schemeClr val="tx2"/>
                </a:solidFill>
                <a:latin typeface="Calibri Light" panose="020F0302020204030204" pitchFamily="34" charset="0"/>
              </a:rPr>
            </a:br>
            <a:r>
              <a:rPr lang="en-GB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/>
            </a:r>
            <a:br>
              <a:rPr lang="en-GB" dirty="0" smtClean="0">
                <a:solidFill>
                  <a:schemeClr val="tx2"/>
                </a:solidFill>
                <a:latin typeface="Calibri Light" panose="020F0302020204030204" pitchFamily="34" charset="0"/>
              </a:rPr>
            </a:br>
            <a:endParaRPr lang="en-GB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endParaRPr lang="en-GB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endParaRPr lang="en-GB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62679" y="1256733"/>
            <a:ext cx="3345926" cy="30623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2800" kern="1200" spc="-2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0" indent="0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kern="1200" spc="-2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2pPr>
            <a:lvl3pPr marL="233363" indent="-233363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tabLst/>
              <a:defRPr sz="2000" kern="1200" spc="-2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3pPr>
            <a:lvl4pPr marL="473075" indent="-228600" algn="l" defTabSz="541338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tabLst/>
              <a:defRPr sz="2000" kern="1200" spc="-2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4pPr>
            <a:lvl5pPr marL="692150" indent="-230188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defRPr sz="2000" kern="1200" spc="-2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/>
            </a:r>
            <a:br>
              <a:rPr lang="en-GB" dirty="0" smtClean="0">
                <a:solidFill>
                  <a:schemeClr val="tx2"/>
                </a:solidFill>
                <a:latin typeface="Calibri Light" panose="020F0302020204030204" pitchFamily="34" charset="0"/>
              </a:rPr>
            </a:br>
            <a:r>
              <a:rPr lang="en-GB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/>
            </a:r>
            <a:br>
              <a:rPr lang="en-GB" dirty="0" smtClean="0">
                <a:solidFill>
                  <a:schemeClr val="tx2"/>
                </a:solidFill>
                <a:latin typeface="Calibri Light" panose="020F0302020204030204" pitchFamily="34" charset="0"/>
              </a:rPr>
            </a:br>
            <a:endParaRPr lang="en-GB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endParaRPr lang="en-GB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endParaRPr lang="en-GB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07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GB" dirty="0" smtClean="0"/>
              <a:t>ickness and maternity reimbursement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043" y="999299"/>
            <a:ext cx="8065659" cy="3055131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GB" sz="20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Sickness </a:t>
            </a:r>
            <a:r>
              <a:rPr lang="en-GB" sz="2000" b="1" dirty="0">
                <a:solidFill>
                  <a:schemeClr val="tx2"/>
                </a:solidFill>
                <a:latin typeface="Calibri Light" panose="020F0302020204030204" pitchFamily="34" charset="0"/>
              </a:rPr>
              <a:t>cover reimbursement </a:t>
            </a:r>
          </a:p>
          <a:p>
            <a:pPr marL="815975" lvl="3" indent="-342900">
              <a:buFontTx/>
              <a:buChar char="-"/>
            </a:pPr>
            <a:r>
              <a:rPr lang="en-GB" sz="1600" dirty="0" smtClean="0">
                <a:latin typeface="Calibri Light" panose="020F0302020204030204" pitchFamily="34" charset="0"/>
              </a:rPr>
              <a:t>Discretionary status removed </a:t>
            </a:r>
            <a:endParaRPr lang="en-GB" sz="1600" dirty="0">
              <a:latin typeface="Calibri Light" panose="020F0302020204030204" pitchFamily="34" charset="0"/>
            </a:endParaRPr>
          </a:p>
          <a:p>
            <a:pPr marL="815975" lvl="3" indent="-342900">
              <a:buFontTx/>
              <a:buChar char="-"/>
            </a:pPr>
            <a:r>
              <a:rPr lang="en-GB" sz="1600" dirty="0" smtClean="0">
                <a:latin typeface="Calibri Light" panose="020F0302020204030204" pitchFamily="34" charset="0"/>
              </a:rPr>
              <a:t>List size criteria removed</a:t>
            </a:r>
          </a:p>
          <a:p>
            <a:pPr marL="815975" lvl="3" indent="-342900">
              <a:buFontTx/>
              <a:buChar char="-"/>
            </a:pPr>
            <a:r>
              <a:rPr lang="en-GB" sz="1600" dirty="0">
                <a:latin typeface="Calibri Light" panose="020F0302020204030204" pitchFamily="34" charset="0"/>
              </a:rPr>
              <a:t>Cover to start after two weeks sickness</a:t>
            </a:r>
          </a:p>
          <a:p>
            <a:pPr marL="815975" lvl="3" indent="-342900">
              <a:buFontTx/>
              <a:buChar char="-"/>
            </a:pPr>
            <a:r>
              <a:rPr lang="en-GB" sz="1600" dirty="0" smtClean="0">
                <a:latin typeface="Calibri Light" panose="020F0302020204030204" pitchFamily="34" charset="0"/>
              </a:rPr>
              <a:t>Existing </a:t>
            </a:r>
            <a:r>
              <a:rPr lang="en-GB" sz="1600" dirty="0">
                <a:latin typeface="Calibri Light" panose="020F0302020204030204" pitchFamily="34" charset="0"/>
              </a:rPr>
              <a:t>GPs in practice can be used to cover - mirroring maternity arrangements </a:t>
            </a:r>
          </a:p>
          <a:p>
            <a:pPr marL="815975" lvl="3" indent="-342900">
              <a:buFontTx/>
              <a:buChar char="-"/>
            </a:pPr>
            <a:r>
              <a:rPr lang="en-GB" sz="1600" dirty="0" smtClean="0">
                <a:latin typeface="Calibri Light" panose="020F0302020204030204" pitchFamily="34" charset="0"/>
              </a:rPr>
              <a:t>Amount </a:t>
            </a:r>
            <a:r>
              <a:rPr lang="en-GB" sz="1600" dirty="0">
                <a:latin typeface="Calibri Light" panose="020F0302020204030204" pitchFamily="34" charset="0"/>
              </a:rPr>
              <a:t>payable uplift in line with maternity </a:t>
            </a:r>
            <a:r>
              <a:rPr lang="en-GB" sz="1600" dirty="0" smtClean="0">
                <a:latin typeface="Calibri Light" panose="020F0302020204030204" pitchFamily="34" charset="0"/>
              </a:rPr>
              <a:t>– up to £1734.18 per week </a:t>
            </a:r>
            <a:endParaRPr lang="en-GB" sz="1600" dirty="0">
              <a:latin typeface="Calibri Light" panose="020F0302020204030204" pitchFamily="34" charset="0"/>
            </a:endParaRPr>
          </a:p>
          <a:p>
            <a:pPr marL="815975" lvl="3" indent="-342900">
              <a:buFontTx/>
              <a:buChar char="-"/>
            </a:pPr>
            <a:r>
              <a:rPr lang="en-GB" sz="1600" dirty="0" smtClean="0">
                <a:latin typeface="Calibri Light" panose="020F0302020204030204" pitchFamily="34" charset="0"/>
              </a:rPr>
              <a:t>Will reduce practice out of pocket locum expenses and locum insurance costs</a:t>
            </a:r>
          </a:p>
          <a:p>
            <a:pPr marL="815975" lvl="3" indent="-342900">
              <a:buFontTx/>
              <a:buChar char="-"/>
            </a:pPr>
            <a:r>
              <a:rPr lang="en-GB" sz="1600" dirty="0" smtClean="0">
                <a:latin typeface="Calibri Light" panose="020F0302020204030204" pitchFamily="34" charset="0"/>
              </a:rPr>
              <a:t>Should improve terms for salaried GP sickness absence</a:t>
            </a:r>
            <a:r>
              <a:rPr lang="en-GB" dirty="0">
                <a:latin typeface="Calibri Light" panose="020F0302020204030204" pitchFamily="34" charset="0"/>
              </a:rPr>
              <a:t/>
            </a:r>
            <a:br>
              <a:rPr lang="en-GB" dirty="0">
                <a:latin typeface="Calibri Light" panose="020F0302020204030204" pitchFamily="34" charset="0"/>
              </a:rPr>
            </a:br>
            <a:endParaRPr lang="en-GB" dirty="0" smtClean="0">
              <a:latin typeface="Calibri Light" panose="020F0302020204030204" pitchFamily="34" charset="0"/>
            </a:endParaRPr>
          </a:p>
          <a:p>
            <a:pPr marL="342900" lvl="1" indent="-342900">
              <a:buFontTx/>
              <a:buChar char="-"/>
            </a:pPr>
            <a:r>
              <a:rPr lang="en-GB" sz="2000" b="1" dirty="0">
                <a:latin typeface="Calibri Light" panose="020F0302020204030204" pitchFamily="34" charset="0"/>
              </a:rPr>
              <a:t>M</a:t>
            </a:r>
            <a:r>
              <a:rPr lang="en-GB" sz="20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aternity payments</a:t>
            </a:r>
            <a:endParaRPr lang="en-GB" b="1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pPr marL="815975" lvl="3" indent="-342900">
              <a:buFontTx/>
              <a:buChar char="-"/>
            </a:pPr>
            <a:r>
              <a:rPr lang="en-GB" sz="1600" dirty="0">
                <a:latin typeface="Calibri Light" panose="020F0302020204030204" pitchFamily="34" charset="0"/>
              </a:rPr>
              <a:t>Not be subject to pro-rata system </a:t>
            </a:r>
            <a:endParaRPr lang="en-GB" sz="1600" dirty="0" smtClean="0">
              <a:latin typeface="Calibri Light" panose="020F0302020204030204" pitchFamily="34" charset="0"/>
            </a:endParaRPr>
          </a:p>
          <a:p>
            <a:pPr marL="815975" lvl="3" indent="-342900">
              <a:buFontTx/>
              <a:buChar char="-"/>
            </a:pPr>
            <a:r>
              <a:rPr lang="en-GB" sz="1600" dirty="0" smtClean="0">
                <a:latin typeface="Calibri Light" panose="020F0302020204030204" pitchFamily="34" charset="0"/>
              </a:rPr>
              <a:t>Practices will submit invoice - full amount or maximum payable under the SFE will be paid</a:t>
            </a:r>
            <a:r>
              <a:rPr lang="en-GB" sz="16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/>
            </a:r>
            <a:br>
              <a:rPr lang="en-GB" sz="1600" dirty="0" smtClean="0">
                <a:solidFill>
                  <a:schemeClr val="tx2"/>
                </a:solidFill>
                <a:latin typeface="Calibri Light" panose="020F0302020204030204" pitchFamily="34" charset="0"/>
              </a:rPr>
            </a:br>
            <a:r>
              <a:rPr lang="en-GB" sz="16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/>
            </a:r>
            <a:br>
              <a:rPr lang="en-GB" sz="1600" dirty="0" smtClean="0">
                <a:solidFill>
                  <a:schemeClr val="tx2"/>
                </a:solidFill>
                <a:latin typeface="Calibri Light" panose="020F0302020204030204" pitchFamily="34" charset="0"/>
              </a:rPr>
            </a:br>
            <a:endParaRPr lang="en-GB" sz="1600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r>
              <a:rPr lang="en-GB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/>
            </a:r>
            <a:br>
              <a:rPr lang="en-GB" dirty="0" smtClean="0">
                <a:solidFill>
                  <a:schemeClr val="tx2"/>
                </a:solidFill>
                <a:latin typeface="Calibri Light" panose="020F0302020204030204" pitchFamily="34" charset="0"/>
              </a:rPr>
            </a:br>
            <a:endParaRPr lang="en-GB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endParaRPr lang="en-GB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endParaRPr lang="en-GB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1 April,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62679" y="1256733"/>
            <a:ext cx="3345926" cy="30623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2800" kern="1200" spc="-2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0" indent="0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kern="1200" spc="-2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2pPr>
            <a:lvl3pPr marL="233363" indent="-233363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tabLst/>
              <a:defRPr sz="2000" kern="1200" spc="-2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3pPr>
            <a:lvl4pPr marL="473075" indent="-228600" algn="l" defTabSz="541338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tabLst/>
              <a:defRPr sz="2000" kern="1200" spc="-2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4pPr>
            <a:lvl5pPr marL="692150" indent="-230188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defRPr sz="2000" kern="1200" spc="-2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/>
            </a:r>
            <a:br>
              <a:rPr lang="en-GB" dirty="0" smtClean="0">
                <a:solidFill>
                  <a:schemeClr val="tx2"/>
                </a:solidFill>
                <a:latin typeface="Calibri Light" panose="020F0302020204030204" pitchFamily="34" charset="0"/>
              </a:rPr>
            </a:br>
            <a:r>
              <a:rPr lang="en-GB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/>
            </a:r>
            <a:br>
              <a:rPr lang="en-GB" dirty="0" smtClean="0">
                <a:solidFill>
                  <a:schemeClr val="tx2"/>
                </a:solidFill>
                <a:latin typeface="Calibri Light" panose="020F0302020204030204" pitchFamily="34" charset="0"/>
              </a:rPr>
            </a:br>
            <a:endParaRPr lang="en-GB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endParaRPr lang="en-GB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endParaRPr lang="en-GB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71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MA PowerPoint 16_9_v4 copy">
  <a:themeElements>
    <a:clrScheme name="MBA colour final 4">
      <a:dk1>
        <a:srgbClr val="13316E"/>
      </a:dk1>
      <a:lt1>
        <a:sysClr val="window" lastClr="FFFFFF"/>
      </a:lt1>
      <a:dk2>
        <a:srgbClr val="000000"/>
      </a:dk2>
      <a:lt2>
        <a:srgbClr val="50535A"/>
      </a:lt2>
      <a:accent1>
        <a:srgbClr val="0967B1"/>
      </a:accent1>
      <a:accent2>
        <a:srgbClr val="008E82"/>
      </a:accent2>
      <a:accent3>
        <a:srgbClr val="25A73B"/>
      </a:accent3>
      <a:accent4>
        <a:srgbClr val="EA580D"/>
      </a:accent4>
      <a:accent5>
        <a:srgbClr val="DA1F6C"/>
      </a:accent5>
      <a:accent6>
        <a:srgbClr val="6F4F9B"/>
      </a:accent6>
      <a:hlink>
        <a:srgbClr val="13316E"/>
      </a:hlink>
      <a:folHlink>
        <a:srgbClr val="13316E"/>
      </a:folHlink>
    </a:clrScheme>
    <a:fontScheme name="Office 2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BMA PowerPoint 16_9_v4 [Read-Only]" id="{5F43AD36-4B3D-4770-B509-257D4F0F6367}" vid="{4E362B91-6033-4B3B-A8F6-6759D843D269}"/>
    </a:ext>
  </a:extLst>
</a:theme>
</file>

<file path=ppt/theme/theme2.xml><?xml version="1.0" encoding="utf-8"?>
<a:theme xmlns:a="http://schemas.openxmlformats.org/drawingml/2006/main" name="BMA Theme Blue Titles">
  <a:themeElements>
    <a:clrScheme name="MBA colour final 4">
      <a:dk1>
        <a:srgbClr val="13316E"/>
      </a:dk1>
      <a:lt1>
        <a:sysClr val="window" lastClr="FFFFFF"/>
      </a:lt1>
      <a:dk2>
        <a:srgbClr val="000000"/>
      </a:dk2>
      <a:lt2>
        <a:srgbClr val="50535A"/>
      </a:lt2>
      <a:accent1>
        <a:srgbClr val="0967B1"/>
      </a:accent1>
      <a:accent2>
        <a:srgbClr val="008E82"/>
      </a:accent2>
      <a:accent3>
        <a:srgbClr val="25A73B"/>
      </a:accent3>
      <a:accent4>
        <a:srgbClr val="EA580D"/>
      </a:accent4>
      <a:accent5>
        <a:srgbClr val="DA1F6C"/>
      </a:accent5>
      <a:accent6>
        <a:srgbClr val="6F4F9B"/>
      </a:accent6>
      <a:hlink>
        <a:srgbClr val="13316E"/>
      </a:hlink>
      <a:folHlink>
        <a:srgbClr val="13316E"/>
      </a:folHlink>
    </a:clrScheme>
    <a:fontScheme name="Office 2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BMA PowerPoint 16_9_v4 [Read-Only]" id="{5F43AD36-4B3D-4770-B509-257D4F0F6367}" vid="{014088F2-B027-4C3D-9408-246B83C838B6}"/>
    </a:ext>
  </a:extLst>
</a:theme>
</file>

<file path=ppt/theme/theme3.xml><?xml version="1.0" encoding="utf-8"?>
<a:theme xmlns:a="http://schemas.openxmlformats.org/drawingml/2006/main" name="BMA Theme White Titles">
  <a:themeElements>
    <a:clrScheme name="MBA colour final 4">
      <a:dk1>
        <a:srgbClr val="13316E"/>
      </a:dk1>
      <a:lt1>
        <a:sysClr val="window" lastClr="FFFFFF"/>
      </a:lt1>
      <a:dk2>
        <a:srgbClr val="000000"/>
      </a:dk2>
      <a:lt2>
        <a:srgbClr val="50535A"/>
      </a:lt2>
      <a:accent1>
        <a:srgbClr val="0967B1"/>
      </a:accent1>
      <a:accent2>
        <a:srgbClr val="008E82"/>
      </a:accent2>
      <a:accent3>
        <a:srgbClr val="25A73B"/>
      </a:accent3>
      <a:accent4>
        <a:srgbClr val="EA580D"/>
      </a:accent4>
      <a:accent5>
        <a:srgbClr val="DA1F6C"/>
      </a:accent5>
      <a:accent6>
        <a:srgbClr val="6F4F9B"/>
      </a:accent6>
      <a:hlink>
        <a:srgbClr val="13316E"/>
      </a:hlink>
      <a:folHlink>
        <a:srgbClr val="13316E"/>
      </a:folHlink>
    </a:clrScheme>
    <a:fontScheme name="Office 2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BMA PowerPoint 16_9_v4 [Read-Only]" id="{5F43AD36-4B3D-4770-B509-257D4F0F6367}" vid="{B48BD74A-CC33-475A-82BF-B50F267D5623}"/>
    </a:ext>
  </a:extLst>
</a:theme>
</file>

<file path=ppt/theme/theme4.xml><?xml version="1.0" encoding="utf-8"?>
<a:theme xmlns:a="http://schemas.openxmlformats.org/drawingml/2006/main" name="BMA Theme Divider Slide">
  <a:themeElements>
    <a:clrScheme name="MBA colour final 4">
      <a:dk1>
        <a:srgbClr val="13316E"/>
      </a:dk1>
      <a:lt1>
        <a:sysClr val="window" lastClr="FFFFFF"/>
      </a:lt1>
      <a:dk2>
        <a:srgbClr val="000000"/>
      </a:dk2>
      <a:lt2>
        <a:srgbClr val="50535A"/>
      </a:lt2>
      <a:accent1>
        <a:srgbClr val="0967B1"/>
      </a:accent1>
      <a:accent2>
        <a:srgbClr val="008E82"/>
      </a:accent2>
      <a:accent3>
        <a:srgbClr val="25A73B"/>
      </a:accent3>
      <a:accent4>
        <a:srgbClr val="EA580D"/>
      </a:accent4>
      <a:accent5>
        <a:srgbClr val="DA1F6C"/>
      </a:accent5>
      <a:accent6>
        <a:srgbClr val="6F4F9B"/>
      </a:accent6>
      <a:hlink>
        <a:srgbClr val="13316E"/>
      </a:hlink>
      <a:folHlink>
        <a:srgbClr val="13316E"/>
      </a:folHlink>
    </a:clrScheme>
    <a:fontScheme name="Office 2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BMA PowerPoint 16_9_v4 [Read-Only]" id="{5F43AD36-4B3D-4770-B509-257D4F0F6367}" vid="{F9E97739-4B91-46AD-A4F1-9C8BAFA1D0D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BMA</Template>
  <TotalTime>4331</TotalTime>
  <Words>3741</Words>
  <Application>Microsoft Office PowerPoint</Application>
  <PresentationFormat>On-screen Show (16:9)</PresentationFormat>
  <Paragraphs>623</Paragraphs>
  <Slides>48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BMA PowerPoint 16_9_v4 copy</vt:lpstr>
      <vt:lpstr>BMA Theme Blue Titles</vt:lpstr>
      <vt:lpstr>BMA Theme White Titles</vt:lpstr>
      <vt:lpstr>BMA Theme Divider Slide</vt:lpstr>
      <vt:lpstr>General practice 2017/18</vt:lpstr>
      <vt:lpstr>Overview</vt:lpstr>
      <vt:lpstr>Response to challenges </vt:lpstr>
      <vt:lpstr>Contract overview</vt:lpstr>
      <vt:lpstr>The GP contract as part of a wider environment</vt:lpstr>
      <vt:lpstr>Avoiding Unplanned Admissions DES </vt:lpstr>
      <vt:lpstr>Expenses </vt:lpstr>
      <vt:lpstr>Other new funding </vt:lpstr>
      <vt:lpstr>Sickness and maternity reimbursement </vt:lpstr>
      <vt:lpstr>Overseas visitors </vt:lpstr>
      <vt:lpstr>Data collection </vt:lpstr>
      <vt:lpstr>Opening hours </vt:lpstr>
      <vt:lpstr>QOF</vt:lpstr>
      <vt:lpstr>Other areas of agreement</vt:lpstr>
      <vt:lpstr>IT– all non contractual </vt:lpstr>
      <vt:lpstr>Current issues – SBS, TPP QRISK and Capita</vt:lpstr>
      <vt:lpstr>Recent news coverage – fighting your corner</vt:lpstr>
      <vt:lpstr>GP Forward View</vt:lpstr>
      <vt:lpstr>GPFV headline areas and progress (1)</vt:lpstr>
      <vt:lpstr>GPFV headline areas and progress (2)</vt:lpstr>
      <vt:lpstr>GPFV: Primary-secondary care interface</vt:lpstr>
      <vt:lpstr>PowerPoint Presentation</vt:lpstr>
      <vt:lpstr>GPFV Primary-secondary care interface (2)</vt:lpstr>
      <vt:lpstr>GPFV General Practice Development Programme </vt:lpstr>
      <vt:lpstr>GPFV progress: workforce</vt:lpstr>
      <vt:lpstr>GPFV: GP Health Service</vt:lpstr>
      <vt:lpstr> LMCs vital to ensure local implementation delivery</vt:lpstr>
      <vt:lpstr>GPFV LMC engagement (1)</vt:lpstr>
      <vt:lpstr>GPFV LMC engagement (2)</vt:lpstr>
      <vt:lpstr>GPFV: premises </vt:lpstr>
      <vt:lpstr>Managing Workload and demand: potentially avoidable  GP consultations </vt:lpstr>
      <vt:lpstr>Quality First website (www.bma.org.uk/qualityfirst)</vt:lpstr>
      <vt:lpstr>BMA GP survey – some key findings (1)</vt:lpstr>
      <vt:lpstr>PowerPoint Presentation</vt:lpstr>
      <vt:lpstr>Working together to sustain general practice</vt:lpstr>
      <vt:lpstr>MCPs (multispecialty community providers)</vt:lpstr>
      <vt:lpstr>Contracts and services within an MCP</vt:lpstr>
      <vt:lpstr>Move away from national contracting</vt:lpstr>
      <vt:lpstr>What practices should do now</vt:lpstr>
      <vt:lpstr>GPs working at scale – emerging realities</vt:lpstr>
      <vt:lpstr>Working at scale – supporting practices, managing workload, developing the workforce</vt:lpstr>
      <vt:lpstr>PowerPoint Presentation</vt:lpstr>
      <vt:lpstr>Case Study (Federation): Essex </vt:lpstr>
      <vt:lpstr>Case Study (Hub): Richmond, South West London </vt:lpstr>
      <vt:lpstr>Case Study (Super-partnership): Birmingham</vt:lpstr>
      <vt:lpstr>GPC/LMC partnership</vt:lpstr>
      <vt:lpstr>Supporting LMCs Guidance produced for LMCs since January 2016</vt:lpstr>
      <vt:lpstr>In summary…</vt:lpstr>
    </vt:vector>
  </TitlesOfParts>
  <Company>BMA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practice 2017/18</dc:title>
  <dc:creator>Mary Mackenzie</dc:creator>
  <cp:lastModifiedBy>Tim</cp:lastModifiedBy>
  <cp:revision>136</cp:revision>
  <cp:lastPrinted>2017-01-31T13:48:32Z</cp:lastPrinted>
  <dcterms:created xsi:type="dcterms:W3CDTF">2017-01-26T10:22:54Z</dcterms:created>
  <dcterms:modified xsi:type="dcterms:W3CDTF">2017-04-01T09:35:52Z</dcterms:modified>
</cp:coreProperties>
</file>