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721" r:id="rId3"/>
    <p:sldMasterId id="2147483753" r:id="rId4"/>
    <p:sldMasterId id="2147483761" r:id="rId5"/>
    <p:sldMasterId id="2147483775" r:id="rId6"/>
    <p:sldMasterId id="2147483783" r:id="rId7"/>
    <p:sldMasterId id="2147483787" r:id="rId8"/>
  </p:sldMasterIdLst>
  <p:notesMasterIdLst>
    <p:notesMasterId r:id="rId40"/>
  </p:notesMasterIdLst>
  <p:handoutMasterIdLst>
    <p:handoutMasterId r:id="rId41"/>
  </p:handoutMasterIdLst>
  <p:sldIdLst>
    <p:sldId id="610" r:id="rId9"/>
    <p:sldId id="1045" r:id="rId10"/>
    <p:sldId id="1046" r:id="rId11"/>
    <p:sldId id="1024" r:id="rId12"/>
    <p:sldId id="1025" r:id="rId13"/>
    <p:sldId id="1032" r:id="rId14"/>
    <p:sldId id="990" r:id="rId15"/>
    <p:sldId id="1012" r:id="rId16"/>
    <p:sldId id="1018" r:id="rId17"/>
    <p:sldId id="1029" r:id="rId18"/>
    <p:sldId id="1031" r:id="rId19"/>
    <p:sldId id="981" r:id="rId20"/>
    <p:sldId id="1008" r:id="rId21"/>
    <p:sldId id="1054" r:id="rId22"/>
    <p:sldId id="1001" r:id="rId23"/>
    <p:sldId id="974" r:id="rId24"/>
    <p:sldId id="975" r:id="rId25"/>
    <p:sldId id="982" r:id="rId26"/>
    <p:sldId id="983" r:id="rId27"/>
    <p:sldId id="972" r:id="rId28"/>
    <p:sldId id="1034" r:id="rId29"/>
    <p:sldId id="1035" r:id="rId30"/>
    <p:sldId id="986" r:id="rId31"/>
    <p:sldId id="1033" r:id="rId32"/>
    <p:sldId id="1051" r:id="rId33"/>
    <p:sldId id="1052" r:id="rId34"/>
    <p:sldId id="1027" r:id="rId35"/>
    <p:sldId id="1028" r:id="rId36"/>
    <p:sldId id="1053" r:id="rId37"/>
    <p:sldId id="947" r:id="rId38"/>
    <p:sldId id="1004" r:id="rId39"/>
  </p:sldIdLst>
  <p:sldSz cx="9144000" cy="6858000" type="screen4x3"/>
  <p:notesSz cx="6724650" cy="987425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er, Ayse" initials="OA" lastIdx="6" clrIdx="0"/>
  <p:cmAuthor id="1" name="Ayse Omer" initials="A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500"/>
    <a:srgbClr val="BF1000"/>
    <a:srgbClr val="F2EACB"/>
    <a:srgbClr val="743669"/>
    <a:srgbClr val="FDE5C5"/>
    <a:srgbClr val="5F2861"/>
    <a:srgbClr val="712F73"/>
    <a:srgbClr val="D5EEEA"/>
    <a:srgbClr val="D0BDD0"/>
    <a:srgbClr val="D4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9243" autoAdjust="0"/>
  </p:normalViewPr>
  <p:slideViewPr>
    <p:cSldViewPr>
      <p:cViewPr>
        <p:scale>
          <a:sx n="64" d="100"/>
          <a:sy n="64" d="100"/>
        </p:scale>
        <p:origin x="-14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p:scale>
          <a:sx n="64" d="100"/>
          <a:sy n="64" d="100"/>
        </p:scale>
        <p:origin x="-2352" y="-402"/>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ims\data\CQC\CQC_Records\ANALYTICS\National%20Reporting\Ad%20Hoc%20Requests\Interconnected%20Requests\Final%20Updated%20Monthly%20Charts\20170103%20MONTHLY%20UPDATE%20Current%20overall%20ratings%20in%20three%20sector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ims\data\CQC\CQC_Records\ANALYTICS\National%20Reporting\Ad%20Hoc%20Requests\Interconnected%20Requests\Final%20Updated%20Monthly%20Charts\20170103%20MONTHLY%20UPDATE%20GP%20current%20ratings%20for%20active%20and%20inactive%20location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429146537842196E-2"/>
          <c:y val="0.14693489261830525"/>
          <c:w val="0.88686530862907231"/>
          <c:h val="0.70564091332274625"/>
        </c:manualLayout>
      </c:layout>
      <c:barChart>
        <c:barDir val="col"/>
        <c:grouping val="clustered"/>
        <c:varyColors val="0"/>
        <c:ser>
          <c:idx val="0"/>
          <c:order val="0"/>
          <c:tx>
            <c:strRef>
              <c:f>'OBIEE Output'!$H$6</c:f>
              <c:strCache>
                <c:ptCount val="1"/>
                <c:pt idx="0">
                  <c:v>PMS</c:v>
                </c:pt>
              </c:strCache>
            </c:strRef>
          </c:tx>
          <c:invertIfNegative val="0"/>
          <c:dPt>
            <c:idx val="0"/>
            <c:invertIfNegative val="0"/>
            <c:bubble3D val="0"/>
            <c:spPr>
              <a:solidFill>
                <a:srgbClr val="BF1000"/>
              </a:solidFill>
            </c:spPr>
          </c:dPt>
          <c:dPt>
            <c:idx val="1"/>
            <c:invertIfNegative val="0"/>
            <c:bubble3D val="0"/>
            <c:spPr>
              <a:solidFill>
                <a:srgbClr val="FF9900"/>
              </a:solidFill>
            </c:spPr>
          </c:dPt>
          <c:dPt>
            <c:idx val="2"/>
            <c:invertIfNegative val="0"/>
            <c:bubble3D val="0"/>
            <c:spPr>
              <a:solidFill>
                <a:srgbClr val="458F00"/>
              </a:solidFill>
            </c:spPr>
          </c:dPt>
          <c:dPt>
            <c:idx val="3"/>
            <c:invertIfNegative val="0"/>
            <c:bubble3D val="0"/>
            <c:spPr>
              <a:solidFill>
                <a:srgbClr val="1F4398"/>
              </a:solidFill>
            </c:spPr>
          </c:dPt>
          <c:dLbls>
            <c:dLbl>
              <c:idx val="0"/>
              <c:tx>
                <c:rich>
                  <a:bodyPr/>
                  <a:lstStyle/>
                  <a:p>
                    <a:r>
                      <a:rPr lang="en-US" sz="1400"/>
                      <a:t>114</a:t>
                    </a:r>
                  </a:p>
                  <a:p>
                    <a:r>
                      <a:rPr lang="en-US" sz="1400"/>
                      <a:t>(2%)</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400"/>
                      <a:t>552</a:t>
                    </a:r>
                  </a:p>
                  <a:p>
                    <a:r>
                      <a:rPr lang="en-US" sz="1400"/>
                      <a:t>(9%)</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400"/>
                      <a:t>5,110</a:t>
                    </a:r>
                  </a:p>
                  <a:p>
                    <a:r>
                      <a:rPr lang="en-US" sz="1400"/>
                      <a:t>(85%)</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400"/>
                      <a:t>252</a:t>
                    </a:r>
                  </a:p>
                  <a:p>
                    <a:r>
                      <a:rPr lang="en-US" sz="1400"/>
                      <a:t>(4%)</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'OBIEE Output'!$I$4:$L$4</c:f>
              <c:strCache>
                <c:ptCount val="4"/>
                <c:pt idx="0">
                  <c:v>Inadequate</c:v>
                </c:pt>
                <c:pt idx="1">
                  <c:v>Requires improvement</c:v>
                </c:pt>
                <c:pt idx="2">
                  <c:v>Good</c:v>
                </c:pt>
                <c:pt idx="3">
                  <c:v>Outstanding</c:v>
                </c:pt>
              </c:strCache>
            </c:strRef>
          </c:cat>
          <c:val>
            <c:numRef>
              <c:f>'OBIEE Output'!$I$6:$L$6</c:f>
              <c:numCache>
                <c:formatCode>0</c:formatCode>
                <c:ptCount val="4"/>
                <c:pt idx="0">
                  <c:v>1.891174518911745</c:v>
                </c:pt>
                <c:pt idx="1">
                  <c:v>9.1572660915726605</c:v>
                </c:pt>
                <c:pt idx="2">
                  <c:v>84.771068347710681</c:v>
                </c:pt>
                <c:pt idx="3">
                  <c:v>4.1804910418049106</c:v>
                </c:pt>
              </c:numCache>
            </c:numRef>
          </c:val>
        </c:ser>
        <c:dLbls>
          <c:dLblPos val="outEnd"/>
          <c:showLegendKey val="0"/>
          <c:showVal val="1"/>
          <c:showCatName val="0"/>
          <c:showSerName val="0"/>
          <c:showPercent val="0"/>
          <c:showBubbleSize val="0"/>
        </c:dLbls>
        <c:gapWidth val="15"/>
        <c:axId val="40122240"/>
        <c:axId val="40123392"/>
      </c:barChart>
      <c:catAx>
        <c:axId val="40122240"/>
        <c:scaling>
          <c:orientation val="minMax"/>
        </c:scaling>
        <c:delete val="0"/>
        <c:axPos val="b"/>
        <c:numFmt formatCode="General" sourceLinked="0"/>
        <c:majorTickMark val="none"/>
        <c:minorTickMark val="none"/>
        <c:tickLblPos val="nextTo"/>
        <c:txPr>
          <a:bodyPr/>
          <a:lstStyle/>
          <a:p>
            <a:pPr>
              <a:defRPr sz="1400" baseline="0"/>
            </a:pPr>
            <a:endParaRPr lang="en-US"/>
          </a:p>
        </c:txPr>
        <c:crossAx val="40123392"/>
        <c:crosses val="autoZero"/>
        <c:auto val="1"/>
        <c:lblAlgn val="ctr"/>
        <c:lblOffset val="100"/>
        <c:noMultiLvlLbl val="0"/>
      </c:catAx>
      <c:valAx>
        <c:axId val="40123392"/>
        <c:scaling>
          <c:orientation val="minMax"/>
          <c:max val="100"/>
        </c:scaling>
        <c:delete val="0"/>
        <c:axPos val="l"/>
        <c:numFmt formatCode="0" sourceLinked="0"/>
        <c:majorTickMark val="out"/>
        <c:minorTickMark val="none"/>
        <c:tickLblPos val="nextTo"/>
        <c:spPr>
          <a:ln>
            <a:noFill/>
          </a:ln>
        </c:spPr>
        <c:txPr>
          <a:bodyPr/>
          <a:lstStyle/>
          <a:p>
            <a:pPr>
              <a:defRPr>
                <a:solidFill>
                  <a:schemeClr val="bg1"/>
                </a:solidFill>
              </a:defRPr>
            </a:pPr>
            <a:endParaRPr lang="en-US"/>
          </a:p>
        </c:txPr>
        <c:crossAx val="40122240"/>
        <c:crosses val="autoZero"/>
        <c:crossBetween val="between"/>
        <c:majorUnit val="50"/>
      </c:valAx>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1"/>
          <c:order val="0"/>
          <c:tx>
            <c:strRef>
              <c:f>'OBIEE Output'!$I$4</c:f>
              <c:strCache>
                <c:ptCount val="1"/>
                <c:pt idx="0">
                  <c:v>Inadequate</c:v>
                </c:pt>
              </c:strCache>
            </c:strRef>
          </c:tx>
          <c:spPr>
            <a:solidFill>
              <a:srgbClr val="BF1000"/>
            </a:solidFill>
          </c:spPr>
          <c:invertIfNegative val="0"/>
          <c:dLbls>
            <c:dLbl>
              <c:idx val="0"/>
              <c:spPr/>
              <c:txPr>
                <a:bodyPr/>
                <a:lstStyle/>
                <a:p>
                  <a:pPr>
                    <a:defRPr sz="1200" baseline="0">
                      <a:solidFill>
                        <a:schemeClr val="bg1"/>
                      </a:solidFill>
                    </a:defRPr>
                  </a:pPr>
                  <a:endParaRPr lang="en-US"/>
                </a:p>
              </c:txPr>
              <c:dLblPos val="ctr"/>
              <c:showLegendKey val="0"/>
              <c:showVal val="1"/>
              <c:showCatName val="0"/>
              <c:showSerName val="0"/>
              <c:showPercent val="0"/>
              <c:showBubbleSize val="0"/>
            </c:dLbl>
            <c:dLbl>
              <c:idx val="1"/>
              <c:spPr/>
              <c:txPr>
                <a:bodyPr/>
                <a:lstStyle/>
                <a:p>
                  <a:pPr>
                    <a:defRPr sz="1200">
                      <a:solidFill>
                        <a:schemeClr val="bg1"/>
                      </a:solidFill>
                    </a:defRPr>
                  </a:pPr>
                  <a:endParaRPr lang="en-US"/>
                </a:p>
              </c:txPr>
              <c:dLblPos val="ctr"/>
              <c:showLegendKey val="0"/>
              <c:showVal val="1"/>
              <c:showCatName val="0"/>
              <c:showSerName val="0"/>
              <c:showPercent val="0"/>
              <c:showBubbleSize val="0"/>
            </c:dLbl>
            <c:dLbl>
              <c:idx val="2"/>
              <c:layout>
                <c:manualLayout>
                  <c:x val="-2.5000000000000001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7777777777777752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sz="1200">
                      <a:solidFill>
                        <a:schemeClr val="bg1"/>
                      </a:solidFill>
                    </a:defRPr>
                  </a:pPr>
                  <a:endParaRPr lang="en-US"/>
                </a:p>
              </c:txPr>
              <c:dLblPos val="ctr"/>
              <c:showLegendKey val="0"/>
              <c:showVal val="1"/>
              <c:showCatName val="0"/>
              <c:showSerName val="0"/>
              <c:showPercent val="0"/>
              <c:showBubbleSize val="0"/>
            </c:dLbl>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'OBIEE Output'!$H$5:$H$9</c:f>
              <c:strCache>
                <c:ptCount val="5"/>
                <c:pt idx="0">
                  <c:v>Safe</c:v>
                </c:pt>
                <c:pt idx="1">
                  <c:v>Effective</c:v>
                </c:pt>
                <c:pt idx="2">
                  <c:v>Caring</c:v>
                </c:pt>
                <c:pt idx="3">
                  <c:v>Responsive</c:v>
                </c:pt>
                <c:pt idx="4">
                  <c:v>Well-led</c:v>
                </c:pt>
              </c:strCache>
            </c:strRef>
          </c:cat>
          <c:val>
            <c:numRef>
              <c:f>'OBIEE Output'!$I$5:$I$9</c:f>
              <c:numCache>
                <c:formatCode>0</c:formatCode>
                <c:ptCount val="5"/>
                <c:pt idx="0">
                  <c:v>3.5459870191546625</c:v>
                </c:pt>
                <c:pt idx="1">
                  <c:v>1.8847006651884701</c:v>
                </c:pt>
                <c:pt idx="2">
                  <c:v>0.50689054332330119</c:v>
                </c:pt>
                <c:pt idx="3">
                  <c:v>0.77593032462391132</c:v>
                </c:pt>
                <c:pt idx="4">
                  <c:v>2.992400253324889</c:v>
                </c:pt>
              </c:numCache>
            </c:numRef>
          </c:val>
        </c:ser>
        <c:ser>
          <c:idx val="2"/>
          <c:order val="1"/>
          <c:tx>
            <c:strRef>
              <c:f>'OBIEE Output'!$J$4</c:f>
              <c:strCache>
                <c:ptCount val="1"/>
                <c:pt idx="0">
                  <c:v>Requires improvement</c:v>
                </c:pt>
              </c:strCache>
            </c:strRef>
          </c:tx>
          <c:spPr>
            <a:solidFill>
              <a:srgbClr val="FF9900"/>
            </a:solidFill>
          </c:spPr>
          <c:invertIfNegative val="0"/>
          <c:dLbls>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'OBIEE Output'!$H$5:$H$9</c:f>
              <c:strCache>
                <c:ptCount val="5"/>
                <c:pt idx="0">
                  <c:v>Safe</c:v>
                </c:pt>
                <c:pt idx="1">
                  <c:v>Effective</c:v>
                </c:pt>
                <c:pt idx="2">
                  <c:v>Caring</c:v>
                </c:pt>
                <c:pt idx="3">
                  <c:v>Responsive</c:v>
                </c:pt>
                <c:pt idx="4">
                  <c:v>Well-led</c:v>
                </c:pt>
              </c:strCache>
            </c:strRef>
          </c:cat>
          <c:val>
            <c:numRef>
              <c:f>'OBIEE Output'!$J$5:$J$9</c:f>
              <c:numCache>
                <c:formatCode>0</c:formatCode>
                <c:ptCount val="5"/>
                <c:pt idx="0">
                  <c:v>18.220674370745606</c:v>
                </c:pt>
                <c:pt idx="1">
                  <c:v>7.5229648400380116</c:v>
                </c:pt>
                <c:pt idx="2">
                  <c:v>3.1522255662917789</c:v>
                </c:pt>
                <c:pt idx="3">
                  <c:v>4.7347585114806012</c:v>
                </c:pt>
                <c:pt idx="4">
                  <c:v>8.7555414819506012</c:v>
                </c:pt>
              </c:numCache>
            </c:numRef>
          </c:val>
        </c:ser>
        <c:ser>
          <c:idx val="3"/>
          <c:order val="2"/>
          <c:tx>
            <c:strRef>
              <c:f>'OBIEE Output'!$K$4</c:f>
              <c:strCache>
                <c:ptCount val="1"/>
                <c:pt idx="0">
                  <c:v>Good</c:v>
                </c:pt>
              </c:strCache>
            </c:strRef>
          </c:tx>
          <c:spPr>
            <a:solidFill>
              <a:srgbClr val="458F00"/>
            </a:solidFill>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'OBIEE Output'!$H$5:$H$9</c:f>
              <c:strCache>
                <c:ptCount val="5"/>
                <c:pt idx="0">
                  <c:v>Safe</c:v>
                </c:pt>
                <c:pt idx="1">
                  <c:v>Effective</c:v>
                </c:pt>
                <c:pt idx="2">
                  <c:v>Caring</c:v>
                </c:pt>
                <c:pt idx="3">
                  <c:v>Responsive</c:v>
                </c:pt>
                <c:pt idx="4">
                  <c:v>Well-led</c:v>
                </c:pt>
              </c:strCache>
            </c:strRef>
          </c:cat>
          <c:val>
            <c:numRef>
              <c:f>'OBIEE Output'!$K$5:$K$9</c:f>
              <c:numCache>
                <c:formatCode>0</c:formatCode>
                <c:ptCount val="5"/>
                <c:pt idx="0">
                  <c:v>77.600126642393548</c:v>
                </c:pt>
                <c:pt idx="1">
                  <c:v>87.678175483053536</c:v>
                </c:pt>
                <c:pt idx="2">
                  <c:v>93.125297006177732</c:v>
                </c:pt>
                <c:pt idx="3">
                  <c:v>88.139350752177364</c:v>
                </c:pt>
                <c:pt idx="4">
                  <c:v>84.151361621279293</c:v>
                </c:pt>
              </c:numCache>
            </c:numRef>
          </c:val>
        </c:ser>
        <c:ser>
          <c:idx val="4"/>
          <c:order val="3"/>
          <c:tx>
            <c:strRef>
              <c:f>'OBIEE Output'!$L$4</c:f>
              <c:strCache>
                <c:ptCount val="1"/>
                <c:pt idx="0">
                  <c:v>Outstanding</c:v>
                </c:pt>
              </c:strCache>
            </c:strRef>
          </c:tx>
          <c:spPr>
            <a:solidFill>
              <a:srgbClr val="213F99"/>
            </a:solidFill>
          </c:spPr>
          <c:invertIfNegative val="0"/>
          <c:dLbls>
            <c:dLbl>
              <c:idx val="0"/>
              <c:layout>
                <c:manualLayout>
                  <c:x val="2.5000000000000001E-2"/>
                  <c:y val="4.6296296296296294E-3"/>
                </c:manualLayout>
              </c:layout>
              <c:spPr/>
              <c:txPr>
                <a:bodyPr/>
                <a:lstStyle/>
                <a:p>
                  <a:pPr>
                    <a:defRPr sz="1200">
                      <a:solidFill>
                        <a:sysClr val="windowText" lastClr="00000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'OBIEE Output'!$H$5:$H$9</c:f>
              <c:strCache>
                <c:ptCount val="5"/>
                <c:pt idx="0">
                  <c:v>Safe</c:v>
                </c:pt>
                <c:pt idx="1">
                  <c:v>Effective</c:v>
                </c:pt>
                <c:pt idx="2">
                  <c:v>Caring</c:v>
                </c:pt>
                <c:pt idx="3">
                  <c:v>Responsive</c:v>
                </c:pt>
                <c:pt idx="4">
                  <c:v>Well-led</c:v>
                </c:pt>
              </c:strCache>
            </c:strRef>
          </c:cat>
          <c:val>
            <c:numRef>
              <c:f>'OBIEE Output'!$L$5:$L$9</c:f>
              <c:numCache>
                <c:formatCode>0</c:formatCode>
                <c:ptCount val="5"/>
                <c:pt idx="0">
                  <c:v>0.6332119677061897</c:v>
                </c:pt>
                <c:pt idx="1">
                  <c:v>2.9141590117199874</c:v>
                </c:pt>
                <c:pt idx="2">
                  <c:v>3.2155868842071915</c:v>
                </c:pt>
                <c:pt idx="3">
                  <c:v>6.349960411718131</c:v>
                </c:pt>
                <c:pt idx="4">
                  <c:v>4.100696643445219</c:v>
                </c:pt>
              </c:numCache>
            </c:numRef>
          </c:val>
        </c:ser>
        <c:dLbls>
          <c:dLblPos val="ctr"/>
          <c:showLegendKey val="0"/>
          <c:showVal val="1"/>
          <c:showCatName val="0"/>
          <c:showSerName val="0"/>
          <c:showPercent val="0"/>
          <c:showBubbleSize val="0"/>
        </c:dLbls>
        <c:gapWidth val="44"/>
        <c:overlap val="100"/>
        <c:axId val="63737216"/>
        <c:axId val="63755392"/>
      </c:barChart>
      <c:catAx>
        <c:axId val="63737216"/>
        <c:scaling>
          <c:orientation val="maxMin"/>
        </c:scaling>
        <c:delete val="0"/>
        <c:axPos val="l"/>
        <c:numFmt formatCode="General" sourceLinked="1"/>
        <c:majorTickMark val="none"/>
        <c:minorTickMark val="none"/>
        <c:tickLblPos val="nextTo"/>
        <c:spPr>
          <a:ln>
            <a:noFill/>
          </a:ln>
        </c:spPr>
        <c:crossAx val="63755392"/>
        <c:crosses val="autoZero"/>
        <c:auto val="1"/>
        <c:lblAlgn val="ctr"/>
        <c:lblOffset val="500"/>
        <c:noMultiLvlLbl val="0"/>
      </c:catAx>
      <c:valAx>
        <c:axId val="63755392"/>
        <c:scaling>
          <c:orientation val="minMax"/>
        </c:scaling>
        <c:delete val="0"/>
        <c:axPos val="t"/>
        <c:numFmt formatCode="0%" sourceLinked="1"/>
        <c:majorTickMark val="none"/>
        <c:minorTickMark val="none"/>
        <c:tickLblPos val="high"/>
        <c:spPr>
          <a:ln>
            <a:noFill/>
          </a:ln>
        </c:spPr>
        <c:crossAx val="63737216"/>
        <c:crosses val="autoZero"/>
        <c:crossBetween val="between"/>
        <c:majorUnit val="0.2"/>
      </c:valAx>
    </c:plotArea>
    <c:plotVisOnly val="1"/>
    <c:dispBlanksAs val="gap"/>
    <c:showDLblsOverMax val="0"/>
  </c:chart>
  <c:spPr>
    <a:no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178" cy="494187"/>
          </a:xfrm>
          <a:prstGeom prst="rect">
            <a:avLst/>
          </a:prstGeom>
        </p:spPr>
        <p:txBody>
          <a:bodyPr vert="horz" lIns="90745" tIns="45373" rIns="90745" bIns="45373" rtlCol="0"/>
          <a:lstStyle>
            <a:lvl1pPr algn="l">
              <a:defRPr sz="1200">
                <a:latin typeface="Arial" pitchFamily="1" charset="0"/>
                <a:ea typeface="ヒラギノ角ゴ Pro W3" pitchFamily="1" charset="-128"/>
                <a:cs typeface="ヒラギノ角ゴ Pro W3" pitchFamily="1" charset="-128"/>
              </a:defRPr>
            </a:lvl1pPr>
          </a:lstStyle>
          <a:p>
            <a:pPr>
              <a:defRPr/>
            </a:pPr>
            <a:endParaRPr lang="en-US"/>
          </a:p>
        </p:txBody>
      </p:sp>
      <p:sp>
        <p:nvSpPr>
          <p:cNvPr id="3" name="Date Placeholder 2"/>
          <p:cNvSpPr>
            <a:spLocks noGrp="1"/>
          </p:cNvSpPr>
          <p:nvPr>
            <p:ph type="dt" sz="quarter" idx="1"/>
          </p:nvPr>
        </p:nvSpPr>
        <p:spPr>
          <a:xfrm>
            <a:off x="3809903" y="0"/>
            <a:ext cx="2913178" cy="494187"/>
          </a:xfrm>
          <a:prstGeom prst="rect">
            <a:avLst/>
          </a:prstGeom>
        </p:spPr>
        <p:txBody>
          <a:bodyPr vert="horz" wrap="square" lIns="90745" tIns="45373" rIns="90745" bIns="45373" numCol="1" anchor="t" anchorCtr="0" compatLnSpc="1">
            <a:prstTxWarp prst="textNoShape">
              <a:avLst/>
            </a:prstTxWarp>
          </a:bodyPr>
          <a:lstStyle>
            <a:lvl1pPr algn="r">
              <a:defRPr sz="1200">
                <a:latin typeface="Arial" pitchFamily="34" charset="0"/>
              </a:defRPr>
            </a:lvl1pPr>
          </a:lstStyle>
          <a:p>
            <a:pPr>
              <a:defRPr/>
            </a:pPr>
            <a:fld id="{A4779A6E-1603-481F-ADAA-CBEE1596619A}" type="datetime1">
              <a:rPr lang="en-US"/>
              <a:pPr>
                <a:defRPr/>
              </a:pPr>
              <a:t>4/1/2017</a:t>
            </a:fld>
            <a:endParaRPr lang="en-US"/>
          </a:p>
        </p:txBody>
      </p:sp>
      <p:sp>
        <p:nvSpPr>
          <p:cNvPr id="4" name="Footer Placeholder 3"/>
          <p:cNvSpPr>
            <a:spLocks noGrp="1"/>
          </p:cNvSpPr>
          <p:nvPr>
            <p:ph type="ftr" sz="quarter" idx="2"/>
          </p:nvPr>
        </p:nvSpPr>
        <p:spPr>
          <a:xfrm>
            <a:off x="0" y="9378485"/>
            <a:ext cx="2913178" cy="494187"/>
          </a:xfrm>
          <a:prstGeom prst="rect">
            <a:avLst/>
          </a:prstGeom>
        </p:spPr>
        <p:txBody>
          <a:bodyPr vert="horz" lIns="90745" tIns="45373" rIns="90745" bIns="45373" rtlCol="0" anchor="b"/>
          <a:lstStyle>
            <a:lvl1pPr algn="l">
              <a:defRPr sz="1200">
                <a:latin typeface="Arial" pitchFamily="1" charset="0"/>
                <a:ea typeface="ヒラギノ角ゴ Pro W3" pitchFamily="1" charset="-128"/>
                <a:cs typeface="ヒラギノ角ゴ Pro W3" pitchFamily="1" charset="-128"/>
              </a:defRPr>
            </a:lvl1pPr>
          </a:lstStyle>
          <a:p>
            <a:pPr>
              <a:defRPr/>
            </a:pPr>
            <a:endParaRPr lang="en-US"/>
          </a:p>
        </p:txBody>
      </p:sp>
      <p:sp>
        <p:nvSpPr>
          <p:cNvPr id="5" name="Slide Number Placeholder 4"/>
          <p:cNvSpPr>
            <a:spLocks noGrp="1"/>
          </p:cNvSpPr>
          <p:nvPr>
            <p:ph type="sldNum" sz="quarter" idx="3"/>
          </p:nvPr>
        </p:nvSpPr>
        <p:spPr>
          <a:xfrm>
            <a:off x="3809903" y="9378485"/>
            <a:ext cx="2913178" cy="494187"/>
          </a:xfrm>
          <a:prstGeom prst="rect">
            <a:avLst/>
          </a:prstGeom>
        </p:spPr>
        <p:txBody>
          <a:bodyPr vert="horz" wrap="square" lIns="90745" tIns="45373" rIns="90745" bIns="45373" numCol="1" anchor="b" anchorCtr="0" compatLnSpc="1">
            <a:prstTxWarp prst="textNoShape">
              <a:avLst/>
            </a:prstTxWarp>
          </a:bodyPr>
          <a:lstStyle>
            <a:lvl1pPr algn="r">
              <a:defRPr sz="1200">
                <a:latin typeface="Arial" pitchFamily="34" charset="0"/>
              </a:defRPr>
            </a:lvl1pPr>
          </a:lstStyle>
          <a:p>
            <a:pPr>
              <a:defRPr/>
            </a:pPr>
            <a:fld id="{A61060FF-1C1B-47A5-8B90-0E42E00B5A58}" type="slidenum">
              <a:rPr lang="en-US"/>
              <a:pPr>
                <a:defRPr/>
              </a:pPr>
              <a:t>‹#›</a:t>
            </a:fld>
            <a:endParaRPr lang="en-US"/>
          </a:p>
        </p:txBody>
      </p:sp>
    </p:spTree>
    <p:extLst>
      <p:ext uri="{BB962C8B-B14F-4D97-AF65-F5344CB8AC3E}">
        <p14:creationId xmlns:p14="http://schemas.microsoft.com/office/powerpoint/2010/main" val="2704315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13178" cy="494187"/>
          </a:xfrm>
          <a:prstGeom prst="rect">
            <a:avLst/>
          </a:prstGeom>
          <a:noFill/>
          <a:ln w="9525">
            <a:noFill/>
            <a:miter lim="800000"/>
            <a:headEnd/>
            <a:tailEnd/>
          </a:ln>
          <a:effectLst/>
        </p:spPr>
        <p:txBody>
          <a:bodyPr vert="horz" wrap="square" lIns="90745" tIns="45373" rIns="90745" bIns="45373" numCol="1" anchor="t" anchorCtr="0" compatLnSpc="1">
            <a:prstTxWarp prst="textNoShape">
              <a:avLst/>
            </a:prstTxWarp>
          </a:bodyPr>
          <a:lstStyle>
            <a:lvl1pPr>
              <a:defRPr sz="1200">
                <a:latin typeface="Arial" pitchFamily="1" charset="0"/>
                <a:ea typeface="ヒラギノ角ゴ Pro W3" pitchFamily="1" charset="-128"/>
                <a:cs typeface="ヒラギノ角ゴ Pro W3" pitchFamily="1" charset="-128"/>
              </a:defRPr>
            </a:lvl1pPr>
          </a:lstStyle>
          <a:p>
            <a:pPr>
              <a:defRPr/>
            </a:pPr>
            <a:endParaRPr lang="en-GB"/>
          </a:p>
        </p:txBody>
      </p:sp>
      <p:sp>
        <p:nvSpPr>
          <p:cNvPr id="17411" name="Rectangle 3"/>
          <p:cNvSpPr>
            <a:spLocks noGrp="1" noChangeArrowheads="1"/>
          </p:cNvSpPr>
          <p:nvPr>
            <p:ph type="dt" idx="1"/>
          </p:nvPr>
        </p:nvSpPr>
        <p:spPr bwMode="auto">
          <a:xfrm>
            <a:off x="3809903" y="0"/>
            <a:ext cx="2913178" cy="494187"/>
          </a:xfrm>
          <a:prstGeom prst="rect">
            <a:avLst/>
          </a:prstGeom>
          <a:noFill/>
          <a:ln w="9525">
            <a:noFill/>
            <a:miter lim="800000"/>
            <a:headEnd/>
            <a:tailEnd/>
          </a:ln>
          <a:effectLst/>
        </p:spPr>
        <p:txBody>
          <a:bodyPr vert="horz" wrap="square" lIns="90745" tIns="45373" rIns="90745" bIns="45373" numCol="1" anchor="t" anchorCtr="0" compatLnSpc="1">
            <a:prstTxWarp prst="textNoShape">
              <a:avLst/>
            </a:prstTxWarp>
          </a:bodyPr>
          <a:lstStyle>
            <a:lvl1pPr algn="r">
              <a:defRPr sz="1200">
                <a:latin typeface="Arial" pitchFamily="1" charset="0"/>
                <a:ea typeface="ヒラギノ角ゴ Pro W3" pitchFamily="1" charset="-128"/>
                <a:cs typeface="ヒラギノ角ゴ Pro W3" pitchFamily="1" charset="-128"/>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895350" y="739775"/>
            <a:ext cx="4935538"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2151" y="4690822"/>
            <a:ext cx="5380348" cy="4442939"/>
          </a:xfrm>
          <a:prstGeom prst="rect">
            <a:avLst/>
          </a:prstGeom>
          <a:noFill/>
          <a:ln w="9525">
            <a:noFill/>
            <a:miter lim="800000"/>
            <a:headEnd/>
            <a:tailEnd/>
          </a:ln>
          <a:effectLst/>
        </p:spPr>
        <p:txBody>
          <a:bodyPr vert="horz" wrap="square" lIns="90745" tIns="45373" rIns="90745" bIns="4537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0" y="9378485"/>
            <a:ext cx="2913178" cy="494187"/>
          </a:xfrm>
          <a:prstGeom prst="rect">
            <a:avLst/>
          </a:prstGeom>
          <a:noFill/>
          <a:ln w="9525">
            <a:noFill/>
            <a:miter lim="800000"/>
            <a:headEnd/>
            <a:tailEnd/>
          </a:ln>
          <a:effectLst/>
        </p:spPr>
        <p:txBody>
          <a:bodyPr vert="horz" wrap="square" lIns="90745" tIns="45373" rIns="90745" bIns="45373" numCol="1" anchor="b" anchorCtr="0" compatLnSpc="1">
            <a:prstTxWarp prst="textNoShape">
              <a:avLst/>
            </a:prstTxWarp>
          </a:bodyPr>
          <a:lstStyle>
            <a:lvl1pPr>
              <a:defRPr sz="1200">
                <a:latin typeface="Arial" pitchFamily="1" charset="0"/>
                <a:ea typeface="ヒラギノ角ゴ Pro W3" pitchFamily="1" charset="-128"/>
                <a:cs typeface="ヒラギノ角ゴ Pro W3" pitchFamily="1" charset="-128"/>
              </a:defRPr>
            </a:lvl1pPr>
          </a:lstStyle>
          <a:p>
            <a:pPr>
              <a:defRPr/>
            </a:pPr>
            <a:endParaRPr lang="en-GB"/>
          </a:p>
        </p:txBody>
      </p:sp>
      <p:sp>
        <p:nvSpPr>
          <p:cNvPr id="17415" name="Rectangle 7"/>
          <p:cNvSpPr>
            <a:spLocks noGrp="1" noChangeArrowheads="1"/>
          </p:cNvSpPr>
          <p:nvPr>
            <p:ph type="sldNum" sz="quarter" idx="5"/>
          </p:nvPr>
        </p:nvSpPr>
        <p:spPr bwMode="auto">
          <a:xfrm>
            <a:off x="3809903" y="9378485"/>
            <a:ext cx="2913178" cy="494187"/>
          </a:xfrm>
          <a:prstGeom prst="rect">
            <a:avLst/>
          </a:prstGeom>
          <a:noFill/>
          <a:ln w="9525">
            <a:noFill/>
            <a:miter lim="800000"/>
            <a:headEnd/>
            <a:tailEnd/>
          </a:ln>
          <a:effectLst/>
        </p:spPr>
        <p:txBody>
          <a:bodyPr vert="horz" wrap="square" lIns="90745" tIns="45373" rIns="90745" bIns="45373" numCol="1" anchor="b" anchorCtr="0" compatLnSpc="1">
            <a:prstTxWarp prst="textNoShape">
              <a:avLst/>
            </a:prstTxWarp>
          </a:bodyPr>
          <a:lstStyle>
            <a:lvl1pPr algn="r">
              <a:defRPr sz="1200">
                <a:latin typeface="Arial" pitchFamily="34" charset="0"/>
              </a:defRPr>
            </a:lvl1pPr>
          </a:lstStyle>
          <a:p>
            <a:pPr>
              <a:defRPr/>
            </a:pPr>
            <a:fld id="{4BF8166E-E7D3-47DA-A39A-70504ECD0964}" type="slidenum">
              <a:rPr lang="en-GB"/>
              <a:pPr>
                <a:defRPr/>
              </a:pPr>
              <a:t>‹#›</a:t>
            </a:fld>
            <a:endParaRPr lang="en-GB"/>
          </a:p>
        </p:txBody>
      </p:sp>
    </p:spTree>
    <p:extLst>
      <p:ext uri="{BB962C8B-B14F-4D97-AF65-F5344CB8AC3E}">
        <p14:creationId xmlns:p14="http://schemas.microsoft.com/office/powerpoint/2010/main" val="22484318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2pPr>
    <a:lvl3pPr marL="9144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3pPr>
    <a:lvl4pPr marL="13716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4pPr>
    <a:lvl5pPr marL="18288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england.nhs.uk/ourwork/futurenh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cqc.org.uk/content/new-models-car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08332" y="9378485"/>
            <a:ext cx="2914748" cy="4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34" tIns="45017" rIns="90034" bIns="45017" anchor="b"/>
          <a:lstStyle>
            <a:lvl1pPr defTabSz="908050">
              <a:defRPr sz="2400">
                <a:solidFill>
                  <a:schemeClr val="tx1"/>
                </a:solidFill>
                <a:latin typeface="Arial" pitchFamily="34" charset="0"/>
                <a:ea typeface="ヒラギノ角ゴ Pro W3" charset="-128"/>
              </a:defRPr>
            </a:lvl1pPr>
            <a:lvl2pPr marL="742950" indent="-285750" defTabSz="908050">
              <a:defRPr sz="2400">
                <a:solidFill>
                  <a:schemeClr val="tx1"/>
                </a:solidFill>
                <a:latin typeface="Arial" pitchFamily="34" charset="0"/>
                <a:ea typeface="ヒラギノ角ゴ Pro W3" charset="-128"/>
              </a:defRPr>
            </a:lvl2pPr>
            <a:lvl3pPr marL="1143000" indent="-228600" defTabSz="908050">
              <a:defRPr sz="2400">
                <a:solidFill>
                  <a:schemeClr val="tx1"/>
                </a:solidFill>
                <a:latin typeface="Arial" pitchFamily="34" charset="0"/>
                <a:ea typeface="ヒラギノ角ゴ Pro W3" charset="-128"/>
              </a:defRPr>
            </a:lvl3pPr>
            <a:lvl4pPr marL="1600200" indent="-228600" defTabSz="908050">
              <a:defRPr sz="2400">
                <a:solidFill>
                  <a:schemeClr val="tx1"/>
                </a:solidFill>
                <a:latin typeface="Arial" pitchFamily="34" charset="0"/>
                <a:ea typeface="ヒラギノ角ゴ Pro W3" charset="-128"/>
              </a:defRPr>
            </a:lvl4pPr>
            <a:lvl5pPr marL="2057400" indent="-228600" defTabSz="908050">
              <a:defRPr sz="2400">
                <a:solidFill>
                  <a:schemeClr val="tx1"/>
                </a:solidFill>
                <a:latin typeface="Arial" pitchFamily="34" charset="0"/>
                <a:ea typeface="ヒラギノ角ゴ Pro W3" charset="-128"/>
              </a:defRPr>
            </a:lvl5pPr>
            <a:lvl6pPr marL="25146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90805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7839C77F-BE7F-48C6-9F3A-B32706149243}" type="slidenum">
              <a:rPr lang="en-GB" altLang="en-US" sz="1200"/>
              <a:pPr algn="r"/>
              <a:t>1</a:t>
            </a:fld>
            <a:endParaRPr lang="en-GB" altLang="en-US" sz="1200"/>
          </a:p>
        </p:txBody>
      </p:sp>
      <p:sp>
        <p:nvSpPr>
          <p:cNvPr id="37891" name="Rectangle 2"/>
          <p:cNvSpPr>
            <a:spLocks noGrp="1" noRot="1" noChangeAspect="1" noChangeArrowheads="1" noTextEdit="1"/>
          </p:cNvSpPr>
          <p:nvPr>
            <p:ph type="sldImg"/>
          </p:nvPr>
        </p:nvSpPr>
        <p:spPr>
          <a:xfrm>
            <a:off x="893763" y="738188"/>
            <a:ext cx="4941887" cy="3706812"/>
          </a:xfrm>
          <a:ln/>
        </p:spPr>
      </p:sp>
      <p:sp>
        <p:nvSpPr>
          <p:cNvPr id="38916" name="Rectangle 3"/>
          <p:cNvSpPr>
            <a:spLocks noGrp="1" noChangeArrowheads="1"/>
          </p:cNvSpPr>
          <p:nvPr>
            <p:ph type="body" idx="1"/>
          </p:nvPr>
        </p:nvSpPr>
        <p:spPr>
          <a:xfrm>
            <a:off x="672151" y="4690822"/>
            <a:ext cx="5380348" cy="444451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34" tIns="45017" rIns="90034" bIns="45017"/>
          <a:lstStyle/>
          <a:p>
            <a:pPr lvl="1">
              <a:defRPr/>
            </a:pPr>
            <a:endParaRPr lang="en-GB" altLang="en-US" sz="1400" dirty="0">
              <a:latin typeface="Arial" charset="0"/>
              <a:ea typeface="ヒラギノ角ゴ Pro W3" charset="-128"/>
            </a:endParaRPr>
          </a:p>
          <a:p>
            <a:pPr eaLnBrk="1" hangingPunct="1">
              <a:lnSpc>
                <a:spcPct val="90000"/>
              </a:lnSpc>
              <a:defRPr/>
            </a:pPr>
            <a:endParaRPr lang="en-GB" altLang="en-US" dirty="0" smtClean="0">
              <a:latin typeface="Arial" charset="0"/>
              <a:ea typeface="ヒラギノ角ゴ Pro W3" charset="-128"/>
            </a:endParaRPr>
          </a:p>
        </p:txBody>
      </p:sp>
    </p:spTree>
    <p:extLst>
      <p:ext uri="{BB962C8B-B14F-4D97-AF65-F5344CB8AC3E}">
        <p14:creationId xmlns:p14="http://schemas.microsoft.com/office/powerpoint/2010/main" val="292403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ABC73ABC-19EC-4B6F-943B-1441B64A80DF}" type="slidenum">
              <a:rPr lang="en-GB" altLang="en-US" sz="1200">
                <a:solidFill>
                  <a:srgbClr val="000000"/>
                </a:solidFill>
                <a:latin typeface="Calibri" pitchFamily="34" charset="0"/>
              </a:rPr>
              <a:pPr/>
              <a:t>12</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352607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GB" sz="1200" b="1" dirty="0" smtClean="0">
                <a:latin typeface="Arial" panose="020B0604020202020204" pitchFamily="34" charset="0"/>
                <a:cs typeface="Arial" panose="020B0604020202020204" pitchFamily="34" charset="0"/>
              </a:rPr>
              <a:t>Changes in ratings on </a:t>
            </a:r>
            <a:r>
              <a:rPr lang="en-GB" sz="1200" b="1" dirty="0" err="1" smtClean="0">
                <a:latin typeface="Arial" panose="020B0604020202020204" pitchFamily="34" charset="0"/>
                <a:cs typeface="Arial" panose="020B0604020202020204" pitchFamily="34" charset="0"/>
              </a:rPr>
              <a:t>reinspection</a:t>
            </a:r>
            <a:r>
              <a:rPr lang="en-GB" sz="1200" b="1" dirty="0" smtClean="0">
                <a:latin typeface="Arial" panose="020B0604020202020204" pitchFamily="34" charset="0"/>
                <a:cs typeface="Arial" panose="020B0604020202020204" pitchFamily="34" charset="0"/>
              </a:rPr>
              <a:t> </a:t>
            </a:r>
          </a:p>
          <a:p>
            <a:pPr algn="just">
              <a:defRPr/>
            </a:pPr>
            <a:endParaRPr lang="en-GB" sz="1200" dirty="0" smtClean="0">
              <a:latin typeface="Arial" panose="020B0604020202020204" pitchFamily="34" charset="0"/>
              <a:cs typeface="Arial" panose="020B0604020202020204" pitchFamily="34" charset="0"/>
            </a:endParaRPr>
          </a:p>
          <a:p>
            <a:pPr algn="just">
              <a:defRPr/>
            </a:pPr>
            <a:endParaRPr lang="en-GB" sz="1200" dirty="0" smtClean="0">
              <a:latin typeface="Arial" panose="020B0604020202020204" pitchFamily="34" charset="0"/>
              <a:cs typeface="Arial" panose="020B0604020202020204" pitchFamily="34" charset="0"/>
            </a:endParaRPr>
          </a:p>
          <a:p>
            <a:pPr algn="just">
              <a:defRPr/>
            </a:pPr>
            <a:r>
              <a:rPr lang="en-GB" sz="1200" dirty="0" smtClean="0">
                <a:latin typeface="Arial" panose="020B0604020202020204" pitchFamily="34" charset="0"/>
                <a:cs typeface="Arial" panose="020B0604020202020204" pitchFamily="34" charset="0"/>
              </a:rPr>
              <a:t>Based on 135 re-inspections (both focussed and comprehensive).</a:t>
            </a:r>
          </a:p>
          <a:p>
            <a:pPr algn="just">
              <a:defRPr/>
            </a:pPr>
            <a:r>
              <a:rPr lang="en-GB" sz="1200" dirty="0" smtClean="0">
                <a:latin typeface="Arial" panose="020B0604020202020204" pitchFamily="34" charset="0"/>
                <a:cs typeface="Arial" panose="020B0604020202020204" pitchFamily="34" charset="0"/>
              </a:rPr>
              <a:t>Improved means at least one key question improves and none deteriorate.</a:t>
            </a:r>
          </a:p>
          <a:p>
            <a:pPr algn="just">
              <a:defRPr/>
            </a:pPr>
            <a:r>
              <a:rPr lang="en-GB" sz="1200" dirty="0" smtClean="0">
                <a:latin typeface="Arial" panose="020B0604020202020204" pitchFamily="34" charset="0"/>
                <a:cs typeface="Arial" panose="020B0604020202020204" pitchFamily="34" charset="0"/>
              </a:rPr>
              <a:t>Deteriorated means at least one key question deteriorates and none improve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BF8166E-E7D3-47DA-A39A-70504ECD0964}" type="slidenum">
              <a:rPr lang="en-GB" smtClean="0"/>
              <a:pPr>
                <a:defRPr/>
              </a:pPr>
              <a:t>13</a:t>
            </a:fld>
            <a:endParaRPr lang="en-GB"/>
          </a:p>
        </p:txBody>
      </p:sp>
    </p:spTree>
    <p:extLst>
      <p:ext uri="{BB962C8B-B14F-4D97-AF65-F5344CB8AC3E}">
        <p14:creationId xmlns:p14="http://schemas.microsoft.com/office/powerpoint/2010/main" val="250473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963F755E-123E-4C9C-B250-D4AE8C1A067F}" type="slidenum">
              <a:rPr lang="en-GB" altLang="en-US" sz="1200">
                <a:solidFill>
                  <a:srgbClr val="000000"/>
                </a:solidFill>
                <a:latin typeface="Calibri" pitchFamily="34" charset="0"/>
              </a:rPr>
              <a:pPr/>
              <a:t>15</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106931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71EBC473-2E78-4BD7-A812-AB22B62FC57C}" type="slidenum">
              <a:rPr lang="en-GB" altLang="en-US" sz="1200">
                <a:solidFill>
                  <a:srgbClr val="000000"/>
                </a:solidFill>
                <a:latin typeface="Calibri" pitchFamily="34" charset="0"/>
              </a:rPr>
              <a:pPr/>
              <a:t>16</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685562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2BC913E3-DA58-42E0-B239-491B85819417}" type="slidenum">
              <a:rPr lang="en-GB" altLang="en-US" sz="1200">
                <a:solidFill>
                  <a:srgbClr val="000000"/>
                </a:solidFill>
                <a:latin typeface="Calibri" pitchFamily="34" charset="0"/>
              </a:rPr>
              <a:pPr/>
              <a:t>17</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170077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smtClean="0">
              <a:latin typeface="Arial" pitchFamily="34" charset="0"/>
              <a:ea typeface="ヒラギノ角ゴ Pro W3"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F35B6741-AFC2-41C6-A3B9-20D1EAD55C7B}" type="slidenum">
              <a:rPr lang="en-GB" altLang="en-US" sz="1200">
                <a:solidFill>
                  <a:srgbClr val="000000"/>
                </a:solidFill>
                <a:latin typeface="Calibri" pitchFamily="34" charset="0"/>
              </a:rPr>
              <a:pPr/>
              <a:t>18</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3828735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396175BD-1B42-41BE-A592-A89970E4AC07}" type="slidenum">
              <a:rPr lang="en-GB" altLang="en-US" sz="1200">
                <a:solidFill>
                  <a:srgbClr val="000000"/>
                </a:solidFill>
                <a:latin typeface="Calibri" pitchFamily="34" charset="0"/>
              </a:rPr>
              <a:pPr/>
              <a:t>19</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2128080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CC23A73B-E375-41A5-9E40-3E44FCAB5D01}" type="slidenum">
              <a:rPr lang="en-GB" altLang="en-US" sz="1200">
                <a:solidFill>
                  <a:srgbClr val="000000"/>
                </a:solidFill>
                <a:latin typeface="Calibri" pitchFamily="34" charset="0"/>
              </a:rPr>
              <a:pPr/>
              <a:t>20</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366090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2" indent="-360000">
              <a:spcBef>
                <a:spcPts val="100"/>
              </a:spcBef>
              <a:buFont typeface="Arial" panose="020B0604020202020204" pitchFamily="34" charset="0"/>
              <a:buChar char="•"/>
              <a:defRPr/>
            </a:pPr>
            <a:r>
              <a:rPr lang="en-GB" sz="2000" dirty="0" smtClean="0"/>
              <a:t>Report all </a:t>
            </a:r>
            <a:r>
              <a:rPr lang="en-GB" sz="2000" b="1" dirty="0" smtClean="0"/>
              <a:t>safety incidents </a:t>
            </a:r>
            <a:r>
              <a:rPr lang="en-GB" sz="2000" dirty="0" smtClean="0"/>
              <a:t>both within the practice and externally, and embed a culture of learning among staff</a:t>
            </a:r>
            <a:br>
              <a:rPr lang="en-GB" sz="2000" dirty="0" smtClean="0"/>
            </a:br>
            <a:endParaRPr lang="en-GB" sz="2000" dirty="0" smtClean="0"/>
          </a:p>
          <a:p>
            <a:pPr marL="457200" lvl="2" indent="-360000">
              <a:spcBef>
                <a:spcPts val="100"/>
              </a:spcBef>
              <a:buFont typeface="Arial" panose="020B0604020202020204" pitchFamily="34" charset="0"/>
              <a:buChar char="•"/>
              <a:defRPr/>
            </a:pPr>
            <a:r>
              <a:rPr lang="en-GB" sz="2000" dirty="0" smtClean="0"/>
              <a:t>Improve the consistency of </a:t>
            </a:r>
            <a:r>
              <a:rPr lang="en-GB" sz="2000" b="1" dirty="0" smtClean="0"/>
              <a:t>quality improvement activity</a:t>
            </a:r>
            <a:br>
              <a:rPr lang="en-GB" sz="2000" b="1" dirty="0" smtClean="0"/>
            </a:br>
            <a:endParaRPr lang="en-GB" sz="2000" b="1" dirty="0" smtClean="0"/>
          </a:p>
          <a:p>
            <a:pPr marL="457200" lvl="2" indent="-360000">
              <a:spcBef>
                <a:spcPts val="100"/>
              </a:spcBef>
              <a:buFont typeface="Arial" panose="020B0604020202020204" pitchFamily="34" charset="0"/>
              <a:buChar char="•"/>
              <a:defRPr/>
            </a:pPr>
            <a:r>
              <a:rPr lang="en-GB" sz="2000" dirty="0" smtClean="0"/>
              <a:t>Improve </a:t>
            </a:r>
            <a:r>
              <a:rPr lang="en-GB" sz="2000" b="1" dirty="0" smtClean="0"/>
              <a:t>access</a:t>
            </a:r>
            <a:r>
              <a:rPr lang="en-GB" sz="2000" dirty="0" smtClean="0"/>
              <a:t> to services</a:t>
            </a:r>
          </a:p>
          <a:p>
            <a:endParaRPr lang="en-GB" dirty="0" smtClean="0"/>
          </a:p>
          <a:p>
            <a:pPr marL="800100" lvl="1" indent="-342900">
              <a:buFont typeface="Arial" panose="020B0604020202020204" pitchFamily="34" charset="0"/>
              <a:buChar char="•"/>
              <a:defRPr/>
            </a:pPr>
            <a:r>
              <a:rPr lang="en-GB" sz="2800" dirty="0" smtClean="0"/>
              <a:t>Consider how providers can </a:t>
            </a:r>
            <a:r>
              <a:rPr lang="en-GB" sz="2800" b="1" dirty="0" smtClean="0"/>
              <a:t>integrate and work together </a:t>
            </a:r>
            <a:r>
              <a:rPr lang="en-GB" sz="2800" dirty="0" smtClean="0"/>
              <a:t>to reduce variation in quality</a:t>
            </a:r>
            <a:br>
              <a:rPr lang="en-GB" sz="2800" dirty="0" smtClean="0"/>
            </a:br>
            <a:endParaRPr lang="en-GB" sz="2800" dirty="0" smtClean="0"/>
          </a:p>
          <a:p>
            <a:pPr marL="800100" lvl="1" indent="-342900">
              <a:buFont typeface="Arial" panose="020B0604020202020204" pitchFamily="34" charset="0"/>
              <a:buChar char="•"/>
              <a:defRPr/>
            </a:pPr>
            <a:r>
              <a:rPr lang="en-GB" sz="2800" dirty="0" smtClean="0"/>
              <a:t>Improve </a:t>
            </a:r>
            <a:r>
              <a:rPr lang="en-GB" sz="2800" b="1" dirty="0" smtClean="0"/>
              <a:t>medicines optimisation </a:t>
            </a:r>
            <a:r>
              <a:rPr lang="en-GB" sz="2800" dirty="0" smtClean="0"/>
              <a:t>through a culture of learning from medicines related safety incidents</a:t>
            </a:r>
            <a:endParaRPr lang="en-GB" sz="2800" b="1" dirty="0" smtClean="0"/>
          </a:p>
          <a:p>
            <a:endParaRPr lang="en-GB" dirty="0"/>
          </a:p>
        </p:txBody>
      </p:sp>
      <p:sp>
        <p:nvSpPr>
          <p:cNvPr id="4" name="Slide Number Placeholder 3"/>
          <p:cNvSpPr>
            <a:spLocks noGrp="1"/>
          </p:cNvSpPr>
          <p:nvPr>
            <p:ph type="sldNum" sz="quarter" idx="10"/>
          </p:nvPr>
        </p:nvSpPr>
        <p:spPr/>
        <p:txBody>
          <a:bodyPr/>
          <a:lstStyle/>
          <a:p>
            <a:pPr>
              <a:defRPr/>
            </a:pPr>
            <a:fld id="{4BF8166E-E7D3-47DA-A39A-70504ECD0964}" type="slidenum">
              <a:rPr lang="en-GB" smtClean="0"/>
              <a:pPr>
                <a:defRPr/>
              </a:pPr>
              <a:t>21</a:t>
            </a:fld>
            <a:endParaRPr lang="en-GB"/>
          </a:p>
        </p:txBody>
      </p:sp>
    </p:spTree>
    <p:extLst>
      <p:ext uri="{BB962C8B-B14F-4D97-AF65-F5344CB8AC3E}">
        <p14:creationId xmlns:p14="http://schemas.microsoft.com/office/powerpoint/2010/main" val="66004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7217926-C966-E542-B6B0-814AD7C259B2}" type="slidenum">
              <a:rPr lang="en-GB" smtClean="0">
                <a:solidFill>
                  <a:prstClr val="black"/>
                </a:solidFill>
              </a:rPr>
              <a:pPr>
                <a:defRPr/>
              </a:pPr>
              <a:t>22</a:t>
            </a:fld>
            <a:endParaRPr lang="en-GB" dirty="0">
              <a:solidFill>
                <a:prstClr val="black"/>
              </a:solidFill>
            </a:endParaRPr>
          </a:p>
        </p:txBody>
      </p:sp>
      <p:sp>
        <p:nvSpPr>
          <p:cNvPr id="5" name="Footer Placeholder 4"/>
          <p:cNvSpPr>
            <a:spLocks noGrp="1"/>
          </p:cNvSpPr>
          <p:nvPr>
            <p:ph type="ftr" sz="quarter" idx="11"/>
          </p:nvPr>
        </p:nvSpPr>
        <p:spPr/>
        <p:txBody>
          <a:bodyPr/>
          <a:lstStyle/>
          <a:p>
            <a:pPr>
              <a:defRPr/>
            </a:pPr>
            <a:r>
              <a:rPr lang="en-GB" dirty="0" smtClean="0">
                <a:solidFill>
                  <a:prstClr val="black"/>
                </a:solidFill>
              </a:rPr>
              <a:t>Strategy Slides - 24 May 2016 - MASTER</a:t>
            </a:r>
            <a:endParaRPr lang="en-GB" dirty="0">
              <a:solidFill>
                <a:prstClr val="black"/>
              </a:solidFill>
            </a:endParaRPr>
          </a:p>
        </p:txBody>
      </p:sp>
    </p:spTree>
    <p:extLst>
      <p:ext uri="{BB962C8B-B14F-4D97-AF65-F5344CB8AC3E}">
        <p14:creationId xmlns:p14="http://schemas.microsoft.com/office/powerpoint/2010/main" val="299893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33796" name="Footer Placeholder 1"/>
          <p:cNvSpPr>
            <a:spLocks noGrp="1"/>
          </p:cNvSpPr>
          <p:nvPr>
            <p:ph type="ftr" sz="quarter" idx="4"/>
          </p:nvPr>
        </p:nvSpPr>
        <p:spPr>
          <a:noFill/>
        </p:spPr>
        <p:txBody>
          <a:bodyPr/>
          <a:lstStyle>
            <a:lvl1pPr>
              <a:defRPr sz="2400">
                <a:solidFill>
                  <a:schemeClr val="tx1"/>
                </a:solidFill>
                <a:latin typeface="Arial" charset="0"/>
                <a:ea typeface="ヒラギノ角ゴ Pro W3" pitchFamily="-16" charset="-128"/>
              </a:defRPr>
            </a:lvl1pPr>
            <a:lvl2pPr marL="742822" indent="-285702">
              <a:defRPr sz="2400">
                <a:solidFill>
                  <a:schemeClr val="tx1"/>
                </a:solidFill>
                <a:latin typeface="Arial" charset="0"/>
                <a:ea typeface="ヒラギノ角ゴ Pro W3" pitchFamily="-16" charset="-128"/>
              </a:defRPr>
            </a:lvl2pPr>
            <a:lvl3pPr marL="1142802" indent="-228560">
              <a:defRPr sz="2400">
                <a:solidFill>
                  <a:schemeClr val="tx1"/>
                </a:solidFill>
                <a:latin typeface="Arial" charset="0"/>
                <a:ea typeface="ヒラギノ角ゴ Pro W3" pitchFamily="-16" charset="-128"/>
              </a:defRPr>
            </a:lvl3pPr>
            <a:lvl4pPr marL="1599922" indent="-228560">
              <a:defRPr sz="2400">
                <a:solidFill>
                  <a:schemeClr val="tx1"/>
                </a:solidFill>
                <a:latin typeface="Arial" charset="0"/>
                <a:ea typeface="ヒラギノ角ゴ Pro W3" pitchFamily="-16" charset="-128"/>
              </a:defRPr>
            </a:lvl4pPr>
            <a:lvl5pPr marL="2057044" indent="-228560">
              <a:defRPr sz="2400">
                <a:solidFill>
                  <a:schemeClr val="tx1"/>
                </a:solidFill>
                <a:latin typeface="Arial" charset="0"/>
                <a:ea typeface="ヒラギノ角ゴ Pro W3" pitchFamily="-16" charset="-128"/>
              </a:defRPr>
            </a:lvl5pPr>
            <a:lvl6pPr marL="2514164" indent="-228560" eaLnBrk="0" fontAlgn="base" hangingPunct="0">
              <a:spcBef>
                <a:spcPct val="0"/>
              </a:spcBef>
              <a:spcAft>
                <a:spcPct val="0"/>
              </a:spcAft>
              <a:defRPr sz="2400">
                <a:solidFill>
                  <a:schemeClr val="tx1"/>
                </a:solidFill>
                <a:latin typeface="Arial" charset="0"/>
                <a:ea typeface="ヒラギノ角ゴ Pro W3" pitchFamily="-16" charset="-128"/>
              </a:defRPr>
            </a:lvl6pPr>
            <a:lvl7pPr marL="2971286" indent="-228560" eaLnBrk="0" fontAlgn="base" hangingPunct="0">
              <a:spcBef>
                <a:spcPct val="0"/>
              </a:spcBef>
              <a:spcAft>
                <a:spcPct val="0"/>
              </a:spcAft>
              <a:defRPr sz="2400">
                <a:solidFill>
                  <a:schemeClr val="tx1"/>
                </a:solidFill>
                <a:latin typeface="Arial" charset="0"/>
                <a:ea typeface="ヒラギノ角ゴ Pro W3" pitchFamily="-16" charset="-128"/>
              </a:defRPr>
            </a:lvl7pPr>
            <a:lvl8pPr marL="3428406" indent="-228560" eaLnBrk="0" fontAlgn="base" hangingPunct="0">
              <a:spcBef>
                <a:spcPct val="0"/>
              </a:spcBef>
              <a:spcAft>
                <a:spcPct val="0"/>
              </a:spcAft>
              <a:defRPr sz="2400">
                <a:solidFill>
                  <a:schemeClr val="tx1"/>
                </a:solidFill>
                <a:latin typeface="Arial" charset="0"/>
                <a:ea typeface="ヒラギノ角ゴ Pro W3" pitchFamily="-16" charset="-128"/>
              </a:defRPr>
            </a:lvl8pPr>
            <a:lvl9pPr marL="3885527" indent="-228560" eaLnBrk="0" fontAlgn="base" hangingPunct="0">
              <a:spcBef>
                <a:spcPct val="0"/>
              </a:spcBef>
              <a:spcAft>
                <a:spcPct val="0"/>
              </a:spcAft>
              <a:defRPr sz="2400">
                <a:solidFill>
                  <a:schemeClr val="tx1"/>
                </a:solidFill>
                <a:latin typeface="Arial" charset="0"/>
                <a:ea typeface="ヒラギノ角ゴ Pro W3" pitchFamily="-16" charset="-128"/>
              </a:defRPr>
            </a:lvl9pPr>
          </a:lstStyle>
          <a:p>
            <a:r>
              <a:rPr lang="en-GB" altLang="en-US" sz="1200" dirty="0">
                <a:solidFill>
                  <a:srgbClr val="000000"/>
                </a:solidFill>
              </a:rPr>
              <a:t>Strategy Slides - 24 May 2016 - MASTER</a:t>
            </a:r>
          </a:p>
        </p:txBody>
      </p:sp>
    </p:spTree>
    <p:extLst>
      <p:ext uri="{BB962C8B-B14F-4D97-AF65-F5344CB8AC3E}">
        <p14:creationId xmlns:p14="http://schemas.microsoft.com/office/powerpoint/2010/main" val="3474897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D8B9371-DD24-4423-9992-9307C78875F7}" type="slidenum">
              <a:rPr lang="en-GB" altLang="en-US" sz="1200">
                <a:solidFill>
                  <a:srgbClr val="000000"/>
                </a:solidFill>
                <a:latin typeface="Calibri" pitchFamily="34" charset="0"/>
              </a:rPr>
              <a:pPr/>
              <a:t>23</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2340763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6EA974FA-92F1-4431-8A68-A2C43B6A9AEB}" type="slidenum">
              <a:rPr lang="en-GB" altLang="en-US" sz="1200">
                <a:solidFill>
                  <a:srgbClr val="000000"/>
                </a:solidFill>
                <a:latin typeface="Calibri" pitchFamily="34" charset="0"/>
              </a:rPr>
              <a:pPr/>
              <a:t>24</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422889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r>
              <a:rPr lang="en-GB" altLang="en-US" sz="1400" b="1" dirty="0" smtClean="0">
                <a:latin typeface="Calibri" pitchFamily="34" charset="0"/>
              </a:rPr>
              <a:t>Thematic reports from March 2015 – present (in order of publication)</a:t>
            </a:r>
          </a:p>
          <a:p>
            <a:endParaRPr lang="en-GB" altLang="en-US" sz="1400" b="1" dirty="0" smtClean="0">
              <a:latin typeface="Calibri" pitchFamily="34" charset="0"/>
            </a:endParaRPr>
          </a:p>
          <a:p>
            <a:endParaRPr lang="en-GB" altLang="en-US" sz="1400" b="1" dirty="0" smtClean="0">
              <a:latin typeface="Calibri" pitchFamily="34" charset="0"/>
            </a:endParaRPr>
          </a:p>
          <a:p>
            <a:r>
              <a:rPr lang="en-GB" altLang="en-US" sz="1400" b="1" dirty="0" smtClean="0">
                <a:latin typeface="Calibri" pitchFamily="34" charset="0"/>
              </a:rPr>
              <a:t>Celebrating </a:t>
            </a:r>
            <a:r>
              <a:rPr lang="en-GB" altLang="en-US" sz="1400" b="1" dirty="0">
                <a:latin typeface="Calibri" pitchFamily="34" charset="0"/>
              </a:rPr>
              <a:t>good care, championing outstanding care </a:t>
            </a:r>
            <a:r>
              <a:rPr lang="en-GB" altLang="en-US" sz="1400" b="1" dirty="0" smtClean="0">
                <a:latin typeface="Calibri" pitchFamily="34" charset="0"/>
              </a:rPr>
              <a:t>– March 2015 </a:t>
            </a:r>
          </a:p>
          <a:p>
            <a:r>
              <a:rPr lang="en-GB" sz="1200" b="0" i="0" kern="1200" dirty="0" smtClean="0">
                <a:solidFill>
                  <a:schemeClr val="tx1"/>
                </a:solidFill>
                <a:effectLst/>
                <a:latin typeface="+mn-lt"/>
                <a:ea typeface="+mn-ea"/>
                <a:cs typeface="+mn-cs"/>
              </a:rPr>
              <a:t>This report shares good practice and includes a collection of short case studies illustrating some of the qualities shown by care providers that are rated good or outstanding overall. It also shares the views of some people responsible for care quality and what they do to drive improvement.</a:t>
            </a:r>
          </a:p>
          <a:p>
            <a:endParaRPr lang="en-GB" altLang="en-US" sz="1400" b="0" dirty="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smtClean="0">
                <a:latin typeface="Calibri" pitchFamily="34" charset="0"/>
              </a:rPr>
              <a:t>Right here, right now – June 2015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mn-ea"/>
                <a:cs typeface="+mn-cs"/>
              </a:rPr>
              <a:t>A national report looking at people’s experiences of help, care and support during a mental health crisis. The report is based on feedback from almost 1,800 people with experience of a mental health crisis, along with local area inspections looking at how services work together, surveys of service providers and a review of national 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smtClean="0">
                <a:latin typeface="Calibri" pitchFamily="34" charset="0"/>
              </a:rPr>
              <a:t>Better care in my hands – how people are involved in their care – May</a:t>
            </a:r>
            <a:r>
              <a:rPr lang="en-GB" altLang="en-US" sz="1400" b="1" baseline="0" dirty="0" smtClean="0">
                <a:latin typeface="Calibri" pitchFamily="34" charset="0"/>
              </a:rPr>
              <a:t> 2016 </a:t>
            </a:r>
            <a:endParaRPr lang="en-GB" altLang="en-US" sz="1400" b="1" dirty="0" smtClean="0">
              <a:latin typeface="Calibri" pitchFamily="34" charset="0"/>
            </a:endParaRPr>
          </a:p>
          <a:p>
            <a:r>
              <a:rPr lang="en-GB" sz="1200" b="0" i="0" kern="1200" dirty="0" smtClean="0">
                <a:solidFill>
                  <a:schemeClr val="tx1"/>
                </a:solidFill>
                <a:effectLst/>
                <a:latin typeface="+mn-lt"/>
                <a:ea typeface="+mn-ea"/>
                <a:cs typeface="+mn-cs"/>
              </a:rPr>
              <a:t>People’s right to being involved in their own care is enshrined in law in the fundamental standards of care. It is an essential part of person-centred care and leads to better and often more cost effective outcomes.</a:t>
            </a:r>
          </a:p>
          <a:p>
            <a:r>
              <a:rPr lang="en-GB" sz="1200" b="0" i="0" kern="1200" dirty="0" smtClean="0">
                <a:solidFill>
                  <a:schemeClr val="tx1"/>
                </a:solidFill>
                <a:effectLst/>
                <a:latin typeface="+mn-lt"/>
                <a:ea typeface="+mn-ea"/>
                <a:cs typeface="+mn-cs"/>
              </a:rPr>
              <a:t>This report is based on newly analysed evidence from our national reports and inspection findings, as well as national patient surveys and a literature review. It identifies what enables people and their families to work in partnership with health and social care staff and illustrates this with good practice examples from our inspection findings.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smtClean="0">
                <a:latin typeface="Calibri" pitchFamily="34" charset="0"/>
              </a:rPr>
              <a:t>A different ending – addressing inequalities in end of life care – May 2016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mn-ea"/>
                <a:cs typeface="+mn-cs"/>
              </a:rPr>
              <a:t>We spoke with people who may be less likely to receive good care – whether because of diagnosis, age, ethnic background, sexual orientation, gender identity, disability or social circumstances – to tell us about their experience of end of life care, and the barriers which may prevent them from experiencing good, personalised care at the end of life.</a:t>
            </a: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smtClean="0">
                <a:latin typeface="Calibri" pitchFamily="34" charset="0"/>
              </a:rPr>
              <a:t>Building bridges, breaking barriers – July 2016</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mn-ea"/>
                <a:cs typeface="+mn-cs"/>
              </a:rPr>
              <a:t>Building bridges, breaking barriers looks at how well care for older people is integrated across health and social care, as well as the impact on older people who use services and their families and carers.</a:t>
            </a: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b="0" dirty="0" smtClean="0">
              <a:latin typeface="Calibri" pitchFamily="34" charset="0"/>
            </a:endParaRPr>
          </a:p>
          <a:p>
            <a:r>
              <a:rPr lang="en-GB" altLang="en-US" sz="1400" b="1" dirty="0" smtClean="0">
                <a:latin typeface="Calibri" pitchFamily="34" charset="0"/>
              </a:rPr>
              <a:t>Not </a:t>
            </a:r>
            <a:r>
              <a:rPr lang="en-GB" altLang="en-US" sz="1400" b="1" dirty="0">
                <a:latin typeface="Calibri" pitchFamily="34" charset="0"/>
              </a:rPr>
              <a:t>seen, not heard </a:t>
            </a:r>
            <a:r>
              <a:rPr lang="en-GB" altLang="en-US" sz="1400" b="1" dirty="0" smtClean="0">
                <a:latin typeface="Calibri" pitchFamily="34" charset="0"/>
              </a:rPr>
              <a:t>– July 2016 </a:t>
            </a:r>
          </a:p>
          <a:p>
            <a:r>
              <a:rPr lang="en-GB" sz="1200" b="0" i="0" kern="1200" dirty="0" smtClean="0">
                <a:solidFill>
                  <a:schemeClr val="tx1"/>
                </a:solidFill>
                <a:effectLst/>
                <a:latin typeface="+mn-lt"/>
                <a:ea typeface="+mn-ea"/>
                <a:cs typeface="+mn-cs"/>
              </a:rPr>
              <a:t>We're calling on health services to do more for children at risk of harm. Children and young people have the right to get the care that they need, when and where they need it.  </a:t>
            </a:r>
          </a:p>
          <a:p>
            <a:endParaRPr lang="en-GB" altLang="en-US" sz="1400" b="0" dirty="0">
              <a:latin typeface="Calibri" pitchFamily="34" charset="0"/>
            </a:endParaRPr>
          </a:p>
          <a:p>
            <a:r>
              <a:rPr lang="en-GB" altLang="en-US" sz="1400" b="1" dirty="0" smtClean="0">
                <a:latin typeface="Calibri" pitchFamily="34" charset="0"/>
              </a:rPr>
              <a:t>Identifying</a:t>
            </a:r>
            <a:r>
              <a:rPr lang="en-GB" altLang="en-US" sz="1400" b="1" baseline="0" dirty="0" smtClean="0">
                <a:latin typeface="Calibri" pitchFamily="34" charset="0"/>
              </a:rPr>
              <a:t> and managing clinical risks in new-born babies and infants who need respiratory support – July 2016</a:t>
            </a:r>
          </a:p>
          <a:p>
            <a:r>
              <a:rPr lang="en-GB" sz="1200" b="0" i="0" kern="1200" dirty="0" smtClean="0">
                <a:solidFill>
                  <a:schemeClr val="tx1"/>
                </a:solidFill>
                <a:effectLst/>
                <a:latin typeface="+mn-lt"/>
                <a:ea typeface="+mn-ea"/>
                <a:cs typeface="+mn-cs"/>
              </a:rPr>
              <a:t>For this review, we have focused on the quality and variability of NHS care, to help us identify if there are gaps that need to be addressed. By doing this, we aim to identify opportunities for improvement and influence the development of clear national guidelines.</a:t>
            </a:r>
            <a:endParaRPr lang="en-GB" altLang="en-US" sz="1400" b="0" baseline="0" dirty="0" smtClean="0">
              <a:latin typeface="Calibri" pitchFamily="34" charset="0"/>
            </a:endParaRPr>
          </a:p>
          <a:p>
            <a:endParaRPr lang="en-GB" altLang="en-US" sz="1400" b="0" dirty="0">
              <a:latin typeface="Calibri" pitchFamily="34" charset="0"/>
            </a:endParaRPr>
          </a:p>
          <a:p>
            <a:pPr eaLnBrk="1" hangingPunct="1">
              <a:spcBef>
                <a:spcPct val="0"/>
              </a:spcBef>
            </a:pPr>
            <a:r>
              <a:rPr lang="en-GB" altLang="en-US" sz="1500" b="1" dirty="0" smtClean="0"/>
              <a:t>My </a:t>
            </a:r>
            <a:r>
              <a:rPr lang="en-GB" altLang="en-US" sz="1500" b="1" dirty="0"/>
              <a:t>diabetes, my care </a:t>
            </a:r>
            <a:r>
              <a:rPr lang="en-GB" altLang="en-US" sz="1500" b="1" dirty="0" smtClean="0"/>
              <a:t>– September 2016</a:t>
            </a:r>
            <a:endParaRPr lang="en-GB" altLang="en-US" sz="1400" b="1" dirty="0">
              <a:solidFill>
                <a:srgbClr val="00B050"/>
              </a:solidFill>
              <a:latin typeface="Calibri" pitchFamily="34" charset="0"/>
            </a:endParaRPr>
          </a:p>
          <a:p>
            <a:r>
              <a:rPr lang="en-GB" sz="1200" b="0" i="0" kern="1200" dirty="0" smtClean="0">
                <a:solidFill>
                  <a:schemeClr val="tx1"/>
                </a:solidFill>
                <a:effectLst/>
                <a:latin typeface="+mn-lt"/>
                <a:ea typeface="+mn-ea"/>
                <a:cs typeface="+mn-cs"/>
              </a:rPr>
              <a:t>This review considers how well care services work together to deliver high-quality diabetes care. It also makes a number of recommendations for how health and social care commissioners, providers and professionals should work together to improve diabetes care and prevention.</a:t>
            </a:r>
            <a:endParaRPr lang="en-GB" altLang="en-US" sz="1400" dirty="0" smtClean="0">
              <a:latin typeface="Calibri" pitchFamily="34" charset="0"/>
            </a:endParaRPr>
          </a:p>
          <a:p>
            <a:endParaRPr lang="en-GB" altLang="en-US" sz="1400" dirty="0">
              <a:latin typeface="Calibri" pitchFamily="34" charset="0"/>
            </a:endParaRPr>
          </a:p>
        </p:txBody>
      </p:sp>
    </p:spTree>
    <p:extLst>
      <p:ext uri="{BB962C8B-B14F-4D97-AF65-F5344CB8AC3E}">
        <p14:creationId xmlns:p14="http://schemas.microsoft.com/office/powerpoint/2010/main" val="267989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b="1" dirty="0" smtClean="0">
                <a:ea typeface="+mn-ea"/>
              </a:rPr>
              <a:t>State of</a:t>
            </a:r>
            <a:r>
              <a:rPr lang="en-GB" b="1" baseline="0" dirty="0" smtClean="0">
                <a:ea typeface="+mn-ea"/>
              </a:rPr>
              <a:t> Care – October 2016 </a:t>
            </a:r>
          </a:p>
          <a:p>
            <a:pPr>
              <a:defRPr/>
            </a:pPr>
            <a:r>
              <a:rPr lang="en-GB" dirty="0" smtClean="0"/>
              <a:t>This year’s State of Care report shows that, despite increasingly challenging circumstances, much good care is being delivered and encouraging levels of improvement are taking place. However, the sustainability of this position is in doubt. We are also beginning to see some evidence of deterioration in quality, and some providers who are struggling to improve their rating beyond ‘requires improvement’.  </a:t>
            </a:r>
            <a:endParaRPr lang="en-GB" baseline="0" dirty="0" smtClean="0">
              <a:ea typeface="+mn-ea"/>
            </a:endParaRPr>
          </a:p>
          <a:p>
            <a:pPr>
              <a:defRPr/>
            </a:pPr>
            <a:endParaRPr lang="en-GB" baseline="0" dirty="0" smtClean="0">
              <a:ea typeface="+mn-ea"/>
            </a:endParaRPr>
          </a:p>
          <a:p>
            <a:pPr>
              <a:defRPr/>
            </a:pPr>
            <a:r>
              <a:rPr lang="en-GB" b="1" baseline="0" dirty="0" smtClean="0">
                <a:ea typeface="+mn-ea"/>
              </a:rPr>
              <a:t>Learning, candour and accountability – December 2016</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 review of the way NHS trusts review and investigate the deaths of patients in England.</a:t>
            </a:r>
          </a:p>
          <a:p>
            <a:pPr>
              <a:defRPr/>
            </a:pPr>
            <a:endParaRPr lang="en-GB" dirty="0" smtClean="0">
              <a:ea typeface="+mn-ea"/>
            </a:endParaRPr>
          </a:p>
          <a:p>
            <a:pPr>
              <a:defRPr/>
            </a:pPr>
            <a:endParaRPr lang="en-GB" dirty="0" smtClean="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a typeface="+mn-ea"/>
              </a:rPr>
              <a:t>Inspection findings and data from other sources to build a picture of what care is like for the people who use health and social care services in two local areas in 2016:</a:t>
            </a:r>
          </a:p>
          <a:p>
            <a:pPr>
              <a:defRPr/>
            </a:pPr>
            <a:endParaRPr lang="en-GB" dirty="0" smtClean="0">
              <a:ea typeface="+mn-ea"/>
            </a:endParaRPr>
          </a:p>
          <a:p>
            <a:pPr>
              <a:defRPr/>
            </a:pPr>
            <a:r>
              <a:rPr lang="en-GB" b="1" baseline="0" dirty="0" smtClean="0">
                <a:ea typeface="+mn-ea"/>
              </a:rPr>
              <a:t>Quality in a place reports</a:t>
            </a:r>
          </a:p>
          <a:p>
            <a:pPr>
              <a:defRPr/>
            </a:pPr>
            <a:r>
              <a:rPr lang="en-GB" b="0" baseline="0" dirty="0" smtClean="0">
                <a:ea typeface="+mn-ea"/>
              </a:rPr>
              <a:t>Purpose:</a:t>
            </a:r>
            <a:endParaRPr lang="en-GB" b="0" dirty="0">
              <a:ea typeface="+mn-ea"/>
            </a:endParaRPr>
          </a:p>
          <a:p>
            <a:pPr marL="176151" indent="-176151">
              <a:buFont typeface="Arial" panose="020B0604020202020204" pitchFamily="34" charset="0"/>
              <a:buChar char="•"/>
              <a:defRPr/>
            </a:pPr>
            <a:r>
              <a:rPr lang="en-GB" dirty="0" smtClean="0">
                <a:ea typeface="+mn-ea"/>
              </a:rPr>
              <a:t>inform </a:t>
            </a:r>
            <a:r>
              <a:rPr lang="en-GB" dirty="0">
                <a:ea typeface="+mn-ea"/>
              </a:rPr>
              <a:t>the public about the quality of their local services and how well they work together</a:t>
            </a:r>
          </a:p>
          <a:p>
            <a:pPr marL="176151" indent="-176151">
              <a:buFont typeface="Arial" panose="020B0604020202020204" pitchFamily="34" charset="0"/>
              <a:buChar char="•"/>
              <a:defRPr/>
            </a:pPr>
            <a:r>
              <a:rPr lang="en-GB" dirty="0">
                <a:ea typeface="+mn-ea"/>
              </a:rPr>
              <a:t>show care providers and commissioners of health and care where they need to improve to serve local people better</a:t>
            </a:r>
          </a:p>
          <a:p>
            <a:pPr marL="176151" indent="-176151">
              <a:buFont typeface="Arial" panose="020B0604020202020204" pitchFamily="34" charset="0"/>
              <a:buChar char="•"/>
              <a:defRPr/>
            </a:pPr>
            <a:r>
              <a:rPr lang="en-GB" dirty="0">
                <a:ea typeface="+mn-ea"/>
              </a:rPr>
              <a:t>highlight findings that show where good joint working has benefited people who use health and care services.</a:t>
            </a:r>
          </a:p>
          <a:p>
            <a:pPr>
              <a:defRPr/>
            </a:pPr>
            <a:endParaRPr lang="en-GB" dirty="0" smtClean="0">
              <a:solidFill>
                <a:srgbClr val="00B050"/>
              </a:solidFill>
            </a:endParaRPr>
          </a:p>
          <a:p>
            <a:pPr>
              <a:defRPr/>
            </a:pPr>
            <a:endParaRPr lang="en-GB" dirty="0" smtClean="0">
              <a:solidFill>
                <a:srgbClr val="00B050"/>
              </a:solidFill>
            </a:endParaRPr>
          </a:p>
          <a:p>
            <a:pPr>
              <a:defRPr/>
            </a:pPr>
            <a:r>
              <a:rPr lang="en-GB" dirty="0" smtClean="0">
                <a:solidFill>
                  <a:srgbClr val="00B050"/>
                </a:solidFill>
              </a:rPr>
              <a:t>MENTION:    </a:t>
            </a:r>
            <a:r>
              <a:rPr lang="en-GB" b="1" dirty="0" smtClean="0">
                <a:solidFill>
                  <a:srgbClr val="00B050"/>
                </a:solidFill>
              </a:rPr>
              <a:t>New models of care – statement </a:t>
            </a:r>
            <a:endParaRPr lang="en-GB" dirty="0" smtClean="0">
              <a:solidFill>
                <a:srgbClr val="00B050"/>
              </a:solidFill>
            </a:endParaRPr>
          </a:p>
          <a:p>
            <a:pPr>
              <a:defRPr/>
            </a:pPr>
            <a:r>
              <a:rPr lang="en-GB" dirty="0">
                <a:ea typeface="+mn-ea"/>
              </a:rPr>
              <a:t>NHS England's </a:t>
            </a:r>
            <a:r>
              <a:rPr lang="en-GB" u="sng" dirty="0">
                <a:ea typeface="+mn-ea"/>
                <a:hlinkClick r:id="rId3"/>
              </a:rPr>
              <a:t>Five year forward view</a:t>
            </a:r>
            <a:r>
              <a:rPr lang="en-GB" dirty="0">
                <a:ea typeface="+mn-ea"/>
              </a:rPr>
              <a:t> pictures a range of new ways of breaking down the traditional divide between primary care, community services and hospitals. As a result we are now starting to see new models of care take shape as providers work together to find new and innovative ways to provide care for people.</a:t>
            </a:r>
            <a:endParaRPr lang="en-GB" dirty="0"/>
          </a:p>
          <a:p>
            <a:pPr>
              <a:defRPr/>
            </a:pPr>
            <a:r>
              <a:rPr lang="en-GB" dirty="0">
                <a:ea typeface="+mn-ea"/>
              </a:rPr>
              <a:t>As part of our commitment to encourage innovation and improvements in care (as set out in our strategy for 2016-21), we have published a ‘statement of intent’, which explains how we will support and work with providers as they develop new care models. </a:t>
            </a:r>
            <a:endParaRPr lang="en-GB" dirty="0"/>
          </a:p>
          <a:p>
            <a:pPr>
              <a:defRPr/>
            </a:pPr>
            <a:r>
              <a:rPr lang="en-GB" dirty="0">
                <a:ea typeface="+mn-ea"/>
              </a:rPr>
              <a:t>Our supportive offer to providers is built on the following principles:</a:t>
            </a:r>
            <a:endParaRPr lang="en-GB" dirty="0"/>
          </a:p>
          <a:p>
            <a:pPr lvl="1">
              <a:defRPr/>
            </a:pPr>
            <a:r>
              <a:rPr lang="en-GB" dirty="0">
                <a:ea typeface="+mn-ea"/>
              </a:rPr>
              <a:t>Listening and learning</a:t>
            </a:r>
            <a:endParaRPr lang="en-GB" dirty="0"/>
          </a:p>
          <a:p>
            <a:pPr lvl="1">
              <a:defRPr/>
            </a:pPr>
            <a:r>
              <a:rPr lang="en-GB" dirty="0">
                <a:ea typeface="+mn-ea"/>
              </a:rPr>
              <a:t>Supporting innovation</a:t>
            </a:r>
            <a:endParaRPr lang="en-GB" dirty="0"/>
          </a:p>
          <a:p>
            <a:pPr lvl="1">
              <a:defRPr/>
            </a:pPr>
            <a:r>
              <a:rPr lang="en-GB" dirty="0">
                <a:ea typeface="+mn-ea"/>
              </a:rPr>
              <a:t>Working with national regulators and system partners</a:t>
            </a:r>
            <a:endParaRPr lang="en-GB" dirty="0"/>
          </a:p>
          <a:p>
            <a:pPr>
              <a:defRPr/>
            </a:pPr>
            <a:r>
              <a:rPr lang="en-GB" dirty="0">
                <a:ea typeface="+mn-ea"/>
              </a:rPr>
              <a:t>You can read the full statement of intent and find out more about our plans on our website at </a:t>
            </a:r>
            <a:r>
              <a:rPr lang="en-GB" u="sng" dirty="0">
                <a:ea typeface="+mn-ea"/>
                <a:hlinkClick r:id="rId4"/>
              </a:rPr>
              <a:t>http://www.cqc.org.uk/content/new-models-care</a:t>
            </a:r>
            <a:endParaRPr lang="en-GB" dirty="0"/>
          </a:p>
          <a:p>
            <a:pPr>
              <a:defRPr/>
            </a:pPr>
            <a:endParaRPr lang="en-GB" dirty="0" smtClean="0">
              <a:solidFill>
                <a:srgbClr val="00B050"/>
              </a:solidFill>
            </a:endParaRPr>
          </a:p>
          <a:p>
            <a:pPr>
              <a:defRPr/>
            </a:pPr>
            <a:endParaRPr lang="en-GB" dirty="0" smtClean="0">
              <a:solidFill>
                <a:srgbClr val="00B050"/>
              </a:solidFill>
            </a:endParaRPr>
          </a:p>
          <a:p>
            <a:pPr>
              <a:defRPr/>
            </a:pPr>
            <a:endParaRPr lang="en-GB" dirty="0" smtClean="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You can order print publications online and</a:t>
            </a:r>
            <a:r>
              <a:rPr lang="en-GB" sz="1200" b="1" i="0" kern="1200" baseline="0" dirty="0" smtClean="0">
                <a:solidFill>
                  <a:schemeClr val="tx1"/>
                </a:solidFill>
                <a:effectLst/>
                <a:latin typeface="+mn-lt"/>
                <a:ea typeface="+mn-ea"/>
                <a:cs typeface="+mn-cs"/>
              </a:rPr>
              <a:t> all full publication and summaries, can be found online </a:t>
            </a:r>
            <a:endParaRPr lang="en-GB" b="1" dirty="0" smtClean="0">
              <a:solidFill>
                <a:srgbClr val="00B050"/>
              </a:solidFill>
            </a:endParaRPr>
          </a:p>
        </p:txBody>
      </p:sp>
      <p:sp>
        <p:nvSpPr>
          <p:cNvPr id="71684"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6" charset="-128"/>
              </a:defRPr>
            </a:lvl1pPr>
            <a:lvl2pPr marL="729341" indent="-280516">
              <a:defRPr sz="2400">
                <a:solidFill>
                  <a:schemeClr val="tx1"/>
                </a:solidFill>
                <a:latin typeface="Arial" charset="0"/>
                <a:ea typeface="ヒラギノ角ゴ Pro W3" pitchFamily="-16" charset="-128"/>
              </a:defRPr>
            </a:lvl2pPr>
            <a:lvl3pPr marL="1122063" indent="-224412">
              <a:defRPr sz="2400">
                <a:solidFill>
                  <a:schemeClr val="tx1"/>
                </a:solidFill>
                <a:latin typeface="Arial" charset="0"/>
                <a:ea typeface="ヒラギノ角ゴ Pro W3" pitchFamily="-16" charset="-128"/>
              </a:defRPr>
            </a:lvl3pPr>
            <a:lvl4pPr marL="1570888" indent="-224412">
              <a:defRPr sz="2400">
                <a:solidFill>
                  <a:schemeClr val="tx1"/>
                </a:solidFill>
                <a:latin typeface="Arial" charset="0"/>
                <a:ea typeface="ヒラギノ角ゴ Pro W3" pitchFamily="-16" charset="-128"/>
              </a:defRPr>
            </a:lvl4pPr>
            <a:lvl5pPr marL="2019713" indent="-224412">
              <a:defRPr sz="2400">
                <a:solidFill>
                  <a:schemeClr val="tx1"/>
                </a:solidFill>
                <a:latin typeface="Arial" charset="0"/>
                <a:ea typeface="ヒラギノ角ゴ Pro W3" pitchFamily="-16" charset="-128"/>
              </a:defRPr>
            </a:lvl5pPr>
            <a:lvl6pPr marL="2468537" indent="-224412" eaLnBrk="0" fontAlgn="base" hangingPunct="0">
              <a:spcBef>
                <a:spcPct val="0"/>
              </a:spcBef>
              <a:spcAft>
                <a:spcPct val="0"/>
              </a:spcAft>
              <a:defRPr sz="2400">
                <a:solidFill>
                  <a:schemeClr val="tx1"/>
                </a:solidFill>
                <a:latin typeface="Arial" charset="0"/>
                <a:ea typeface="ヒラギノ角ゴ Pro W3" pitchFamily="-16" charset="-128"/>
              </a:defRPr>
            </a:lvl6pPr>
            <a:lvl7pPr marL="2917363" indent="-224412" eaLnBrk="0" fontAlgn="base" hangingPunct="0">
              <a:spcBef>
                <a:spcPct val="0"/>
              </a:spcBef>
              <a:spcAft>
                <a:spcPct val="0"/>
              </a:spcAft>
              <a:defRPr sz="2400">
                <a:solidFill>
                  <a:schemeClr val="tx1"/>
                </a:solidFill>
                <a:latin typeface="Arial" charset="0"/>
                <a:ea typeface="ヒラギノ角ゴ Pro W3" pitchFamily="-16" charset="-128"/>
              </a:defRPr>
            </a:lvl7pPr>
            <a:lvl8pPr marL="3366188" indent="-224412" eaLnBrk="0" fontAlgn="base" hangingPunct="0">
              <a:spcBef>
                <a:spcPct val="0"/>
              </a:spcBef>
              <a:spcAft>
                <a:spcPct val="0"/>
              </a:spcAft>
              <a:defRPr sz="2400">
                <a:solidFill>
                  <a:schemeClr val="tx1"/>
                </a:solidFill>
                <a:latin typeface="Arial" charset="0"/>
                <a:ea typeface="ヒラギノ角ゴ Pro W3" pitchFamily="-16" charset="-128"/>
              </a:defRPr>
            </a:lvl8pPr>
            <a:lvl9pPr marL="3815013" indent="-224412"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5A344BCA-9FCC-4193-8769-BC7B5E64FEDF}" type="slidenum">
              <a:rPr lang="en-GB" altLang="en-US" sz="1200">
                <a:solidFill>
                  <a:srgbClr val="000000"/>
                </a:solidFill>
              </a:rPr>
              <a:pPr/>
              <a:t>26</a:t>
            </a:fld>
            <a:endParaRPr lang="en-GB" altLang="en-US" sz="1200" dirty="0">
              <a:solidFill>
                <a:srgbClr val="000000"/>
              </a:solidFill>
            </a:endParaRPr>
          </a:p>
        </p:txBody>
      </p:sp>
    </p:spTree>
    <p:extLst>
      <p:ext uri="{BB962C8B-B14F-4D97-AF65-F5344CB8AC3E}">
        <p14:creationId xmlns:p14="http://schemas.microsoft.com/office/powerpoint/2010/main" val="751192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578" indent="-283578">
              <a:buFont typeface="Arial" panose="020B0604020202020204" pitchFamily="34" charset="0"/>
              <a:buChar char="•"/>
            </a:pPr>
            <a:r>
              <a:rPr lang="en-GB" b="1" dirty="0"/>
              <a:t>2 out of every 3 </a:t>
            </a:r>
            <a:r>
              <a:rPr lang="en-GB" dirty="0"/>
              <a:t>young people we spoke to said they didn’t feel involved in their care</a:t>
            </a:r>
          </a:p>
          <a:p>
            <a:pPr marL="283578" indent="-283578">
              <a:buFont typeface="Arial" panose="020B0604020202020204" pitchFamily="34" charset="0"/>
              <a:buChar char="•"/>
            </a:pPr>
            <a:r>
              <a:rPr lang="en-GB" dirty="0"/>
              <a:t>Most areas we visited couldn’t prove to us they were making a difference to children and young people.</a:t>
            </a:r>
          </a:p>
          <a:p>
            <a:pPr marL="283578" indent="-283578">
              <a:buFont typeface="Arial" panose="020B0604020202020204" pitchFamily="34" charset="0"/>
              <a:buChar char="•"/>
            </a:pPr>
            <a:r>
              <a:rPr lang="en-GB" dirty="0"/>
              <a:t>Health staff need to improve how they share information with the right people at the right time</a:t>
            </a:r>
          </a:p>
          <a:p>
            <a:pPr marL="283578" indent="-283578">
              <a:buFont typeface="Arial" panose="020B0604020202020204" pitchFamily="34" charset="0"/>
              <a:buChar char="•"/>
            </a:pPr>
            <a:r>
              <a:rPr lang="en-GB" dirty="0"/>
              <a:t>When young people are old enough to leave children’s care services it can be very difficult for them to move to adult services.</a:t>
            </a:r>
          </a:p>
          <a:p>
            <a:endParaRPr lang="en-GB" dirty="0" smtClean="0"/>
          </a:p>
          <a:p>
            <a:endParaRPr lang="en-GB" dirty="0" smtClean="0"/>
          </a:p>
          <a:p>
            <a:r>
              <a:rPr lang="en-GB" dirty="0" smtClean="0"/>
              <a:t>http://www.cqc.org.uk/content/not-seen-not-heard</a:t>
            </a:r>
            <a:endParaRPr lang="en-GB" dirty="0"/>
          </a:p>
        </p:txBody>
      </p:sp>
      <p:sp>
        <p:nvSpPr>
          <p:cNvPr id="4" name="Footer Placeholder 3"/>
          <p:cNvSpPr>
            <a:spLocks noGrp="1"/>
          </p:cNvSpPr>
          <p:nvPr>
            <p:ph type="ftr" sz="quarter" idx="10"/>
          </p:nvPr>
        </p:nvSpPr>
        <p:spPr/>
        <p:txBody>
          <a:bodyPr/>
          <a:lstStyle/>
          <a:p>
            <a:r>
              <a:rPr lang="en-GB">
                <a:solidFill>
                  <a:prstClr val="black"/>
                </a:solidFill>
              </a:rPr>
              <a:t>Generic Acute Deck - October 2015</a:t>
            </a:r>
          </a:p>
        </p:txBody>
      </p:sp>
      <p:sp>
        <p:nvSpPr>
          <p:cNvPr id="5" name="Slide Number Placeholder 4"/>
          <p:cNvSpPr>
            <a:spLocks noGrp="1"/>
          </p:cNvSpPr>
          <p:nvPr>
            <p:ph type="sldNum" sz="quarter" idx="11"/>
          </p:nvPr>
        </p:nvSpPr>
        <p:spPr/>
        <p:txBody>
          <a:bodyPr/>
          <a:lstStyle/>
          <a:p>
            <a:fld id="{0FA5BE22-3AB6-438F-B508-2BC5DB737F03}" type="slidenum">
              <a:rPr lang="en-GB">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853528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660066"/>
                </a:solidFill>
              </a:rPr>
              <a:t>CQC will be supporting an NHS Improvement will be consulting on Use of Resources and the ‘well-led’ key question for NHS trusts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Dec consultation we will not be describing proposed changes for Independent hospitals -the approach for this sector will be developed when we have completed the majority of comprehensive inspections so we understand the sector and the quality of care it provides (but there are relevant areas and this will be highlighted)</a:t>
            </a:r>
          </a:p>
          <a:p>
            <a:endParaRPr lang="en-GB" dirty="0"/>
          </a:p>
        </p:txBody>
      </p:sp>
      <p:sp>
        <p:nvSpPr>
          <p:cNvPr id="4" name="Slide Number Placeholder 3"/>
          <p:cNvSpPr>
            <a:spLocks noGrp="1"/>
          </p:cNvSpPr>
          <p:nvPr>
            <p:ph type="sldNum" sz="quarter" idx="10"/>
          </p:nvPr>
        </p:nvSpPr>
        <p:spPr/>
        <p:txBody>
          <a:bodyPr/>
          <a:lstStyle/>
          <a:p>
            <a:fld id="{820FC8E1-0EC2-4D56-979D-ED0FF72C542A}"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640933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ヒラギノ角ゴ Pro W3"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44E7F1B3-3848-4D7E-BFE4-4FDAEEAF649D}" type="slidenum">
              <a:rPr lang="en-GB" altLang="en-US" sz="1200"/>
              <a:pPr/>
              <a:t>30</a:t>
            </a:fld>
            <a:endParaRPr lang="en-GB" altLang="en-US" sz="1200"/>
          </a:p>
        </p:txBody>
      </p:sp>
    </p:spTree>
    <p:extLst>
      <p:ext uri="{BB962C8B-B14F-4D97-AF65-F5344CB8AC3E}">
        <p14:creationId xmlns:p14="http://schemas.microsoft.com/office/powerpoint/2010/main" val="3442343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441296" y="4690822"/>
            <a:ext cx="5842059" cy="44429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b="1">
              <a:latin typeface="Arial" pitchFamily="34" charset="0"/>
              <a:ea typeface="ヒラギノ角ゴ Pro W3" charset="-128"/>
            </a:endParaRPr>
          </a:p>
          <a:p>
            <a:endParaRPr lang="en-GB" altLang="en-US" sz="1400">
              <a:latin typeface="Arial" pitchFamily="34" charset="0"/>
              <a:ea typeface="ヒラギノ角ゴ Pro W3" charset="-128"/>
            </a:endParaRPr>
          </a:p>
        </p:txBody>
      </p:sp>
    </p:spTree>
    <p:extLst>
      <p:ext uri="{BB962C8B-B14F-4D97-AF65-F5344CB8AC3E}">
        <p14:creationId xmlns:p14="http://schemas.microsoft.com/office/powerpoint/2010/main" val="272181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147" indent="-170147">
              <a:buFont typeface="Arial" panose="020B0604020202020204" pitchFamily="34" charset="0"/>
              <a:buChar char="•"/>
            </a:pPr>
            <a:r>
              <a:rPr lang="en-GB" dirty="0"/>
              <a:t>In 2013 we introduced fundamental changes to our model of regulation. </a:t>
            </a:r>
          </a:p>
          <a:p>
            <a:pPr marL="170147" indent="-170147">
              <a:buFont typeface="Arial" panose="020B0604020202020204" pitchFamily="34" charset="0"/>
              <a:buChar char="•"/>
            </a:pPr>
            <a:r>
              <a:rPr lang="en-GB" dirty="0"/>
              <a:t>We know we still have work to do to deliver this approach consistently and to a high standard. </a:t>
            </a:r>
          </a:p>
          <a:p>
            <a:pPr marL="170147" indent="-170147">
              <a:buFont typeface="Arial" panose="020B0604020202020204" pitchFamily="34" charset="0"/>
              <a:buChar char="•"/>
            </a:pPr>
            <a:r>
              <a:rPr lang="en-GB" dirty="0"/>
              <a:t>Over the next five years we will continue to focus on the aspects of our model that people have said make the greatest difference – taking action swiftly when we find poor care and publishing independent expert ratings of quality.</a:t>
            </a:r>
          </a:p>
          <a:p>
            <a:pPr marL="170147" indent="-170147">
              <a:buFont typeface="Arial" panose="020B0604020202020204" pitchFamily="34" charset="0"/>
              <a:buChar char="•"/>
            </a:pPr>
            <a:r>
              <a:rPr lang="en-GB" b="1" dirty="0"/>
              <a:t>Our core operating model will stay the same and we will ensure we continually improve how we deliver our four main functions.</a:t>
            </a:r>
            <a:endParaRPr lang="en-GB" altLang="en-US" b="1" dirty="0" smtClean="0">
              <a:latin typeface="Arial" charset="0"/>
              <a:ea typeface="ヒラギノ角ゴ Pro W3" charset="-128"/>
            </a:endParaRPr>
          </a:p>
        </p:txBody>
      </p:sp>
    </p:spTree>
    <p:extLst>
      <p:ext uri="{BB962C8B-B14F-4D97-AF65-F5344CB8AC3E}">
        <p14:creationId xmlns:p14="http://schemas.microsoft.com/office/powerpoint/2010/main" val="262759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100" b="0" i="0" dirty="0" smtClean="0">
                <a:solidFill>
                  <a:srgbClr val="3E3E35"/>
                </a:solidFill>
                <a:effectLst/>
                <a:latin typeface="+mn-lt"/>
              </a:rPr>
              <a:t>From 1 April 2015, if you have been awarded CQC ratings you must display them in each and every premises where a regulated activity is being delivered, in your main place of business and on your website(s) if you have any. This includes community premises and other premises which might not necessarily be registered with CQC (for example, premises from which you provide occasional clinics and therefore may not be registered with us as separate locations). You must always display your most up-to-date ratings.</a:t>
            </a:r>
          </a:p>
          <a:p>
            <a:pPr algn="l"/>
            <a:r>
              <a:rPr lang="en-GB" sz="1100" b="0" i="0" dirty="0" smtClean="0">
                <a:solidFill>
                  <a:srgbClr val="3E3E35"/>
                </a:solidFill>
                <a:effectLst/>
                <a:latin typeface="+mn-lt"/>
              </a:rPr>
              <a:t>Ratings must be displayed legibly and conspicuously to make sure the public, and in particular the people who use your services, can see them.</a:t>
            </a:r>
          </a:p>
          <a:p>
            <a:pPr algn="l"/>
            <a:r>
              <a:rPr lang="en-GB" sz="1100" b="0" i="0" dirty="0" smtClean="0">
                <a:solidFill>
                  <a:srgbClr val="3E3E35"/>
                </a:solidFill>
                <a:effectLst/>
                <a:latin typeface="+mn-lt"/>
              </a:rPr>
              <a:t>We also encourage you to raise awareness of your most recent ratings when communicating with people who use your services, by letter, email or other means.</a:t>
            </a:r>
          </a:p>
          <a:p>
            <a:endParaRPr lang="en-GB" dirty="0"/>
          </a:p>
        </p:txBody>
      </p:sp>
      <p:sp>
        <p:nvSpPr>
          <p:cNvPr id="4" name="Footer Placeholder 3"/>
          <p:cNvSpPr>
            <a:spLocks noGrp="1"/>
          </p:cNvSpPr>
          <p:nvPr>
            <p:ph type="ftr" sz="quarter" idx="10"/>
          </p:nvPr>
        </p:nvSpPr>
        <p:spPr/>
        <p:txBody>
          <a:bodyPr/>
          <a:lstStyle/>
          <a:p>
            <a:r>
              <a:rPr lang="en-GB" smtClean="0">
                <a:solidFill>
                  <a:prstClr val="black"/>
                </a:solidFill>
              </a:rPr>
              <a:t>Generic ASC deck (June Final)</a:t>
            </a:r>
            <a:endParaRPr lang="en-GB">
              <a:solidFill>
                <a:prstClr val="black"/>
              </a:solidFill>
            </a:endParaRPr>
          </a:p>
        </p:txBody>
      </p:sp>
      <p:sp>
        <p:nvSpPr>
          <p:cNvPr id="5" name="Slide Number Placeholder 4"/>
          <p:cNvSpPr>
            <a:spLocks noGrp="1"/>
          </p:cNvSpPr>
          <p:nvPr>
            <p:ph type="sldNum" sz="quarter" idx="11"/>
          </p:nvPr>
        </p:nvSpPr>
        <p:spPr/>
        <p:txBody>
          <a:bodyPr/>
          <a:lstStyle/>
          <a:p>
            <a:fld id="{24D9A7E2-0C34-4FC6-8631-9A56D811172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5032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latin typeface="Arial" pitchFamily="34" charset="0"/>
              <a:ea typeface="ヒラギノ角ゴ Pro W3"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98311681-11BB-4B1A-ACA4-7C26ACE7344F}" type="slidenum">
              <a:rPr lang="en-GB" altLang="en-US" sz="1200">
                <a:solidFill>
                  <a:srgbClr val="000000"/>
                </a:solidFill>
                <a:latin typeface="Calibri" pitchFamily="34" charset="0"/>
              </a:rPr>
              <a:pPr/>
              <a:t>7</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43961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smtClean="0">
              <a:latin typeface="Arial" pitchFamily="34" charset="0"/>
              <a:ea typeface="ヒラギノ角ゴ Pro W3"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37304" indent="-283578">
              <a:defRPr sz="2400">
                <a:solidFill>
                  <a:schemeClr val="tx1"/>
                </a:solidFill>
                <a:latin typeface="Arial" pitchFamily="34" charset="0"/>
                <a:ea typeface="ヒラギノ角ゴ Pro W3" charset="-128"/>
              </a:defRPr>
            </a:lvl2pPr>
            <a:lvl3pPr marL="1134313" indent="-226863">
              <a:defRPr sz="2400">
                <a:solidFill>
                  <a:schemeClr val="tx1"/>
                </a:solidFill>
                <a:latin typeface="Arial" pitchFamily="34" charset="0"/>
                <a:ea typeface="ヒラギノ角ゴ Pro W3" charset="-128"/>
              </a:defRPr>
            </a:lvl3pPr>
            <a:lvl4pPr marL="1588038" indent="-226863">
              <a:defRPr sz="2400">
                <a:solidFill>
                  <a:schemeClr val="tx1"/>
                </a:solidFill>
                <a:latin typeface="Arial" pitchFamily="34" charset="0"/>
                <a:ea typeface="ヒラギノ角ゴ Pro W3" charset="-128"/>
              </a:defRPr>
            </a:lvl4pPr>
            <a:lvl5pPr marL="2041764" indent="-226863">
              <a:defRPr sz="2400">
                <a:solidFill>
                  <a:schemeClr val="tx1"/>
                </a:solidFill>
                <a:latin typeface="Arial" pitchFamily="34" charset="0"/>
                <a:ea typeface="ヒラギノ角ゴ Pro W3" charset="-128"/>
              </a:defRPr>
            </a:lvl5pPr>
            <a:lvl6pPr marL="2495489" indent="-226863" eaLnBrk="0" fontAlgn="base" hangingPunct="0">
              <a:spcBef>
                <a:spcPct val="0"/>
              </a:spcBef>
              <a:spcAft>
                <a:spcPct val="0"/>
              </a:spcAft>
              <a:defRPr sz="2400">
                <a:solidFill>
                  <a:schemeClr val="tx1"/>
                </a:solidFill>
                <a:latin typeface="Arial" pitchFamily="34" charset="0"/>
                <a:ea typeface="ヒラギノ角ゴ Pro W3" charset="-128"/>
              </a:defRPr>
            </a:lvl6pPr>
            <a:lvl7pPr marL="2949214" indent="-226863" eaLnBrk="0" fontAlgn="base" hangingPunct="0">
              <a:spcBef>
                <a:spcPct val="0"/>
              </a:spcBef>
              <a:spcAft>
                <a:spcPct val="0"/>
              </a:spcAft>
              <a:defRPr sz="2400">
                <a:solidFill>
                  <a:schemeClr val="tx1"/>
                </a:solidFill>
                <a:latin typeface="Arial" pitchFamily="34" charset="0"/>
                <a:ea typeface="ヒラギノ角ゴ Pro W3" charset="-128"/>
              </a:defRPr>
            </a:lvl7pPr>
            <a:lvl8pPr marL="3402940" indent="-226863" eaLnBrk="0" fontAlgn="base" hangingPunct="0">
              <a:spcBef>
                <a:spcPct val="0"/>
              </a:spcBef>
              <a:spcAft>
                <a:spcPct val="0"/>
              </a:spcAft>
              <a:defRPr sz="2400">
                <a:solidFill>
                  <a:schemeClr val="tx1"/>
                </a:solidFill>
                <a:latin typeface="Arial" pitchFamily="34" charset="0"/>
                <a:ea typeface="ヒラギノ角ゴ Pro W3" charset="-128"/>
              </a:defRPr>
            </a:lvl8pPr>
            <a:lvl9pPr marL="3856665" indent="-226863"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A4C035A8-0735-4D4F-9851-E02E651A3812}" type="slidenum">
              <a:rPr lang="en-GB" altLang="en-US" sz="1200">
                <a:solidFill>
                  <a:srgbClr val="000000"/>
                </a:solidFill>
                <a:latin typeface="Calibri" pitchFamily="34" charset="0"/>
              </a:rPr>
              <a:pPr/>
              <a:t>8</a:t>
            </a:fld>
            <a:endParaRPr lang="en-GB" altLang="en-US" sz="1200">
              <a:solidFill>
                <a:srgbClr val="000000"/>
              </a:solidFill>
              <a:latin typeface="Calibri" pitchFamily="34" charset="0"/>
            </a:endParaRPr>
          </a:p>
        </p:txBody>
      </p:sp>
    </p:spTree>
    <p:extLst>
      <p:ext uri="{BB962C8B-B14F-4D97-AF65-F5344CB8AC3E}">
        <p14:creationId xmlns:p14="http://schemas.microsoft.com/office/powerpoint/2010/main" val="263094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BF8166E-E7D3-47DA-A39A-70504ECD0964}" type="slidenum">
              <a:rPr lang="en-GB" smtClean="0"/>
              <a:pPr>
                <a:defRPr/>
              </a:pPr>
              <a:t>9</a:t>
            </a:fld>
            <a:endParaRPr lang="en-GB"/>
          </a:p>
        </p:txBody>
      </p:sp>
    </p:spTree>
    <p:extLst>
      <p:ext uri="{BB962C8B-B14F-4D97-AF65-F5344CB8AC3E}">
        <p14:creationId xmlns:p14="http://schemas.microsoft.com/office/powerpoint/2010/main" val="399459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 – </a:t>
            </a:r>
          </a:p>
          <a:p>
            <a:endParaRPr lang="en-GB" dirty="0" smtClean="0"/>
          </a:p>
          <a:p>
            <a:r>
              <a:rPr lang="en-GB" dirty="0" smtClean="0"/>
              <a:t>How can you commission for</a:t>
            </a:r>
            <a:r>
              <a:rPr lang="en-GB" baseline="0" dirty="0" smtClean="0"/>
              <a:t> these outstanding qualities?</a:t>
            </a:r>
          </a:p>
          <a:p>
            <a:endParaRPr lang="en-GB" baseline="0" dirty="0" smtClean="0"/>
          </a:p>
          <a:p>
            <a:r>
              <a:rPr lang="en-GB" baseline="0" dirty="0" smtClean="0"/>
              <a:t>How can you manage existing contracts to reach and value services which demonstrate these qualities?</a:t>
            </a:r>
          </a:p>
          <a:p>
            <a:endParaRPr lang="en-GB" baseline="0" dirty="0" smtClean="0"/>
          </a:p>
          <a:p>
            <a:pPr defTabSz="907399">
              <a:defRPr/>
            </a:pPr>
            <a:r>
              <a:rPr lang="en-GB" dirty="0"/>
              <a:t>The better the relationship between LA and CQC, and the more a LA works proactively in partnership with local providers, the better the quality of care.	</a:t>
            </a:r>
          </a:p>
          <a:p>
            <a:endParaRPr lang="en-GB" dirty="0"/>
          </a:p>
        </p:txBody>
      </p:sp>
      <p:sp>
        <p:nvSpPr>
          <p:cNvPr id="4" name="Slide Number Placeholder 3"/>
          <p:cNvSpPr>
            <a:spLocks noGrp="1"/>
          </p:cNvSpPr>
          <p:nvPr>
            <p:ph type="sldNum" sz="quarter" idx="10"/>
          </p:nvPr>
        </p:nvSpPr>
        <p:spPr/>
        <p:txBody>
          <a:bodyPr/>
          <a:lstStyle/>
          <a:p>
            <a:pPr>
              <a:defRPr/>
            </a:pPr>
            <a:fld id="{C7217926-C966-E542-B6B0-814AD7C259B2}"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2745014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b="1" kern="0" dirty="0" smtClean="0">
                <a:solidFill>
                  <a:srgbClr val="000000"/>
                </a:solidFill>
                <a:latin typeface="Arial"/>
                <a:ea typeface="ＭＳ Ｐゴシック"/>
              </a:rPr>
              <a:t>Weak leadership </a:t>
            </a:r>
            <a:r>
              <a:rPr lang="en-GB" kern="0" dirty="0" smtClean="0">
                <a:solidFill>
                  <a:srgbClr val="000000"/>
                </a:solidFill>
                <a:latin typeface="Arial"/>
                <a:ea typeface="ＭＳ Ｐゴシック"/>
              </a:rPr>
              <a:t>and a chaotic and disorganised environment</a:t>
            </a:r>
          </a:p>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b="1" kern="0" dirty="0" smtClean="0">
                <a:solidFill>
                  <a:srgbClr val="000000"/>
                </a:solidFill>
                <a:latin typeface="Arial"/>
                <a:ea typeface="ＭＳ Ｐゴシック"/>
              </a:rPr>
              <a:t>Isolated working </a:t>
            </a:r>
            <a:r>
              <a:rPr lang="en-GB" kern="0" dirty="0" smtClean="0">
                <a:solidFill>
                  <a:srgbClr val="000000"/>
                </a:solidFill>
                <a:latin typeface="Arial"/>
                <a:ea typeface="ＭＳ Ｐゴシック"/>
              </a:rPr>
              <a:t>– not working closely with other local providers to share learning</a:t>
            </a:r>
          </a:p>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b="1" kern="0" dirty="0" smtClean="0">
                <a:solidFill>
                  <a:srgbClr val="000000"/>
                </a:solidFill>
                <a:latin typeface="Arial"/>
                <a:ea typeface="ＭＳ Ｐゴシック"/>
              </a:rPr>
              <a:t>A lack of vision </a:t>
            </a:r>
            <a:r>
              <a:rPr lang="en-GB" kern="0" dirty="0" smtClean="0">
                <a:solidFill>
                  <a:srgbClr val="000000"/>
                </a:solidFill>
                <a:latin typeface="Arial"/>
                <a:ea typeface="ＭＳ Ｐゴシック"/>
              </a:rPr>
              <a:t>for the organisation and clarity around individuals’ roles and responsibilities</a:t>
            </a:r>
          </a:p>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b="1" kern="0" dirty="0" smtClean="0">
                <a:solidFill>
                  <a:srgbClr val="000000"/>
                </a:solidFill>
                <a:latin typeface="Arial"/>
                <a:ea typeface="ＭＳ Ｐゴシック"/>
              </a:rPr>
              <a:t>A poor culture of safety </a:t>
            </a:r>
            <a:r>
              <a:rPr lang="en-GB" kern="0" dirty="0" smtClean="0">
                <a:solidFill>
                  <a:srgbClr val="000000"/>
                </a:solidFill>
                <a:latin typeface="Arial"/>
                <a:ea typeface="ＭＳ Ｐゴシック"/>
              </a:rPr>
              <a:t>and learning (for example, lack of significant event analysis or learning from complaints)</a:t>
            </a:r>
          </a:p>
          <a:p>
            <a:endParaRPr lang="en-GB" dirty="0" smtClean="0"/>
          </a:p>
          <a:p>
            <a:pPr marL="342900" indent="-342900" eaLnBrk="1" hangingPunct="1">
              <a:spcBef>
                <a:spcPts val="0"/>
              </a:spcBef>
              <a:spcAft>
                <a:spcPts val="600"/>
              </a:spcAft>
              <a:buClr>
                <a:srgbClr val="712F73"/>
              </a:buClr>
              <a:buSzPct val="120000"/>
              <a:buFont typeface="Arial" panose="020B0604020202020204" pitchFamily="34" charset="0"/>
              <a:buChar char="•"/>
              <a:tabLst>
                <a:tab pos="261938" algn="l"/>
              </a:tabLst>
              <a:defRPr/>
            </a:pPr>
            <a:r>
              <a:rPr lang="en-GB" b="1" kern="0" dirty="0" smtClean="0">
                <a:solidFill>
                  <a:srgbClr val="000000"/>
                </a:solidFill>
                <a:latin typeface="Arial"/>
                <a:ea typeface="ＭＳ Ｐゴシック"/>
              </a:rPr>
              <a:t>Poor systems for quality improvement </a:t>
            </a:r>
            <a:r>
              <a:rPr lang="en-GB" kern="0" dirty="0" smtClean="0">
                <a:solidFill>
                  <a:srgbClr val="000000"/>
                </a:solidFill>
                <a:latin typeface="Arial"/>
                <a:ea typeface="ＭＳ Ｐゴシック"/>
              </a:rPr>
              <a:t>(including quality audit)</a:t>
            </a:r>
          </a:p>
          <a:p>
            <a:pPr marL="800100" lvl="1" indent="-342900" eaLnBrk="1" hangingPunct="1">
              <a:spcBef>
                <a:spcPts val="0"/>
              </a:spcBef>
              <a:spcAft>
                <a:spcPts val="600"/>
              </a:spcAft>
              <a:buClr>
                <a:srgbClr val="712F73"/>
              </a:buClr>
              <a:buSzPct val="120000"/>
              <a:buFont typeface="Arial" panose="020B0604020202020204" pitchFamily="34" charset="0"/>
              <a:buChar char="•"/>
              <a:tabLst>
                <a:tab pos="261938" algn="l"/>
              </a:tabLst>
              <a:defRPr/>
            </a:pPr>
            <a:r>
              <a:rPr lang="en-GB" kern="0" dirty="0" smtClean="0">
                <a:solidFill>
                  <a:srgbClr val="000000"/>
                </a:solidFill>
                <a:latin typeface="Arial"/>
                <a:ea typeface="ＭＳ Ｐゴシック"/>
              </a:rPr>
              <a:t>Limited examples of assurance of clinical care</a:t>
            </a:r>
          </a:p>
          <a:p>
            <a:pPr marL="342900" indent="-342900" eaLnBrk="1" hangingPunct="1">
              <a:spcBef>
                <a:spcPts val="0"/>
              </a:spcBef>
              <a:spcAft>
                <a:spcPts val="600"/>
              </a:spcAft>
              <a:buClr>
                <a:srgbClr val="712F73"/>
              </a:buClr>
              <a:buSzPct val="120000"/>
              <a:buFont typeface="Arial" panose="020B0604020202020204" pitchFamily="34" charset="0"/>
              <a:buChar char="•"/>
              <a:tabLst>
                <a:tab pos="261938" algn="l"/>
              </a:tabLst>
              <a:defRPr/>
            </a:pPr>
            <a:r>
              <a:rPr lang="en-GB" kern="0" dirty="0" smtClean="0">
                <a:solidFill>
                  <a:srgbClr val="000000"/>
                </a:solidFill>
                <a:latin typeface="Arial"/>
                <a:ea typeface="ＭＳ Ｐゴシック"/>
              </a:rPr>
              <a:t>Disregard for </a:t>
            </a:r>
            <a:r>
              <a:rPr lang="en-GB" b="1" kern="0" dirty="0" smtClean="0">
                <a:solidFill>
                  <a:srgbClr val="000000"/>
                </a:solidFill>
                <a:latin typeface="Arial"/>
                <a:ea typeface="ＭＳ Ｐゴシック"/>
              </a:rPr>
              <a:t>HR processes </a:t>
            </a:r>
            <a:r>
              <a:rPr lang="en-GB" kern="0" dirty="0" smtClean="0">
                <a:solidFill>
                  <a:srgbClr val="000000"/>
                </a:solidFill>
                <a:latin typeface="Arial"/>
                <a:ea typeface="ＭＳ Ｐゴシック"/>
              </a:rPr>
              <a:t>(for example, DBS checks)</a:t>
            </a:r>
          </a:p>
          <a:p>
            <a:pPr marL="342900" indent="-342900" eaLnBrk="1" hangingPunct="1">
              <a:spcBef>
                <a:spcPts val="0"/>
              </a:spcBef>
              <a:spcAft>
                <a:spcPts val="600"/>
              </a:spcAft>
              <a:buClr>
                <a:srgbClr val="712F73"/>
              </a:buClr>
              <a:buSzPct val="120000"/>
              <a:buFont typeface="Arial" panose="020B0604020202020204" pitchFamily="34" charset="0"/>
              <a:buChar char="•"/>
              <a:tabLst>
                <a:tab pos="261938" algn="l"/>
              </a:tabLst>
              <a:defRPr/>
            </a:pPr>
            <a:r>
              <a:rPr lang="en-GB" kern="0" dirty="0" smtClean="0">
                <a:solidFill>
                  <a:srgbClr val="000000"/>
                </a:solidFill>
                <a:latin typeface="Arial"/>
                <a:ea typeface="ＭＳ Ｐゴシック"/>
              </a:rPr>
              <a:t>Unsafe </a:t>
            </a:r>
            <a:r>
              <a:rPr lang="en-GB" b="1" kern="0" dirty="0" smtClean="0">
                <a:solidFill>
                  <a:srgbClr val="000000"/>
                </a:solidFill>
                <a:latin typeface="Arial"/>
                <a:ea typeface="ＭＳ Ｐゴシック"/>
              </a:rPr>
              <a:t>medicines management</a:t>
            </a:r>
          </a:p>
          <a:p>
            <a:pPr marL="342900" indent="-342900" eaLnBrk="1" hangingPunct="1">
              <a:spcBef>
                <a:spcPts val="0"/>
              </a:spcBef>
              <a:spcAft>
                <a:spcPts val="600"/>
              </a:spcAft>
              <a:buClr>
                <a:srgbClr val="712F73"/>
              </a:buClr>
              <a:buSzPct val="120000"/>
              <a:buFont typeface="Arial" panose="020B0604020202020204" pitchFamily="34" charset="0"/>
              <a:buChar char="•"/>
              <a:tabLst>
                <a:tab pos="261938" algn="l"/>
              </a:tabLst>
              <a:defRPr/>
            </a:pPr>
            <a:r>
              <a:rPr lang="en-GB" kern="0" dirty="0" smtClean="0">
                <a:solidFill>
                  <a:srgbClr val="000000"/>
                </a:solidFill>
                <a:latin typeface="Arial"/>
                <a:ea typeface="ＭＳ Ｐゴシック"/>
              </a:rPr>
              <a:t>Limited access to </a:t>
            </a:r>
            <a:r>
              <a:rPr lang="en-GB" b="1" kern="0" dirty="0" smtClean="0">
                <a:solidFill>
                  <a:srgbClr val="000000"/>
                </a:solidFill>
                <a:latin typeface="Arial"/>
                <a:ea typeface="ＭＳ Ｐゴシック"/>
              </a:rPr>
              <a:t>advice and treatment</a:t>
            </a:r>
          </a:p>
          <a:p>
            <a:pPr marL="342900" indent="-342900" eaLnBrk="1" hangingPunct="1">
              <a:spcBef>
                <a:spcPts val="0"/>
              </a:spcBef>
              <a:spcAft>
                <a:spcPts val="600"/>
              </a:spcAft>
              <a:buClr>
                <a:srgbClr val="712F73"/>
              </a:buClr>
              <a:buSzPct val="120000"/>
              <a:buFont typeface="Arial" panose="020B0604020202020204" pitchFamily="34" charset="0"/>
              <a:buChar char="•"/>
              <a:tabLst>
                <a:tab pos="261938" algn="l"/>
              </a:tabLst>
              <a:defRPr/>
            </a:pPr>
            <a:r>
              <a:rPr lang="en-GB" b="1" kern="0" dirty="0" smtClean="0">
                <a:solidFill>
                  <a:srgbClr val="000000"/>
                </a:solidFill>
                <a:latin typeface="Arial"/>
                <a:ea typeface="ＭＳ Ｐゴシック"/>
              </a:rPr>
              <a:t>Lack of practice nurses </a:t>
            </a:r>
            <a:r>
              <a:rPr lang="en-GB" kern="0" dirty="0" smtClean="0">
                <a:solidFill>
                  <a:srgbClr val="000000"/>
                </a:solidFill>
                <a:latin typeface="Arial"/>
                <a:ea typeface="ＭＳ Ｐゴシック"/>
              </a:rPr>
              <a:t>or very low numbers of practice nurse sessions</a:t>
            </a:r>
          </a:p>
          <a:p>
            <a:endParaRPr lang="en-GB" dirty="0"/>
          </a:p>
        </p:txBody>
      </p:sp>
      <p:sp>
        <p:nvSpPr>
          <p:cNvPr id="4" name="Slide Number Placeholder 3"/>
          <p:cNvSpPr>
            <a:spLocks noGrp="1"/>
          </p:cNvSpPr>
          <p:nvPr>
            <p:ph type="sldNum" sz="quarter" idx="10"/>
          </p:nvPr>
        </p:nvSpPr>
        <p:spPr/>
        <p:txBody>
          <a:bodyPr/>
          <a:lstStyle/>
          <a:p>
            <a:pPr>
              <a:defRPr/>
            </a:pPr>
            <a:fld id="{4BF8166E-E7D3-47DA-A39A-70504ECD0964}" type="slidenum">
              <a:rPr lang="en-GB" smtClean="0"/>
              <a:pPr>
                <a:defRPr/>
              </a:pPr>
              <a:t>11</a:t>
            </a:fld>
            <a:endParaRPr lang="en-GB"/>
          </a:p>
        </p:txBody>
      </p:sp>
    </p:spTree>
    <p:extLst>
      <p:ext uri="{BB962C8B-B14F-4D97-AF65-F5344CB8AC3E}">
        <p14:creationId xmlns:p14="http://schemas.microsoft.com/office/powerpoint/2010/main" val="425930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4AF0110-5BEF-4394-93A2-1800AA0561D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81561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29E312F-B4EA-4B90-B837-7B4BC193B02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74192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525CBBFF-FC5B-4697-8488-E492E9275DB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90870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214F0F3A-AFCF-4439-83BA-5843F564C9E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61285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C2EC7D72-8F3F-4784-A386-3D4B91E7809C}"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99242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96011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7592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58264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75276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32282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extLst>
      <p:ext uri="{BB962C8B-B14F-4D97-AF65-F5344CB8AC3E}">
        <p14:creationId xmlns:p14="http://schemas.microsoft.com/office/powerpoint/2010/main" val="398215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2EEF6D0-E0F9-4BA9-8B1A-67A5EC137C20}"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195164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026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506327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904276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7534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61485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861423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2477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9D241E-7381-46B2-B169-53B73000782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791431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5F4FF62-8ECD-441E-8F95-479126AF6D6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696916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A48230F-66C0-4BD5-82FE-3D6D99FE410B}"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91262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ADCA781-5186-4802-8EFC-793DA91DC7D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070950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C0C2E7-7B68-4ED7-9E85-46C0632ECF7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016856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A4FB43-AF01-4AB7-9385-56F04F2578C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608029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38B2AA7-5090-4ED1-9604-5FACBEDED40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797897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ECC180-9630-4CE9-B0BE-27EC308A08A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055175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5E0BF33-E66E-44DC-98D2-C3F0C6B1696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925533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53ED6A1-E046-4690-8309-0F3023FFEC7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6648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7882936B-5854-4EFF-915A-3D3B2FDA7D5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129428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3F1A9C0-EEAF-4180-A95D-C9CA90BA486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27011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a:t>
            </a:fld>
            <a:endParaRPr dirty="0"/>
          </a:p>
        </p:txBody>
      </p:sp>
    </p:spTree>
    <p:extLst>
      <p:ext uri="{BB962C8B-B14F-4D97-AF65-F5344CB8AC3E}">
        <p14:creationId xmlns:p14="http://schemas.microsoft.com/office/powerpoint/2010/main" val="187254524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Text Placeholder 3"/>
          <p:cNvSpPr>
            <a:spLocks noGrp="1"/>
          </p:cNvSpPr>
          <p:nvPr>
            <p:ph type="body" sz="quarter" idx="10"/>
          </p:nvPr>
        </p:nvSpPr>
        <p:spPr>
          <a:xfrm>
            <a:off x="395486" y="1268760"/>
            <a:ext cx="8208962" cy="43910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1"/>
          <p:cNvSpPr>
            <a:spLocks noGrp="1"/>
          </p:cNvSpPr>
          <p:nvPr>
            <p:ph type="sldNum" sz="quarter" idx="11"/>
          </p:nvPr>
        </p:nvSpPr>
        <p:spPr>
          <a:xfrm>
            <a:off x="6821488" y="6248400"/>
            <a:ext cx="1905000" cy="457200"/>
          </a:xfrm>
        </p:spPr>
        <p:txBody>
          <a:bodyPr/>
          <a:lstStyle/>
          <a:p>
            <a:pPr>
              <a:defRPr/>
            </a:pPr>
            <a:fld id="{41AEE8D6-8C0D-40F8-9DFD-01B434B75694}" type="slidenum">
              <a:rPr lang="en-GB" smtClean="0"/>
              <a:pPr>
                <a:defRPr/>
              </a:pPr>
              <a:t>‹#›</a:t>
            </a:fld>
            <a:endParaRPr lang="en-GB" dirty="0"/>
          </a:p>
        </p:txBody>
      </p:sp>
    </p:spTree>
    <p:extLst>
      <p:ext uri="{BB962C8B-B14F-4D97-AF65-F5344CB8AC3E}">
        <p14:creationId xmlns:p14="http://schemas.microsoft.com/office/powerpoint/2010/main" val="161480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64F9A736-2733-4861-9D63-BB5DC5BAB05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66478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pic>
        <p:nvPicPr>
          <p:cNvPr id="9" name="CQC_logo_CMYK.png" descr="CQC_logo_CMYK"/>
          <p:cNvPicPr/>
          <p:nvPr/>
        </p:nvPicPr>
        <p:blipFill>
          <a:blip r:embed="rId2">
            <a:extLst/>
          </a:blip>
          <a:stretch>
            <a:fillRect/>
          </a:stretch>
        </p:blipFill>
        <p:spPr>
          <a:xfrm>
            <a:off x="647700" y="647700"/>
            <a:ext cx="1981200" cy="625475"/>
          </a:xfrm>
          <a:prstGeom prst="rect">
            <a:avLst/>
          </a:prstGeom>
          <a:ln w="12700">
            <a:miter lim="400000"/>
          </a:ln>
        </p:spPr>
      </p:pic>
    </p:spTree>
    <p:extLst>
      <p:ext uri="{BB962C8B-B14F-4D97-AF65-F5344CB8AC3E}">
        <p14:creationId xmlns:p14="http://schemas.microsoft.com/office/powerpoint/2010/main" val="403417776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A77538D-431E-4D92-A812-FC68DE879AD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785784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647700" y="1798638"/>
            <a:ext cx="7737475" cy="43180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BF72B64-45C4-4308-8D47-1CBEB8634F9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135392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31D6C8DB-23C8-4751-A674-FAF8F63AE1B5}"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110571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4" name="Text Placeholder 3"/>
          <p:cNvSpPr>
            <a:spLocks noGrp="1"/>
          </p:cNvSpPr>
          <p:nvPr>
            <p:ph type="body" sz="quarter" idx="10"/>
          </p:nvPr>
        </p:nvSpPr>
        <p:spPr>
          <a:xfrm>
            <a:off x="395486" y="1268760"/>
            <a:ext cx="8208962" cy="4391025"/>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1"/>
          <p:cNvSpPr>
            <a:spLocks noGrp="1"/>
          </p:cNvSpPr>
          <p:nvPr>
            <p:ph type="sldNum" sz="quarter" idx="11"/>
          </p:nvPr>
        </p:nvSpPr>
        <p:spPr>
          <a:xfrm>
            <a:off x="6821488" y="6248400"/>
            <a:ext cx="1905000" cy="457200"/>
          </a:xfrm>
        </p:spPr>
        <p:txBody>
          <a:bodyPr/>
          <a:lstStyle/>
          <a:p>
            <a:pPr>
              <a:defRPr/>
            </a:pPr>
            <a:fld id="{41AEE8D6-8C0D-40F8-9DFD-01B434B75694}" type="slidenum">
              <a:rPr lang="en-GB" smtClean="0"/>
              <a:pPr>
                <a:defRPr/>
              </a:pPr>
              <a:t>‹#›</a:t>
            </a:fld>
            <a:endParaRPr lang="en-GB" dirty="0"/>
          </a:p>
        </p:txBody>
      </p:sp>
    </p:spTree>
    <p:extLst>
      <p:ext uri="{BB962C8B-B14F-4D97-AF65-F5344CB8AC3E}">
        <p14:creationId xmlns:p14="http://schemas.microsoft.com/office/powerpoint/2010/main" val="758877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p:txBody>
          <a:bodyPr/>
          <a:lstStyle>
            <a:lvl1pPr eaLnBrk="1" hangingPunct="1">
              <a:defRPr/>
            </a:lvl1pPr>
          </a:lstStyle>
          <a:p>
            <a:pPr>
              <a:defRPr/>
            </a:pPr>
            <a:fld id="{4C166B42-A4B5-4AE5-A936-7CBA313912CD}"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367504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6636E3B2-B0C1-41B4-8A46-320A752106C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802971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DE981E3F-3141-46CD-AE86-6120B3C434C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180520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fld id="{AB483BD4-E1C4-4E5D-9150-3E662C4B51EC}"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38935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2"/>
          <p:cNvSpPr>
            <a:spLocks noGrp="1"/>
          </p:cNvSpPr>
          <p:nvPr>
            <p:ph type="sldNum" sz="quarter" idx="10"/>
          </p:nvPr>
        </p:nvSpPr>
        <p:spPr>
          <a:ln/>
        </p:spPr>
        <p:txBody>
          <a:bodyPr/>
          <a:lstStyle>
            <a:lvl1pPr>
              <a:defRPr/>
            </a:lvl1pPr>
          </a:lstStyle>
          <a:p>
            <a:pPr>
              <a:defRPr/>
            </a:pPr>
            <a:fld id="{6057FCF7-CCA0-4449-A1C0-B9F1ADE3C98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43409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97698406-8241-4F28-B249-9BE5987FD5E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796332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2"/>
          <p:cNvSpPr>
            <a:spLocks noGrp="1"/>
          </p:cNvSpPr>
          <p:nvPr>
            <p:ph type="sldNum" sz="quarter" idx="10"/>
          </p:nvPr>
        </p:nvSpPr>
        <p:spPr>
          <a:ln/>
        </p:spPr>
        <p:txBody>
          <a:bodyPr/>
          <a:lstStyle>
            <a:lvl1pPr>
              <a:defRPr/>
            </a:lvl1pPr>
          </a:lstStyle>
          <a:p>
            <a:pPr>
              <a:defRPr/>
            </a:pPr>
            <a:fld id="{8EEB7EF8-BEC1-4315-9F62-B1B876E2E51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6810314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a:ln/>
        </p:spPr>
        <p:txBody>
          <a:bodyPr/>
          <a:lstStyle>
            <a:lvl1pPr>
              <a:defRPr/>
            </a:lvl1pPr>
          </a:lstStyle>
          <a:p>
            <a:pPr>
              <a:defRPr/>
            </a:pPr>
            <a:fld id="{90FCE308-4E08-46C9-B08A-3EA3BA9EA87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801949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fld id="{2CDFC59F-7FD3-4981-88C1-003940B5C03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824782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fld id="{0CA41B0F-F75C-4AF2-8845-2654F4B2EE1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790290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fld id="{CCF19712-56EC-498D-86A5-9F66FD4C804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30244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F516B441-01CA-4DC5-AC1A-E7CF6B81908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820962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33B3BB00-0C6B-4C07-AFD1-578779FBC79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494876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47700" y="1798638"/>
            <a:ext cx="3792538"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2"/>
          <p:cNvSpPr>
            <a:spLocks noGrp="1"/>
          </p:cNvSpPr>
          <p:nvPr>
            <p:ph type="sldNum" sz="quarter" idx="10"/>
          </p:nvPr>
        </p:nvSpPr>
        <p:spPr>
          <a:ln/>
        </p:spPr>
        <p:txBody>
          <a:bodyPr/>
          <a:lstStyle>
            <a:lvl1pPr>
              <a:defRPr/>
            </a:lvl1pPr>
          </a:lstStyle>
          <a:p>
            <a:pPr>
              <a:defRPr/>
            </a:pPr>
            <a:fld id="{0A32DB33-FB3C-49EE-B0FF-ABA834E2E475}"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1117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5FC7B738-675E-4074-8F87-939256548B1A}" type="slidenum">
              <a:rPr/>
              <a:pPr>
                <a:defRPr/>
              </a:pPr>
              <a:t>‹#›</a:t>
            </a:fld>
            <a:endParaRPr dirty="0"/>
          </a:p>
        </p:txBody>
      </p:sp>
    </p:spTree>
    <p:extLst>
      <p:ext uri="{BB962C8B-B14F-4D97-AF65-F5344CB8AC3E}">
        <p14:creationId xmlns:p14="http://schemas.microsoft.com/office/powerpoint/2010/main" val="367433297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Shape 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4651821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41FA5EA-AF02-44BA-991B-87FB7AE4074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9458283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pic>
        <p:nvPicPr>
          <p:cNvPr id="9" name="CQC_logo_CMYK.png" descr="CQC_logo_CMYK"/>
          <p:cNvPicPr/>
          <p:nvPr/>
        </p:nvPicPr>
        <p:blipFill>
          <a:blip r:embed="rId2">
            <a:extLst/>
          </a:blip>
          <a:stretch>
            <a:fillRect/>
          </a:stretch>
        </p:blipFill>
        <p:spPr>
          <a:xfrm>
            <a:off x="647700" y="647700"/>
            <a:ext cx="1981200" cy="625475"/>
          </a:xfrm>
          <a:prstGeom prst="rect">
            <a:avLst/>
          </a:prstGeom>
          <a:ln w="12700">
            <a:miter lim="400000"/>
          </a:ln>
        </p:spPr>
      </p:pic>
    </p:spTree>
    <p:extLst>
      <p:ext uri="{BB962C8B-B14F-4D97-AF65-F5344CB8AC3E}">
        <p14:creationId xmlns:p14="http://schemas.microsoft.com/office/powerpoint/2010/main" val="1379662126"/>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A77538D-431E-4D92-A812-FC68DE879AD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852595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647700" y="1798638"/>
            <a:ext cx="7737475" cy="43180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BF72B64-45C4-4308-8D47-1CBEB8634F9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1648087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31D6C8DB-23C8-4751-A674-FAF8F63AE1B5}"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9129319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4" name="Text Placeholder 3"/>
          <p:cNvSpPr>
            <a:spLocks noGrp="1"/>
          </p:cNvSpPr>
          <p:nvPr>
            <p:ph type="body" sz="quarter" idx="10"/>
          </p:nvPr>
        </p:nvSpPr>
        <p:spPr>
          <a:xfrm>
            <a:off x="395486" y="1268760"/>
            <a:ext cx="8208962" cy="4391025"/>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1"/>
          <p:cNvSpPr>
            <a:spLocks noGrp="1"/>
          </p:cNvSpPr>
          <p:nvPr>
            <p:ph type="sldNum" sz="quarter" idx="11"/>
          </p:nvPr>
        </p:nvSpPr>
        <p:spPr>
          <a:xfrm>
            <a:off x="6821488" y="6248400"/>
            <a:ext cx="1905000" cy="457200"/>
          </a:xfrm>
        </p:spPr>
        <p:txBody>
          <a:bodyPr/>
          <a:lstStyle/>
          <a:p>
            <a:pPr>
              <a:defRPr/>
            </a:pPr>
            <a:fld id="{41AEE8D6-8C0D-40F8-9DFD-01B434B75694}" type="slidenum">
              <a:rPr lang="en-GB" smtClean="0"/>
              <a:pPr>
                <a:defRPr/>
              </a:pPr>
              <a:t>‹#›</a:t>
            </a:fld>
            <a:endParaRPr lang="en-GB" dirty="0"/>
          </a:p>
        </p:txBody>
      </p:sp>
    </p:spTree>
    <p:extLst>
      <p:ext uri="{BB962C8B-B14F-4D97-AF65-F5344CB8AC3E}">
        <p14:creationId xmlns:p14="http://schemas.microsoft.com/office/powerpoint/2010/main" val="604482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p:txBody>
          <a:bodyPr/>
          <a:lstStyle>
            <a:lvl1pPr eaLnBrk="1" hangingPunct="1">
              <a:defRPr/>
            </a:lvl1pPr>
          </a:lstStyle>
          <a:p>
            <a:pPr>
              <a:defRPr/>
            </a:pPr>
            <a:fld id="{4C166B42-A4B5-4AE5-A936-7CBA313912CD}"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3205074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pic>
        <p:nvPicPr>
          <p:cNvPr id="9" name="CQC_logo_CMYK.png" descr="CQC_logo_CMYK"/>
          <p:cNvPicPr/>
          <p:nvPr/>
        </p:nvPicPr>
        <p:blipFill>
          <a:blip r:embed="rId2">
            <a:extLst/>
          </a:blip>
          <a:stretch>
            <a:fillRect/>
          </a:stretch>
        </p:blipFill>
        <p:spPr>
          <a:xfrm>
            <a:off x="647700" y="647700"/>
            <a:ext cx="1981200" cy="625475"/>
          </a:xfrm>
          <a:prstGeom prst="rect">
            <a:avLst/>
          </a:prstGeom>
          <a:ln w="12700">
            <a:miter lim="400000"/>
          </a:ln>
        </p:spPr>
      </p:pic>
    </p:spTree>
    <p:extLst>
      <p:ext uri="{BB962C8B-B14F-4D97-AF65-F5344CB8AC3E}">
        <p14:creationId xmlns:p14="http://schemas.microsoft.com/office/powerpoint/2010/main" val="199617133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A77538D-431E-4D92-A812-FC68DE879AD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6668250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647700" y="1798638"/>
            <a:ext cx="7737475" cy="43180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BF72B64-45C4-4308-8D47-1CBEB8634F96}"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2906794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449263" y="1528763"/>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defRPr/>
            </a:pPr>
            <a:endParaRPr lang="en-GB" altLang="en-US" smtClean="0">
              <a:solidFill>
                <a:srgbClr val="000000"/>
              </a:solidFill>
            </a:endParaRPr>
          </a:p>
        </p:txBody>
      </p:sp>
      <p:pic>
        <p:nvPicPr>
          <p:cNvPr id="5" name="Picture 8" descr="CQC_logo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45720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47700" y="1676400"/>
            <a:ext cx="5715000" cy="990600"/>
          </a:xfrm>
        </p:spPr>
        <p:txBody>
          <a:bodyPr anchor="t"/>
          <a:lstStyle>
            <a:lvl1pPr>
              <a:defRPr sz="3500"/>
            </a:lvl1pPr>
          </a:lstStyle>
          <a:p>
            <a:pPr lvl="0"/>
            <a:r>
              <a:rPr lang="en-US" altLang="en-US" noProof="0" smtClean="0"/>
              <a:t>Click to edit Master title style</a:t>
            </a:r>
          </a:p>
        </p:txBody>
      </p:sp>
      <p:sp>
        <p:nvSpPr>
          <p:cNvPr id="7173" name="Rectangle 5"/>
          <p:cNvSpPr>
            <a:spLocks noGrp="1" noChangeArrowheads="1"/>
          </p:cNvSpPr>
          <p:nvPr>
            <p:ph type="subTitle" sz="quarter" idx="1"/>
          </p:nvPr>
        </p:nvSpPr>
        <p:spPr>
          <a:xfrm>
            <a:off x="647700" y="2895600"/>
            <a:ext cx="36576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55706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5360905-449B-433A-9641-5DF6AB19C50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645080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F6D63C25-6AD1-40A7-A34E-AD52F79FD262}"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4126679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AA6024F-3894-45F3-94DC-7BBBCF4CAFA5}"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40220943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11761510-CEED-4374-B10C-E58F05FF3878}"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26942060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056FACBB-55BD-4E1D-95D3-A4101B136542}"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3776491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B0E61EAF-C05B-4212-A8C9-DD61FC126288}"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8417576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61D6F75-9574-4790-A716-605EF8BDDF63}"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17807069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5908CD0-6428-487C-81EE-D9C145538DAB}"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3187009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3E6C407-E98C-456B-AF31-328C669CBAB4}"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42501910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4117D8B2-4179-4AE6-A8FD-FFB0957BA8DD}"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12814532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2CB25240-E49D-41C7-A565-2AA94E58238C}"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207223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7ED58EE-5E35-4D1C-A1AF-C89451FAE98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8695416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Text Placeholder 3"/>
          <p:cNvSpPr>
            <a:spLocks noGrp="1"/>
          </p:cNvSpPr>
          <p:nvPr>
            <p:ph type="body" sz="quarter" idx="10"/>
          </p:nvPr>
        </p:nvSpPr>
        <p:spPr>
          <a:xfrm>
            <a:off x="395486" y="1268760"/>
            <a:ext cx="8208962" cy="43910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64170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3BE612E-8E16-4322-BB4B-8099409E5FB3}"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90998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emf"/><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emf"/><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endParaRPr lang="en-GB" altLang="en-US" smtClean="0"/>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539750" y="1628775"/>
            <a:ext cx="813593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defRPr>
            </a:lvl1pPr>
          </a:lstStyle>
          <a:p>
            <a:pPr>
              <a:defRPr/>
            </a:pPr>
            <a:fld id="{31B1D1AA-5A0E-4AFB-80C8-14F63B7AC39F}" type="slidenum">
              <a:rPr lang="en-US"/>
              <a:pPr>
                <a:defRPr/>
              </a:pPr>
              <a:t>‹#›</a:t>
            </a:fld>
            <a:endParaRPr lang="en-US" sz="140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1031"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ransition spd="med">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CQC_logo_CMY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700" y="647700"/>
            <a:ext cx="1981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 charset="-128"/>
        </a:defRPr>
      </a:lvl1pPr>
      <a:lvl2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a:defRPr/>
            </a:pPr>
            <a:fld id="{E677F28E-CCA1-4655-A438-CE0930E82F28}" type="slidenum">
              <a:rPr lang="en-US"/>
              <a:pPr>
                <a:defRPr/>
              </a:pPr>
              <a:t>‹#›</a:t>
            </a:fld>
            <a:endParaRPr 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dirty="0" smtClean="0">
              <a:solidFill>
                <a:srgbClr val="000000"/>
              </a:solidFill>
              <a:latin typeface="Arial"/>
              <a:ea typeface="ＭＳ Ｐゴシック"/>
            </a:endParaRPr>
          </a:p>
        </p:txBody>
      </p:sp>
      <p:pic>
        <p:nvPicPr>
          <p:cNvPr id="1031" name="Picture 4"/>
          <p:cNvPicPr>
            <a:picLocks noChangeAspect="1" noChangeArrowheads="1"/>
          </p:cNvPicPr>
          <p:nvPr userDrawn="1"/>
        </p:nvPicPr>
        <p:blipFill>
          <a:blip r:embed="rId17">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1135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49262" y="449262"/>
            <a:ext cx="8277226" cy="990601"/>
          </a:xfrm>
          <a:prstGeom prst="roundRect">
            <a:avLst>
              <a:gd name="adj" fmla="val 7213"/>
            </a:avLst>
          </a:prstGeom>
          <a:solidFill>
            <a:srgbClr val="5F2861"/>
          </a:solidFill>
          <a:ln w="12700">
            <a:miter lim="400000"/>
          </a:ln>
        </p:spPr>
        <p:txBody>
          <a:bodyPr lIns="0" tIns="0" rIns="0" bIns="0" anchor="ctr"/>
          <a:lstStyle/>
          <a:p>
            <a:pPr defTabSz="457200" eaLnBrk="1" fontAlgn="auto" hangingPunct="1">
              <a:spcBef>
                <a:spcPts val="0"/>
              </a:spcBef>
              <a:spcAft>
                <a:spcPts val="0"/>
              </a:spcAft>
              <a:defRPr sz="1800"/>
            </a:pPr>
            <a:endParaRPr sz="1800" kern="0" dirty="0">
              <a:solidFill>
                <a:sysClr val="windowText" lastClr="000000"/>
              </a:solidFill>
              <a:latin typeface="Arial"/>
              <a:cs typeface="Arial"/>
              <a:sym typeface="Arial"/>
            </a:endParaRPr>
          </a:p>
        </p:txBody>
      </p:sp>
      <p:sp>
        <p:nvSpPr>
          <p:cNvPr id="3" name="Shape 3"/>
          <p:cNvSpPr/>
          <p:nvPr/>
        </p:nvSpPr>
        <p:spPr>
          <a:xfrm flipH="1" flipV="1">
            <a:off x="449262" y="6505574"/>
            <a:ext cx="8277226" cy="1"/>
          </a:xfrm>
          <a:prstGeom prst="line">
            <a:avLst/>
          </a:prstGeom>
          <a:ln w="12700">
            <a:solidFill>
              <a:srgbClr val="5F2861"/>
            </a:solidFill>
            <a:round/>
          </a:ln>
        </p:spPr>
        <p:txBody>
          <a:bodyPr lIns="0" tIns="0" rIns="0" bIns="0"/>
          <a:lstStyle/>
          <a:p>
            <a:pPr defTabSz="457200" eaLnBrk="1" fontAlgn="auto" hangingPunct="1">
              <a:spcBef>
                <a:spcPts val="0"/>
              </a:spcBef>
              <a:spcAft>
                <a:spcPts val="0"/>
              </a:spcAft>
              <a:defRPr sz="1200">
                <a:latin typeface="+mn-lt"/>
                <a:ea typeface="+mn-ea"/>
                <a:cs typeface="+mn-cs"/>
                <a:sym typeface="Helvetica"/>
              </a:defRPr>
            </a:pPr>
            <a:endParaRPr sz="1200" kern="0" dirty="0">
              <a:solidFill>
                <a:sysClr val="windowText" lastClr="000000"/>
              </a:solidFill>
              <a:latin typeface="Helvetica"/>
              <a:ea typeface="+mn-ea"/>
              <a:sym typeface="Helvetica"/>
            </a:endParaRPr>
          </a:p>
        </p:txBody>
      </p:sp>
      <p:pic>
        <p:nvPicPr>
          <p:cNvPr id="4" name="image.pdf"/>
          <p:cNvPicPr/>
          <p:nvPr/>
        </p:nvPicPr>
        <p:blipFill>
          <a:blip r:embed="rId8">
            <a:extLst/>
          </a:blip>
          <a:stretch>
            <a:fillRect/>
          </a:stretch>
        </p:blipFill>
        <p:spPr>
          <a:xfrm>
            <a:off x="6530975" y="647604"/>
            <a:ext cx="1997075" cy="630334"/>
          </a:xfrm>
          <a:prstGeom prst="rect">
            <a:avLst/>
          </a:prstGeom>
          <a:ln w="12700">
            <a:miter lim="400000"/>
          </a:ln>
        </p:spPr>
      </p:pic>
      <p:sp>
        <p:nvSpPr>
          <p:cNvPr id="5" name="Shape 5"/>
          <p:cNvSpPr>
            <a:spLocks noGrp="1"/>
          </p:cNvSpPr>
          <p:nvPr>
            <p:ph type="sldNum" sz="quarter" idx="2"/>
          </p:nvPr>
        </p:nvSpPr>
        <p:spPr>
          <a:xfrm>
            <a:off x="6821487" y="6578599"/>
            <a:ext cx="1905001" cy="127001"/>
          </a:xfrm>
          <a:prstGeom prst="rect">
            <a:avLst/>
          </a:prstGeom>
          <a:ln w="12700">
            <a:miter lim="400000"/>
          </a:ln>
        </p:spPr>
        <p:txBody>
          <a:bodyPr lIns="0" tIns="0" rIns="0" bIns="0" anchor="b">
            <a:spAutoFit/>
          </a:bodyPr>
          <a:lstStyle>
            <a:lvl1pPr algn="r" defTabSz="457200">
              <a:defRPr sz="900">
                <a:solidFill>
                  <a:srgbClr val="5F2861"/>
                </a:solidFill>
              </a:defRPr>
            </a:lvl1pPr>
          </a:lstStyle>
          <a:p>
            <a:pPr eaLnBrk="1" fontAlgn="auto" hangingPunct="1">
              <a:spcBef>
                <a:spcPts val="0"/>
              </a:spcBef>
              <a:spcAft>
                <a:spcPts val="0"/>
              </a:spcAft>
            </a:pPr>
            <a:fld id="{86CB4B4D-7CA3-9044-876B-883B54F8677D}" type="slidenum">
              <a:rPr kern="0">
                <a:latin typeface="Arial"/>
                <a:cs typeface="Arial"/>
                <a:sym typeface="Arial"/>
              </a:rPr>
              <a:pPr eaLnBrk="1" fontAlgn="auto" hangingPunct="1">
                <a:spcBef>
                  <a:spcPts val="0"/>
                </a:spcBef>
                <a:spcAft>
                  <a:spcPts val="0"/>
                </a:spcAft>
              </a:pPr>
              <a:t>‹#›</a:t>
            </a:fld>
            <a:endParaRPr kern="0" dirty="0">
              <a:latin typeface="Arial"/>
              <a:cs typeface="Arial"/>
              <a:sym typeface="Arial"/>
            </a:endParaRPr>
          </a:p>
        </p:txBody>
      </p:sp>
    </p:spTree>
    <p:extLst>
      <p:ext uri="{BB962C8B-B14F-4D97-AF65-F5344CB8AC3E}">
        <p14:creationId xmlns:p14="http://schemas.microsoft.com/office/powerpoint/2010/main" val="161558541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ransition spd="med"/>
  <p:txStyles>
    <p:titleStyle>
      <a:lvl1pPr>
        <a:lnSpc>
          <a:spcPct val="85000"/>
        </a:lnSpc>
        <a:defRPr sz="2600">
          <a:solidFill>
            <a:srgbClr val="FFFFFF"/>
          </a:solidFill>
          <a:latin typeface="Arial"/>
          <a:ea typeface="Arial"/>
          <a:cs typeface="Arial"/>
          <a:sym typeface="Arial"/>
        </a:defRPr>
      </a:lvl1pPr>
      <a:lvl2pPr>
        <a:lnSpc>
          <a:spcPct val="85000"/>
        </a:lnSpc>
        <a:defRPr sz="2600">
          <a:solidFill>
            <a:srgbClr val="FFFFFF"/>
          </a:solidFill>
          <a:latin typeface="Arial"/>
          <a:ea typeface="Arial"/>
          <a:cs typeface="Arial"/>
          <a:sym typeface="Arial"/>
        </a:defRPr>
      </a:lvl2pPr>
      <a:lvl3pPr>
        <a:lnSpc>
          <a:spcPct val="85000"/>
        </a:lnSpc>
        <a:defRPr sz="2600">
          <a:solidFill>
            <a:srgbClr val="FFFFFF"/>
          </a:solidFill>
          <a:latin typeface="Arial"/>
          <a:ea typeface="Arial"/>
          <a:cs typeface="Arial"/>
          <a:sym typeface="Arial"/>
        </a:defRPr>
      </a:lvl3pPr>
      <a:lvl4pPr>
        <a:lnSpc>
          <a:spcPct val="85000"/>
        </a:lnSpc>
        <a:defRPr sz="2600">
          <a:solidFill>
            <a:srgbClr val="FFFFFF"/>
          </a:solidFill>
          <a:latin typeface="Arial"/>
          <a:ea typeface="Arial"/>
          <a:cs typeface="Arial"/>
          <a:sym typeface="Arial"/>
        </a:defRPr>
      </a:lvl4pPr>
      <a:lvl5pPr>
        <a:lnSpc>
          <a:spcPct val="85000"/>
        </a:lnSpc>
        <a:defRPr sz="2600">
          <a:solidFill>
            <a:srgbClr val="FFFFFF"/>
          </a:solidFill>
          <a:latin typeface="Arial"/>
          <a:ea typeface="Arial"/>
          <a:cs typeface="Arial"/>
          <a:sym typeface="Arial"/>
        </a:defRPr>
      </a:lvl5pPr>
      <a:lvl6pPr indent="457200">
        <a:lnSpc>
          <a:spcPct val="85000"/>
        </a:lnSpc>
        <a:defRPr sz="2600">
          <a:solidFill>
            <a:srgbClr val="FFFFFF"/>
          </a:solidFill>
          <a:latin typeface="Arial"/>
          <a:ea typeface="Arial"/>
          <a:cs typeface="Arial"/>
          <a:sym typeface="Arial"/>
        </a:defRPr>
      </a:lvl6pPr>
      <a:lvl7pPr indent="914400">
        <a:lnSpc>
          <a:spcPct val="85000"/>
        </a:lnSpc>
        <a:defRPr sz="2600">
          <a:solidFill>
            <a:srgbClr val="FFFFFF"/>
          </a:solidFill>
          <a:latin typeface="Arial"/>
          <a:ea typeface="Arial"/>
          <a:cs typeface="Arial"/>
          <a:sym typeface="Arial"/>
        </a:defRPr>
      </a:lvl7pPr>
      <a:lvl8pPr indent="1371600">
        <a:lnSpc>
          <a:spcPct val="85000"/>
        </a:lnSpc>
        <a:defRPr sz="2600">
          <a:solidFill>
            <a:srgbClr val="FFFFFF"/>
          </a:solidFill>
          <a:latin typeface="Arial"/>
          <a:ea typeface="Arial"/>
          <a:cs typeface="Arial"/>
          <a:sym typeface="Arial"/>
        </a:defRPr>
      </a:lvl8pPr>
      <a:lvl9pPr indent="1828800">
        <a:lnSpc>
          <a:spcPct val="85000"/>
        </a:lnSpc>
        <a:defRPr sz="2600">
          <a:solidFill>
            <a:srgbClr val="FFFFFF"/>
          </a:solidFill>
          <a:latin typeface="Arial"/>
          <a:ea typeface="Arial"/>
          <a:cs typeface="Arial"/>
          <a:sym typeface="Arial"/>
        </a:defRPr>
      </a:lvl9pPr>
    </p:titleStyle>
    <p:bodyStyle>
      <a:lvl1pPr marL="342900" indent="-342900">
        <a:lnSpc>
          <a:spcPct val="90000"/>
        </a:lnSpc>
        <a:spcBef>
          <a:spcPts val="1400"/>
        </a:spcBef>
        <a:tabLst>
          <a:tab pos="254000" algn="l"/>
        </a:tabLst>
        <a:defRPr sz="2000">
          <a:latin typeface="Arial"/>
          <a:ea typeface="Arial"/>
          <a:cs typeface="Arial"/>
          <a:sym typeface="Arial"/>
        </a:defRPr>
      </a:lvl1pPr>
      <a:lvl2pPr marL="728838" indent="-287513">
        <a:lnSpc>
          <a:spcPct val="90000"/>
        </a:lnSpc>
        <a:spcBef>
          <a:spcPts val="1400"/>
        </a:spcBef>
        <a:buSzPct val="120000"/>
        <a:buChar char="•"/>
        <a:tabLst>
          <a:tab pos="254000" algn="l"/>
        </a:tabLst>
        <a:defRPr sz="2000">
          <a:latin typeface="Arial"/>
          <a:ea typeface="Arial"/>
          <a:cs typeface="Arial"/>
          <a:sym typeface="Arial"/>
        </a:defRPr>
      </a:lvl2pPr>
      <a:lvl3pPr marL="1193447" indent="-313972">
        <a:lnSpc>
          <a:spcPct val="90000"/>
        </a:lnSpc>
        <a:spcBef>
          <a:spcPts val="1400"/>
        </a:spcBef>
        <a:buSzPct val="100000"/>
        <a:buChar char="-"/>
        <a:tabLst>
          <a:tab pos="254000" algn="l"/>
        </a:tabLst>
        <a:defRPr sz="2000">
          <a:latin typeface="Arial"/>
          <a:ea typeface="Arial"/>
          <a:cs typeface="Arial"/>
          <a:sym typeface="Arial"/>
        </a:defRPr>
      </a:lvl3pPr>
      <a:lvl4pPr marL="1658937" indent="-317500">
        <a:lnSpc>
          <a:spcPct val="90000"/>
        </a:lnSpc>
        <a:spcBef>
          <a:spcPts val="1400"/>
        </a:spcBef>
        <a:buSzPct val="100000"/>
        <a:buChar char="⬤"/>
        <a:tabLst>
          <a:tab pos="254000" algn="l"/>
        </a:tabLst>
        <a:defRPr sz="2000">
          <a:latin typeface="Arial"/>
          <a:ea typeface="Arial"/>
          <a:cs typeface="Arial"/>
          <a:sym typeface="Arial"/>
        </a:defRPr>
      </a:lvl4pPr>
      <a:lvl5pPr marL="2118783" indent="-312208">
        <a:lnSpc>
          <a:spcPct val="90000"/>
        </a:lnSpc>
        <a:spcBef>
          <a:spcPts val="1400"/>
        </a:spcBef>
        <a:buSzPct val="100000"/>
        <a:buChar char="⬤"/>
        <a:tabLst>
          <a:tab pos="254000" algn="l"/>
        </a:tabLst>
        <a:defRPr sz="2000">
          <a:latin typeface="Arial"/>
          <a:ea typeface="Arial"/>
          <a:cs typeface="Arial"/>
          <a:sym typeface="Arial"/>
        </a:defRPr>
      </a:lvl5pPr>
      <a:lvl6pPr marL="2575983" indent="-312208">
        <a:lnSpc>
          <a:spcPct val="90000"/>
        </a:lnSpc>
        <a:spcBef>
          <a:spcPts val="1400"/>
        </a:spcBef>
        <a:buSzPct val="100000"/>
        <a:buChar char="•"/>
        <a:tabLst>
          <a:tab pos="254000" algn="l"/>
        </a:tabLst>
        <a:defRPr sz="2000">
          <a:latin typeface="Arial"/>
          <a:ea typeface="Arial"/>
          <a:cs typeface="Arial"/>
          <a:sym typeface="Arial"/>
        </a:defRPr>
      </a:lvl6pPr>
      <a:lvl7pPr marL="3033183" indent="-312208">
        <a:lnSpc>
          <a:spcPct val="90000"/>
        </a:lnSpc>
        <a:spcBef>
          <a:spcPts val="1400"/>
        </a:spcBef>
        <a:buSzPct val="100000"/>
        <a:buChar char="•"/>
        <a:tabLst>
          <a:tab pos="254000" algn="l"/>
        </a:tabLst>
        <a:defRPr sz="2000">
          <a:latin typeface="Arial"/>
          <a:ea typeface="Arial"/>
          <a:cs typeface="Arial"/>
          <a:sym typeface="Arial"/>
        </a:defRPr>
      </a:lvl7pPr>
      <a:lvl8pPr marL="3490383" indent="-312208">
        <a:lnSpc>
          <a:spcPct val="90000"/>
        </a:lnSpc>
        <a:spcBef>
          <a:spcPts val="1400"/>
        </a:spcBef>
        <a:buSzPct val="100000"/>
        <a:buChar char="•"/>
        <a:tabLst>
          <a:tab pos="254000" algn="l"/>
        </a:tabLst>
        <a:defRPr sz="2000">
          <a:latin typeface="Arial"/>
          <a:ea typeface="Arial"/>
          <a:cs typeface="Arial"/>
          <a:sym typeface="Arial"/>
        </a:defRPr>
      </a:lvl8pPr>
      <a:lvl9pPr marL="3947583" indent="-312208">
        <a:lnSpc>
          <a:spcPct val="90000"/>
        </a:lnSpc>
        <a:spcBef>
          <a:spcPts val="1400"/>
        </a:spcBef>
        <a:buSzPct val="100000"/>
        <a:buChar char="•"/>
        <a:tabLst>
          <a:tab pos="254000" algn="l"/>
        </a:tabLst>
        <a:defRPr sz="2000">
          <a:latin typeface="Arial"/>
          <a:ea typeface="Arial"/>
          <a:cs typeface="Arial"/>
          <a:sym typeface="Arial"/>
        </a:defRPr>
      </a:lvl9pPr>
    </p:bodyStyle>
    <p:otherStyle>
      <a:lvl1pPr algn="r" defTabSz="457200">
        <a:defRPr sz="900">
          <a:solidFill>
            <a:schemeClr val="tx1"/>
          </a:solidFill>
          <a:latin typeface="+mn-lt"/>
          <a:ea typeface="+mn-ea"/>
          <a:cs typeface="+mn-cs"/>
          <a:sym typeface="Arial"/>
        </a:defRPr>
      </a:lvl1pPr>
      <a:lvl2pPr indent="457200" algn="r" defTabSz="457200">
        <a:defRPr sz="900">
          <a:solidFill>
            <a:schemeClr val="tx1"/>
          </a:solidFill>
          <a:latin typeface="+mn-lt"/>
          <a:ea typeface="+mn-ea"/>
          <a:cs typeface="+mn-cs"/>
          <a:sym typeface="Arial"/>
        </a:defRPr>
      </a:lvl2pPr>
      <a:lvl3pPr indent="914400" algn="r" defTabSz="457200">
        <a:defRPr sz="900">
          <a:solidFill>
            <a:schemeClr val="tx1"/>
          </a:solidFill>
          <a:latin typeface="+mn-lt"/>
          <a:ea typeface="+mn-ea"/>
          <a:cs typeface="+mn-cs"/>
          <a:sym typeface="Arial"/>
        </a:defRPr>
      </a:lvl3pPr>
      <a:lvl4pPr indent="1371600" algn="r" defTabSz="457200">
        <a:defRPr sz="900">
          <a:solidFill>
            <a:schemeClr val="tx1"/>
          </a:solidFill>
          <a:latin typeface="+mn-lt"/>
          <a:ea typeface="+mn-ea"/>
          <a:cs typeface="+mn-cs"/>
          <a:sym typeface="Arial"/>
        </a:defRPr>
      </a:lvl4pPr>
      <a:lvl5pPr indent="1828800" algn="r" defTabSz="457200">
        <a:defRPr sz="900">
          <a:solidFill>
            <a:schemeClr val="tx1"/>
          </a:solidFill>
          <a:latin typeface="+mn-lt"/>
          <a:ea typeface="+mn-ea"/>
          <a:cs typeface="+mn-cs"/>
          <a:sym typeface="Arial"/>
        </a:defRPr>
      </a:lvl5pPr>
      <a:lvl6pPr algn="r" defTabSz="457200">
        <a:defRPr sz="900">
          <a:solidFill>
            <a:schemeClr val="tx1"/>
          </a:solidFill>
          <a:latin typeface="+mn-lt"/>
          <a:ea typeface="+mn-ea"/>
          <a:cs typeface="+mn-cs"/>
          <a:sym typeface="Arial"/>
        </a:defRPr>
      </a:lvl6pPr>
      <a:lvl7pPr algn="r" defTabSz="457200">
        <a:defRPr sz="900">
          <a:solidFill>
            <a:schemeClr val="tx1"/>
          </a:solidFill>
          <a:latin typeface="+mn-lt"/>
          <a:ea typeface="+mn-ea"/>
          <a:cs typeface="+mn-cs"/>
          <a:sym typeface="Arial"/>
        </a:defRPr>
      </a:lvl7pPr>
      <a:lvl8pPr algn="r" defTabSz="457200">
        <a:defRPr sz="900">
          <a:solidFill>
            <a:schemeClr val="tx1"/>
          </a:solidFill>
          <a:latin typeface="+mn-lt"/>
          <a:ea typeface="+mn-ea"/>
          <a:cs typeface="+mn-cs"/>
          <a:sym typeface="Arial"/>
        </a:defRPr>
      </a:lvl8pPr>
      <a:lvl9pPr algn="r" defTabSz="457200">
        <a:defRPr sz="900">
          <a:solidFill>
            <a:schemeClr val="tx1"/>
          </a:solidFill>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endParaRPr lang="en-US" altLang="en-US" sz="1100" dirty="0" smtClean="0">
              <a:solidFill>
                <a:srgbClr val="000000"/>
              </a:solidFill>
            </a:endParaRPr>
          </a:p>
        </p:txBody>
      </p:sp>
      <p:sp>
        <p:nvSpPr>
          <p:cNvPr id="2051"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1" hangingPunct="1"/>
            <a:endParaRPr lang="en-GB">
              <a:solidFill>
                <a:srgbClr val="000000"/>
              </a:solidFill>
              <a:latin typeface="Arial"/>
              <a:ea typeface="ＭＳ Ｐゴシック"/>
            </a:endParaRPr>
          </a:p>
        </p:txBody>
      </p:sp>
      <p:pic>
        <p:nvPicPr>
          <p:cNvPr id="2052"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400800" y="620713"/>
            <a:ext cx="2051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AutoShape 5"/>
          <p:cNvSpPr>
            <a:spLocks noChangeArrowheads="1"/>
          </p:cNvSpPr>
          <p:nvPr/>
        </p:nvSpPr>
        <p:spPr bwMode="auto">
          <a:xfrm flipV="1">
            <a:off x="457200" y="1600200"/>
            <a:ext cx="8229600" cy="4724400"/>
          </a:xfrm>
          <a:prstGeom prst="roundRect">
            <a:avLst>
              <a:gd name="adj" fmla="val 1579"/>
            </a:avLst>
          </a:prstGeom>
          <a:solidFill>
            <a:srgbClr val="59B6AD">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lnSpc>
                <a:spcPct val="90000"/>
              </a:lnSpc>
              <a:defRPr/>
            </a:pPr>
            <a:endParaRPr lang="en-GB" altLang="en-US" sz="1400" dirty="0" smtClean="0">
              <a:solidFill>
                <a:srgbClr val="000000"/>
              </a:solidFill>
              <a:ea typeface="ＭＳ Ｐゴシック" pitchFamily="34" charset="-128"/>
            </a:endParaRPr>
          </a:p>
        </p:txBody>
      </p:sp>
      <p:sp>
        <p:nvSpPr>
          <p:cNvPr id="2054"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5"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Slide Number Placeholder 2"/>
          <p:cNvSpPr>
            <a:spLocks noGrp="1"/>
          </p:cNvSpPr>
          <p:nvPr>
            <p:ph type="sldNum" sz="quarter" idx="4"/>
          </p:nvPr>
        </p:nvSpPr>
        <p:spPr bwMode="auto">
          <a:xfrm>
            <a:off x="6821488" y="6248400"/>
            <a:ext cx="1905000" cy="457200"/>
          </a:xfrm>
          <a:prstGeom prst="rect">
            <a:avLst/>
          </a:prstGeom>
          <a:ln>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charset="0"/>
                <a:ea typeface="+mn-ea"/>
                <a:cs typeface="+mn-cs"/>
              </a:defRPr>
            </a:lvl1pPr>
          </a:lstStyle>
          <a:p>
            <a:pPr>
              <a:defRPr/>
            </a:pPr>
            <a:fld id="{949870C1-5D29-4469-AA11-F0C721494C99}" type="slidenum">
              <a:rPr lang="en-US"/>
              <a:pPr>
                <a:defRPr/>
              </a:pPr>
              <a:t>‹#›</a:t>
            </a:fld>
            <a:endParaRPr lang="en-US" sz="1400" dirty="0">
              <a:solidFill>
                <a:srgbClr val="6D2E69"/>
              </a:solidFill>
            </a:endParaRPr>
          </a:p>
        </p:txBody>
      </p:sp>
      <p:pic>
        <p:nvPicPr>
          <p:cNvPr id="2057"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400800" y="620713"/>
            <a:ext cx="2051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AutoShape 5"/>
          <p:cNvSpPr>
            <a:spLocks noChangeArrowheads="1"/>
          </p:cNvSpPr>
          <p:nvPr/>
        </p:nvSpPr>
        <p:spPr bwMode="auto">
          <a:xfrm flipV="1">
            <a:off x="457200" y="1600200"/>
            <a:ext cx="8229600" cy="4724400"/>
          </a:xfrm>
          <a:prstGeom prst="roundRect">
            <a:avLst>
              <a:gd name="adj" fmla="val 1579"/>
            </a:avLst>
          </a:prstGeom>
          <a:solidFill>
            <a:srgbClr val="5C93C2">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hangingPunct="1">
              <a:lnSpc>
                <a:spcPct val="90000"/>
              </a:lnSpc>
              <a:defRPr/>
            </a:pPr>
            <a:endParaRPr lang="en-GB" altLang="en-US" sz="1400" dirty="0" smtClean="0">
              <a:solidFill>
                <a:srgbClr val="000000"/>
              </a:solidFill>
              <a:ea typeface="ＭＳ Ｐゴシック" pitchFamily="34" charset="-128"/>
            </a:endParaRPr>
          </a:p>
        </p:txBody>
      </p:sp>
    </p:spTree>
    <p:extLst>
      <p:ext uri="{BB962C8B-B14F-4D97-AF65-F5344CB8AC3E}">
        <p14:creationId xmlns:p14="http://schemas.microsoft.com/office/powerpoint/2010/main" val="27491500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p:titleStyle>
    <p:bodyStyle>
      <a:lvl1pPr marL="342900" indent="-342900" algn="l" rtl="0" eaLnBrk="0" fontAlgn="base" hangingPunct="0">
        <a:lnSpc>
          <a:spcPct val="90000"/>
        </a:lnSpc>
        <a:spcBef>
          <a:spcPct val="60000"/>
        </a:spcBef>
        <a:spcAft>
          <a:spcPct val="0"/>
        </a:spcAft>
        <a:buClr>
          <a:srgbClr val="5F2861"/>
        </a:buClr>
        <a:buSzPct val="120000"/>
        <a:buChar char="•"/>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49262" y="449262"/>
            <a:ext cx="8277226" cy="990601"/>
          </a:xfrm>
          <a:prstGeom prst="roundRect">
            <a:avLst>
              <a:gd name="adj" fmla="val 7213"/>
            </a:avLst>
          </a:prstGeom>
          <a:solidFill>
            <a:srgbClr val="5F2861"/>
          </a:solidFill>
          <a:ln w="12700">
            <a:miter lim="400000"/>
          </a:ln>
        </p:spPr>
        <p:txBody>
          <a:bodyPr lIns="0" tIns="0" rIns="0" bIns="0" anchor="ctr"/>
          <a:lstStyle/>
          <a:p>
            <a:pPr defTabSz="457200" eaLnBrk="1" fontAlgn="auto" hangingPunct="1">
              <a:spcBef>
                <a:spcPts val="0"/>
              </a:spcBef>
              <a:spcAft>
                <a:spcPts val="0"/>
              </a:spcAft>
              <a:defRPr sz="1800"/>
            </a:pPr>
            <a:endParaRPr sz="1800" kern="0" dirty="0">
              <a:solidFill>
                <a:sysClr val="windowText" lastClr="000000"/>
              </a:solidFill>
              <a:latin typeface="Arial"/>
              <a:cs typeface="Arial"/>
              <a:sym typeface="Arial"/>
            </a:endParaRPr>
          </a:p>
        </p:txBody>
      </p:sp>
      <p:sp>
        <p:nvSpPr>
          <p:cNvPr id="3" name="Shape 3"/>
          <p:cNvSpPr/>
          <p:nvPr/>
        </p:nvSpPr>
        <p:spPr>
          <a:xfrm flipH="1" flipV="1">
            <a:off x="449262" y="6505574"/>
            <a:ext cx="8277226" cy="1"/>
          </a:xfrm>
          <a:prstGeom prst="line">
            <a:avLst/>
          </a:prstGeom>
          <a:ln w="12700">
            <a:solidFill>
              <a:srgbClr val="5F2861"/>
            </a:solidFill>
            <a:round/>
          </a:ln>
        </p:spPr>
        <p:txBody>
          <a:bodyPr lIns="0" tIns="0" rIns="0" bIns="0"/>
          <a:lstStyle/>
          <a:p>
            <a:pPr defTabSz="457200" eaLnBrk="1" fontAlgn="auto" hangingPunct="1">
              <a:spcBef>
                <a:spcPts val="0"/>
              </a:spcBef>
              <a:spcAft>
                <a:spcPts val="0"/>
              </a:spcAft>
              <a:defRPr sz="1200">
                <a:latin typeface="+mn-lt"/>
                <a:ea typeface="+mn-ea"/>
                <a:cs typeface="+mn-cs"/>
                <a:sym typeface="Helvetica"/>
              </a:defRPr>
            </a:pPr>
            <a:endParaRPr sz="1200" kern="0" dirty="0">
              <a:solidFill>
                <a:sysClr val="windowText" lastClr="000000"/>
              </a:solidFill>
              <a:latin typeface="Helvetica"/>
              <a:ea typeface="+mn-ea"/>
              <a:sym typeface="Helvetica"/>
            </a:endParaRPr>
          </a:p>
        </p:txBody>
      </p:sp>
      <p:pic>
        <p:nvPicPr>
          <p:cNvPr id="4" name="image.pdf"/>
          <p:cNvPicPr/>
          <p:nvPr/>
        </p:nvPicPr>
        <p:blipFill>
          <a:blip r:embed="rId9">
            <a:extLst/>
          </a:blip>
          <a:stretch>
            <a:fillRect/>
          </a:stretch>
        </p:blipFill>
        <p:spPr>
          <a:xfrm>
            <a:off x="6530975" y="647604"/>
            <a:ext cx="1997075" cy="630334"/>
          </a:xfrm>
          <a:prstGeom prst="rect">
            <a:avLst/>
          </a:prstGeom>
          <a:ln w="12700">
            <a:miter lim="400000"/>
          </a:ln>
        </p:spPr>
      </p:pic>
      <p:sp>
        <p:nvSpPr>
          <p:cNvPr id="5" name="Shape 5"/>
          <p:cNvSpPr>
            <a:spLocks noGrp="1"/>
          </p:cNvSpPr>
          <p:nvPr>
            <p:ph type="sldNum" sz="quarter" idx="2"/>
          </p:nvPr>
        </p:nvSpPr>
        <p:spPr>
          <a:xfrm>
            <a:off x="6821487" y="6578599"/>
            <a:ext cx="1905001" cy="127001"/>
          </a:xfrm>
          <a:prstGeom prst="rect">
            <a:avLst/>
          </a:prstGeom>
          <a:ln w="12700">
            <a:miter lim="400000"/>
          </a:ln>
        </p:spPr>
        <p:txBody>
          <a:bodyPr lIns="0" tIns="0" rIns="0" bIns="0" anchor="b">
            <a:spAutoFit/>
          </a:bodyPr>
          <a:lstStyle>
            <a:lvl1pPr algn="r" defTabSz="457200">
              <a:defRPr sz="900">
                <a:solidFill>
                  <a:srgbClr val="5F2861"/>
                </a:solidFill>
              </a:defRPr>
            </a:lvl1pPr>
          </a:lstStyle>
          <a:p>
            <a:pPr eaLnBrk="1" fontAlgn="auto" hangingPunct="1">
              <a:spcBef>
                <a:spcPts val="0"/>
              </a:spcBef>
              <a:spcAft>
                <a:spcPts val="0"/>
              </a:spcAft>
            </a:pPr>
            <a:fld id="{86CB4B4D-7CA3-9044-876B-883B54F8677D}" type="slidenum">
              <a:rPr kern="0">
                <a:latin typeface="Arial"/>
                <a:cs typeface="Arial"/>
                <a:sym typeface="Arial"/>
              </a:rPr>
              <a:pPr eaLnBrk="1" fontAlgn="auto" hangingPunct="1">
                <a:spcBef>
                  <a:spcPts val="0"/>
                </a:spcBef>
                <a:spcAft>
                  <a:spcPts val="0"/>
                </a:spcAft>
              </a:pPr>
              <a:t>‹#›</a:t>
            </a:fld>
            <a:endParaRPr kern="0" dirty="0">
              <a:latin typeface="Arial"/>
              <a:cs typeface="Arial"/>
              <a:sym typeface="Arial"/>
            </a:endParaRPr>
          </a:p>
        </p:txBody>
      </p:sp>
    </p:spTree>
    <p:extLst>
      <p:ext uri="{BB962C8B-B14F-4D97-AF65-F5344CB8AC3E}">
        <p14:creationId xmlns:p14="http://schemas.microsoft.com/office/powerpoint/2010/main" val="74248484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transition spd="med"/>
  <p:txStyles>
    <p:titleStyle>
      <a:lvl1pPr>
        <a:lnSpc>
          <a:spcPct val="85000"/>
        </a:lnSpc>
        <a:defRPr sz="2600">
          <a:solidFill>
            <a:srgbClr val="FFFFFF"/>
          </a:solidFill>
          <a:latin typeface="Arial"/>
          <a:ea typeface="Arial"/>
          <a:cs typeface="Arial"/>
          <a:sym typeface="Arial"/>
        </a:defRPr>
      </a:lvl1pPr>
      <a:lvl2pPr>
        <a:lnSpc>
          <a:spcPct val="85000"/>
        </a:lnSpc>
        <a:defRPr sz="2600">
          <a:solidFill>
            <a:srgbClr val="FFFFFF"/>
          </a:solidFill>
          <a:latin typeface="Arial"/>
          <a:ea typeface="Arial"/>
          <a:cs typeface="Arial"/>
          <a:sym typeface="Arial"/>
        </a:defRPr>
      </a:lvl2pPr>
      <a:lvl3pPr>
        <a:lnSpc>
          <a:spcPct val="85000"/>
        </a:lnSpc>
        <a:defRPr sz="2600">
          <a:solidFill>
            <a:srgbClr val="FFFFFF"/>
          </a:solidFill>
          <a:latin typeface="Arial"/>
          <a:ea typeface="Arial"/>
          <a:cs typeface="Arial"/>
          <a:sym typeface="Arial"/>
        </a:defRPr>
      </a:lvl3pPr>
      <a:lvl4pPr>
        <a:lnSpc>
          <a:spcPct val="85000"/>
        </a:lnSpc>
        <a:defRPr sz="2600">
          <a:solidFill>
            <a:srgbClr val="FFFFFF"/>
          </a:solidFill>
          <a:latin typeface="Arial"/>
          <a:ea typeface="Arial"/>
          <a:cs typeface="Arial"/>
          <a:sym typeface="Arial"/>
        </a:defRPr>
      </a:lvl4pPr>
      <a:lvl5pPr>
        <a:lnSpc>
          <a:spcPct val="85000"/>
        </a:lnSpc>
        <a:defRPr sz="2600">
          <a:solidFill>
            <a:srgbClr val="FFFFFF"/>
          </a:solidFill>
          <a:latin typeface="Arial"/>
          <a:ea typeface="Arial"/>
          <a:cs typeface="Arial"/>
          <a:sym typeface="Arial"/>
        </a:defRPr>
      </a:lvl5pPr>
      <a:lvl6pPr indent="457200">
        <a:lnSpc>
          <a:spcPct val="85000"/>
        </a:lnSpc>
        <a:defRPr sz="2600">
          <a:solidFill>
            <a:srgbClr val="FFFFFF"/>
          </a:solidFill>
          <a:latin typeface="Arial"/>
          <a:ea typeface="Arial"/>
          <a:cs typeface="Arial"/>
          <a:sym typeface="Arial"/>
        </a:defRPr>
      </a:lvl6pPr>
      <a:lvl7pPr indent="914400">
        <a:lnSpc>
          <a:spcPct val="85000"/>
        </a:lnSpc>
        <a:defRPr sz="2600">
          <a:solidFill>
            <a:srgbClr val="FFFFFF"/>
          </a:solidFill>
          <a:latin typeface="Arial"/>
          <a:ea typeface="Arial"/>
          <a:cs typeface="Arial"/>
          <a:sym typeface="Arial"/>
        </a:defRPr>
      </a:lvl7pPr>
      <a:lvl8pPr indent="1371600">
        <a:lnSpc>
          <a:spcPct val="85000"/>
        </a:lnSpc>
        <a:defRPr sz="2600">
          <a:solidFill>
            <a:srgbClr val="FFFFFF"/>
          </a:solidFill>
          <a:latin typeface="Arial"/>
          <a:ea typeface="Arial"/>
          <a:cs typeface="Arial"/>
          <a:sym typeface="Arial"/>
        </a:defRPr>
      </a:lvl8pPr>
      <a:lvl9pPr indent="1828800">
        <a:lnSpc>
          <a:spcPct val="85000"/>
        </a:lnSpc>
        <a:defRPr sz="2600">
          <a:solidFill>
            <a:srgbClr val="FFFFFF"/>
          </a:solidFill>
          <a:latin typeface="Arial"/>
          <a:ea typeface="Arial"/>
          <a:cs typeface="Arial"/>
          <a:sym typeface="Arial"/>
        </a:defRPr>
      </a:lvl9pPr>
    </p:titleStyle>
    <p:bodyStyle>
      <a:lvl1pPr marL="342900" indent="-342900">
        <a:lnSpc>
          <a:spcPct val="90000"/>
        </a:lnSpc>
        <a:spcBef>
          <a:spcPts val="1400"/>
        </a:spcBef>
        <a:tabLst>
          <a:tab pos="254000" algn="l"/>
        </a:tabLst>
        <a:defRPr sz="2000">
          <a:latin typeface="Arial"/>
          <a:ea typeface="Arial"/>
          <a:cs typeface="Arial"/>
          <a:sym typeface="Arial"/>
        </a:defRPr>
      </a:lvl1pPr>
      <a:lvl2pPr marL="728838" indent="-287513">
        <a:lnSpc>
          <a:spcPct val="90000"/>
        </a:lnSpc>
        <a:spcBef>
          <a:spcPts val="1400"/>
        </a:spcBef>
        <a:buSzPct val="120000"/>
        <a:buChar char="•"/>
        <a:tabLst>
          <a:tab pos="254000" algn="l"/>
        </a:tabLst>
        <a:defRPr sz="2000">
          <a:latin typeface="Arial"/>
          <a:ea typeface="Arial"/>
          <a:cs typeface="Arial"/>
          <a:sym typeface="Arial"/>
        </a:defRPr>
      </a:lvl2pPr>
      <a:lvl3pPr marL="1193447" indent="-313972">
        <a:lnSpc>
          <a:spcPct val="90000"/>
        </a:lnSpc>
        <a:spcBef>
          <a:spcPts val="1400"/>
        </a:spcBef>
        <a:buSzPct val="100000"/>
        <a:buChar char="-"/>
        <a:tabLst>
          <a:tab pos="254000" algn="l"/>
        </a:tabLst>
        <a:defRPr sz="2000">
          <a:latin typeface="Arial"/>
          <a:ea typeface="Arial"/>
          <a:cs typeface="Arial"/>
          <a:sym typeface="Arial"/>
        </a:defRPr>
      </a:lvl3pPr>
      <a:lvl4pPr marL="1658937" indent="-317500">
        <a:lnSpc>
          <a:spcPct val="90000"/>
        </a:lnSpc>
        <a:spcBef>
          <a:spcPts val="1400"/>
        </a:spcBef>
        <a:buSzPct val="100000"/>
        <a:buChar char="⬤"/>
        <a:tabLst>
          <a:tab pos="254000" algn="l"/>
        </a:tabLst>
        <a:defRPr sz="2000">
          <a:latin typeface="Arial"/>
          <a:ea typeface="Arial"/>
          <a:cs typeface="Arial"/>
          <a:sym typeface="Arial"/>
        </a:defRPr>
      </a:lvl4pPr>
      <a:lvl5pPr marL="2118783" indent="-312208">
        <a:lnSpc>
          <a:spcPct val="90000"/>
        </a:lnSpc>
        <a:spcBef>
          <a:spcPts val="1400"/>
        </a:spcBef>
        <a:buSzPct val="100000"/>
        <a:buChar char="⬤"/>
        <a:tabLst>
          <a:tab pos="254000" algn="l"/>
        </a:tabLst>
        <a:defRPr sz="2000">
          <a:latin typeface="Arial"/>
          <a:ea typeface="Arial"/>
          <a:cs typeface="Arial"/>
          <a:sym typeface="Arial"/>
        </a:defRPr>
      </a:lvl5pPr>
      <a:lvl6pPr marL="2575983" indent="-312208">
        <a:lnSpc>
          <a:spcPct val="90000"/>
        </a:lnSpc>
        <a:spcBef>
          <a:spcPts val="1400"/>
        </a:spcBef>
        <a:buSzPct val="100000"/>
        <a:buChar char="•"/>
        <a:tabLst>
          <a:tab pos="254000" algn="l"/>
        </a:tabLst>
        <a:defRPr sz="2000">
          <a:latin typeface="Arial"/>
          <a:ea typeface="Arial"/>
          <a:cs typeface="Arial"/>
          <a:sym typeface="Arial"/>
        </a:defRPr>
      </a:lvl6pPr>
      <a:lvl7pPr marL="3033183" indent="-312208">
        <a:lnSpc>
          <a:spcPct val="90000"/>
        </a:lnSpc>
        <a:spcBef>
          <a:spcPts val="1400"/>
        </a:spcBef>
        <a:buSzPct val="100000"/>
        <a:buChar char="•"/>
        <a:tabLst>
          <a:tab pos="254000" algn="l"/>
        </a:tabLst>
        <a:defRPr sz="2000">
          <a:latin typeface="Arial"/>
          <a:ea typeface="Arial"/>
          <a:cs typeface="Arial"/>
          <a:sym typeface="Arial"/>
        </a:defRPr>
      </a:lvl7pPr>
      <a:lvl8pPr marL="3490383" indent="-312208">
        <a:lnSpc>
          <a:spcPct val="90000"/>
        </a:lnSpc>
        <a:spcBef>
          <a:spcPts val="1400"/>
        </a:spcBef>
        <a:buSzPct val="100000"/>
        <a:buChar char="•"/>
        <a:tabLst>
          <a:tab pos="254000" algn="l"/>
        </a:tabLst>
        <a:defRPr sz="2000">
          <a:latin typeface="Arial"/>
          <a:ea typeface="Arial"/>
          <a:cs typeface="Arial"/>
          <a:sym typeface="Arial"/>
        </a:defRPr>
      </a:lvl8pPr>
      <a:lvl9pPr marL="3947583" indent="-312208">
        <a:lnSpc>
          <a:spcPct val="90000"/>
        </a:lnSpc>
        <a:spcBef>
          <a:spcPts val="1400"/>
        </a:spcBef>
        <a:buSzPct val="100000"/>
        <a:buChar char="•"/>
        <a:tabLst>
          <a:tab pos="254000" algn="l"/>
        </a:tabLst>
        <a:defRPr sz="2000">
          <a:latin typeface="Arial"/>
          <a:ea typeface="Arial"/>
          <a:cs typeface="Arial"/>
          <a:sym typeface="Arial"/>
        </a:defRPr>
      </a:lvl9pPr>
    </p:bodyStyle>
    <p:otherStyle>
      <a:lvl1pPr algn="r" defTabSz="457200">
        <a:defRPr sz="900">
          <a:solidFill>
            <a:schemeClr val="tx1"/>
          </a:solidFill>
          <a:latin typeface="+mn-lt"/>
          <a:ea typeface="+mn-ea"/>
          <a:cs typeface="+mn-cs"/>
          <a:sym typeface="Arial"/>
        </a:defRPr>
      </a:lvl1pPr>
      <a:lvl2pPr indent="457200" algn="r" defTabSz="457200">
        <a:defRPr sz="900">
          <a:solidFill>
            <a:schemeClr val="tx1"/>
          </a:solidFill>
          <a:latin typeface="+mn-lt"/>
          <a:ea typeface="+mn-ea"/>
          <a:cs typeface="+mn-cs"/>
          <a:sym typeface="Arial"/>
        </a:defRPr>
      </a:lvl2pPr>
      <a:lvl3pPr indent="914400" algn="r" defTabSz="457200">
        <a:defRPr sz="900">
          <a:solidFill>
            <a:schemeClr val="tx1"/>
          </a:solidFill>
          <a:latin typeface="+mn-lt"/>
          <a:ea typeface="+mn-ea"/>
          <a:cs typeface="+mn-cs"/>
          <a:sym typeface="Arial"/>
        </a:defRPr>
      </a:lvl3pPr>
      <a:lvl4pPr indent="1371600" algn="r" defTabSz="457200">
        <a:defRPr sz="900">
          <a:solidFill>
            <a:schemeClr val="tx1"/>
          </a:solidFill>
          <a:latin typeface="+mn-lt"/>
          <a:ea typeface="+mn-ea"/>
          <a:cs typeface="+mn-cs"/>
          <a:sym typeface="Arial"/>
        </a:defRPr>
      </a:lvl4pPr>
      <a:lvl5pPr indent="1828800" algn="r" defTabSz="457200">
        <a:defRPr sz="900">
          <a:solidFill>
            <a:schemeClr val="tx1"/>
          </a:solidFill>
          <a:latin typeface="+mn-lt"/>
          <a:ea typeface="+mn-ea"/>
          <a:cs typeface="+mn-cs"/>
          <a:sym typeface="Arial"/>
        </a:defRPr>
      </a:lvl5pPr>
      <a:lvl6pPr algn="r" defTabSz="457200">
        <a:defRPr sz="900">
          <a:solidFill>
            <a:schemeClr val="tx1"/>
          </a:solidFill>
          <a:latin typeface="+mn-lt"/>
          <a:ea typeface="+mn-ea"/>
          <a:cs typeface="+mn-cs"/>
          <a:sym typeface="Arial"/>
        </a:defRPr>
      </a:lvl6pPr>
      <a:lvl7pPr algn="r" defTabSz="457200">
        <a:defRPr sz="900">
          <a:solidFill>
            <a:schemeClr val="tx1"/>
          </a:solidFill>
          <a:latin typeface="+mn-lt"/>
          <a:ea typeface="+mn-ea"/>
          <a:cs typeface="+mn-cs"/>
          <a:sym typeface="Arial"/>
        </a:defRPr>
      </a:lvl7pPr>
      <a:lvl8pPr algn="r" defTabSz="457200">
        <a:defRPr sz="900">
          <a:solidFill>
            <a:schemeClr val="tx1"/>
          </a:solidFill>
          <a:latin typeface="+mn-lt"/>
          <a:ea typeface="+mn-ea"/>
          <a:cs typeface="+mn-cs"/>
          <a:sym typeface="Arial"/>
        </a:defRPr>
      </a:lvl8pPr>
      <a:lvl9pPr algn="r" defTabSz="457200">
        <a:defRPr sz="900">
          <a:solidFill>
            <a:schemeClr val="tx1"/>
          </a:solidFill>
          <a:latin typeface="+mn-lt"/>
          <a:ea typeface="+mn-ea"/>
          <a:cs typeface="+mn-cs"/>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49262" y="449262"/>
            <a:ext cx="8277226" cy="990601"/>
          </a:xfrm>
          <a:prstGeom prst="roundRect">
            <a:avLst>
              <a:gd name="adj" fmla="val 7213"/>
            </a:avLst>
          </a:prstGeom>
          <a:solidFill>
            <a:srgbClr val="5F2861"/>
          </a:solidFill>
          <a:ln w="12700">
            <a:miter lim="400000"/>
          </a:ln>
        </p:spPr>
        <p:txBody>
          <a:bodyPr lIns="0" tIns="0" rIns="0" bIns="0" anchor="ctr"/>
          <a:lstStyle/>
          <a:p>
            <a:pPr defTabSz="457200" eaLnBrk="1" fontAlgn="auto" hangingPunct="1">
              <a:spcBef>
                <a:spcPts val="0"/>
              </a:spcBef>
              <a:spcAft>
                <a:spcPts val="0"/>
              </a:spcAft>
              <a:defRPr sz="1800"/>
            </a:pPr>
            <a:endParaRPr sz="1800" kern="0" dirty="0">
              <a:solidFill>
                <a:sysClr val="windowText" lastClr="000000"/>
              </a:solidFill>
              <a:latin typeface="Arial"/>
              <a:cs typeface="Arial"/>
              <a:sym typeface="Arial"/>
            </a:endParaRPr>
          </a:p>
        </p:txBody>
      </p:sp>
      <p:sp>
        <p:nvSpPr>
          <p:cNvPr id="3" name="Shape 3"/>
          <p:cNvSpPr/>
          <p:nvPr/>
        </p:nvSpPr>
        <p:spPr>
          <a:xfrm flipH="1" flipV="1">
            <a:off x="449262" y="6505574"/>
            <a:ext cx="8277226" cy="1"/>
          </a:xfrm>
          <a:prstGeom prst="line">
            <a:avLst/>
          </a:prstGeom>
          <a:ln w="12700">
            <a:solidFill>
              <a:srgbClr val="5F2861"/>
            </a:solidFill>
            <a:round/>
          </a:ln>
        </p:spPr>
        <p:txBody>
          <a:bodyPr lIns="0" tIns="0" rIns="0" bIns="0"/>
          <a:lstStyle/>
          <a:p>
            <a:pPr defTabSz="457200" eaLnBrk="1" fontAlgn="auto" hangingPunct="1">
              <a:spcBef>
                <a:spcPts val="0"/>
              </a:spcBef>
              <a:spcAft>
                <a:spcPts val="0"/>
              </a:spcAft>
              <a:defRPr sz="1200">
                <a:latin typeface="+mn-lt"/>
                <a:ea typeface="+mn-ea"/>
                <a:cs typeface="+mn-cs"/>
                <a:sym typeface="Helvetica"/>
              </a:defRPr>
            </a:pPr>
            <a:endParaRPr sz="1200" kern="0" dirty="0">
              <a:solidFill>
                <a:sysClr val="windowText" lastClr="000000"/>
              </a:solidFill>
              <a:latin typeface="Helvetica"/>
              <a:ea typeface="+mn-ea"/>
              <a:sym typeface="Helvetica"/>
            </a:endParaRPr>
          </a:p>
        </p:txBody>
      </p:sp>
      <p:pic>
        <p:nvPicPr>
          <p:cNvPr id="4" name="image.pdf"/>
          <p:cNvPicPr/>
          <p:nvPr/>
        </p:nvPicPr>
        <p:blipFill>
          <a:blip r:embed="rId5">
            <a:extLst/>
          </a:blip>
          <a:stretch>
            <a:fillRect/>
          </a:stretch>
        </p:blipFill>
        <p:spPr>
          <a:xfrm>
            <a:off x="6530975" y="647604"/>
            <a:ext cx="1997075" cy="630334"/>
          </a:xfrm>
          <a:prstGeom prst="rect">
            <a:avLst/>
          </a:prstGeom>
          <a:ln w="12700">
            <a:miter lim="400000"/>
          </a:ln>
        </p:spPr>
      </p:pic>
      <p:sp>
        <p:nvSpPr>
          <p:cNvPr id="5" name="Shape 5"/>
          <p:cNvSpPr>
            <a:spLocks noGrp="1"/>
          </p:cNvSpPr>
          <p:nvPr>
            <p:ph type="sldNum" sz="quarter" idx="2"/>
          </p:nvPr>
        </p:nvSpPr>
        <p:spPr>
          <a:xfrm>
            <a:off x="6821487" y="6578599"/>
            <a:ext cx="1905001" cy="127001"/>
          </a:xfrm>
          <a:prstGeom prst="rect">
            <a:avLst/>
          </a:prstGeom>
          <a:ln w="12700">
            <a:miter lim="400000"/>
          </a:ln>
        </p:spPr>
        <p:txBody>
          <a:bodyPr lIns="0" tIns="0" rIns="0" bIns="0" anchor="b">
            <a:spAutoFit/>
          </a:bodyPr>
          <a:lstStyle>
            <a:lvl1pPr algn="r" defTabSz="457200">
              <a:defRPr sz="900">
                <a:solidFill>
                  <a:srgbClr val="5F2861"/>
                </a:solidFill>
              </a:defRPr>
            </a:lvl1pPr>
          </a:lstStyle>
          <a:p>
            <a:pPr eaLnBrk="1" fontAlgn="auto" hangingPunct="1">
              <a:spcBef>
                <a:spcPts val="0"/>
              </a:spcBef>
              <a:spcAft>
                <a:spcPts val="0"/>
              </a:spcAft>
            </a:pPr>
            <a:fld id="{86CB4B4D-7CA3-9044-876B-883B54F8677D}" type="slidenum">
              <a:rPr kern="0">
                <a:latin typeface="Arial"/>
                <a:cs typeface="Arial"/>
                <a:sym typeface="Arial"/>
              </a:rPr>
              <a:pPr eaLnBrk="1" fontAlgn="auto" hangingPunct="1">
                <a:spcBef>
                  <a:spcPts val="0"/>
                </a:spcBef>
                <a:spcAft>
                  <a:spcPts val="0"/>
                </a:spcAft>
              </a:pPr>
              <a:t>‹#›</a:t>
            </a:fld>
            <a:endParaRPr kern="0" dirty="0">
              <a:latin typeface="Arial"/>
              <a:cs typeface="Arial"/>
              <a:sym typeface="Arial"/>
            </a:endParaRPr>
          </a:p>
        </p:txBody>
      </p:sp>
    </p:spTree>
    <p:extLst>
      <p:ext uri="{BB962C8B-B14F-4D97-AF65-F5344CB8AC3E}">
        <p14:creationId xmlns:p14="http://schemas.microsoft.com/office/powerpoint/2010/main" val="226131760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transition spd="med"/>
  <p:txStyles>
    <p:titleStyle>
      <a:lvl1pPr>
        <a:lnSpc>
          <a:spcPct val="85000"/>
        </a:lnSpc>
        <a:defRPr sz="2600">
          <a:solidFill>
            <a:srgbClr val="FFFFFF"/>
          </a:solidFill>
          <a:latin typeface="Arial"/>
          <a:ea typeface="Arial"/>
          <a:cs typeface="Arial"/>
          <a:sym typeface="Arial"/>
        </a:defRPr>
      </a:lvl1pPr>
      <a:lvl2pPr>
        <a:lnSpc>
          <a:spcPct val="85000"/>
        </a:lnSpc>
        <a:defRPr sz="2600">
          <a:solidFill>
            <a:srgbClr val="FFFFFF"/>
          </a:solidFill>
          <a:latin typeface="Arial"/>
          <a:ea typeface="Arial"/>
          <a:cs typeface="Arial"/>
          <a:sym typeface="Arial"/>
        </a:defRPr>
      </a:lvl2pPr>
      <a:lvl3pPr>
        <a:lnSpc>
          <a:spcPct val="85000"/>
        </a:lnSpc>
        <a:defRPr sz="2600">
          <a:solidFill>
            <a:srgbClr val="FFFFFF"/>
          </a:solidFill>
          <a:latin typeface="Arial"/>
          <a:ea typeface="Arial"/>
          <a:cs typeface="Arial"/>
          <a:sym typeface="Arial"/>
        </a:defRPr>
      </a:lvl3pPr>
      <a:lvl4pPr>
        <a:lnSpc>
          <a:spcPct val="85000"/>
        </a:lnSpc>
        <a:defRPr sz="2600">
          <a:solidFill>
            <a:srgbClr val="FFFFFF"/>
          </a:solidFill>
          <a:latin typeface="Arial"/>
          <a:ea typeface="Arial"/>
          <a:cs typeface="Arial"/>
          <a:sym typeface="Arial"/>
        </a:defRPr>
      </a:lvl4pPr>
      <a:lvl5pPr>
        <a:lnSpc>
          <a:spcPct val="85000"/>
        </a:lnSpc>
        <a:defRPr sz="2600">
          <a:solidFill>
            <a:srgbClr val="FFFFFF"/>
          </a:solidFill>
          <a:latin typeface="Arial"/>
          <a:ea typeface="Arial"/>
          <a:cs typeface="Arial"/>
          <a:sym typeface="Arial"/>
        </a:defRPr>
      </a:lvl5pPr>
      <a:lvl6pPr indent="457200">
        <a:lnSpc>
          <a:spcPct val="85000"/>
        </a:lnSpc>
        <a:defRPr sz="2600">
          <a:solidFill>
            <a:srgbClr val="FFFFFF"/>
          </a:solidFill>
          <a:latin typeface="Arial"/>
          <a:ea typeface="Arial"/>
          <a:cs typeface="Arial"/>
          <a:sym typeface="Arial"/>
        </a:defRPr>
      </a:lvl6pPr>
      <a:lvl7pPr indent="914400">
        <a:lnSpc>
          <a:spcPct val="85000"/>
        </a:lnSpc>
        <a:defRPr sz="2600">
          <a:solidFill>
            <a:srgbClr val="FFFFFF"/>
          </a:solidFill>
          <a:latin typeface="Arial"/>
          <a:ea typeface="Arial"/>
          <a:cs typeface="Arial"/>
          <a:sym typeface="Arial"/>
        </a:defRPr>
      </a:lvl7pPr>
      <a:lvl8pPr indent="1371600">
        <a:lnSpc>
          <a:spcPct val="85000"/>
        </a:lnSpc>
        <a:defRPr sz="2600">
          <a:solidFill>
            <a:srgbClr val="FFFFFF"/>
          </a:solidFill>
          <a:latin typeface="Arial"/>
          <a:ea typeface="Arial"/>
          <a:cs typeface="Arial"/>
          <a:sym typeface="Arial"/>
        </a:defRPr>
      </a:lvl8pPr>
      <a:lvl9pPr indent="1828800">
        <a:lnSpc>
          <a:spcPct val="85000"/>
        </a:lnSpc>
        <a:defRPr sz="2600">
          <a:solidFill>
            <a:srgbClr val="FFFFFF"/>
          </a:solidFill>
          <a:latin typeface="Arial"/>
          <a:ea typeface="Arial"/>
          <a:cs typeface="Arial"/>
          <a:sym typeface="Arial"/>
        </a:defRPr>
      </a:lvl9pPr>
    </p:titleStyle>
    <p:bodyStyle>
      <a:lvl1pPr marL="342900" indent="-342900">
        <a:lnSpc>
          <a:spcPct val="90000"/>
        </a:lnSpc>
        <a:spcBef>
          <a:spcPts val="1400"/>
        </a:spcBef>
        <a:tabLst>
          <a:tab pos="254000" algn="l"/>
        </a:tabLst>
        <a:defRPr sz="2000">
          <a:latin typeface="Arial"/>
          <a:ea typeface="Arial"/>
          <a:cs typeface="Arial"/>
          <a:sym typeface="Arial"/>
        </a:defRPr>
      </a:lvl1pPr>
      <a:lvl2pPr marL="728838" indent="-287513">
        <a:lnSpc>
          <a:spcPct val="90000"/>
        </a:lnSpc>
        <a:spcBef>
          <a:spcPts val="1400"/>
        </a:spcBef>
        <a:buSzPct val="120000"/>
        <a:buChar char="•"/>
        <a:tabLst>
          <a:tab pos="254000" algn="l"/>
        </a:tabLst>
        <a:defRPr sz="2000">
          <a:latin typeface="Arial"/>
          <a:ea typeface="Arial"/>
          <a:cs typeface="Arial"/>
          <a:sym typeface="Arial"/>
        </a:defRPr>
      </a:lvl2pPr>
      <a:lvl3pPr marL="1193447" indent="-313972">
        <a:lnSpc>
          <a:spcPct val="90000"/>
        </a:lnSpc>
        <a:spcBef>
          <a:spcPts val="1400"/>
        </a:spcBef>
        <a:buSzPct val="100000"/>
        <a:buChar char="-"/>
        <a:tabLst>
          <a:tab pos="254000" algn="l"/>
        </a:tabLst>
        <a:defRPr sz="2000">
          <a:latin typeface="Arial"/>
          <a:ea typeface="Arial"/>
          <a:cs typeface="Arial"/>
          <a:sym typeface="Arial"/>
        </a:defRPr>
      </a:lvl3pPr>
      <a:lvl4pPr marL="1658937" indent="-317500">
        <a:lnSpc>
          <a:spcPct val="90000"/>
        </a:lnSpc>
        <a:spcBef>
          <a:spcPts val="1400"/>
        </a:spcBef>
        <a:buSzPct val="100000"/>
        <a:buChar char="⬤"/>
        <a:tabLst>
          <a:tab pos="254000" algn="l"/>
        </a:tabLst>
        <a:defRPr sz="2000">
          <a:latin typeface="Arial"/>
          <a:ea typeface="Arial"/>
          <a:cs typeface="Arial"/>
          <a:sym typeface="Arial"/>
        </a:defRPr>
      </a:lvl4pPr>
      <a:lvl5pPr marL="2118783" indent="-312208">
        <a:lnSpc>
          <a:spcPct val="90000"/>
        </a:lnSpc>
        <a:spcBef>
          <a:spcPts val="1400"/>
        </a:spcBef>
        <a:buSzPct val="100000"/>
        <a:buChar char="⬤"/>
        <a:tabLst>
          <a:tab pos="254000" algn="l"/>
        </a:tabLst>
        <a:defRPr sz="2000">
          <a:latin typeface="Arial"/>
          <a:ea typeface="Arial"/>
          <a:cs typeface="Arial"/>
          <a:sym typeface="Arial"/>
        </a:defRPr>
      </a:lvl5pPr>
      <a:lvl6pPr marL="2575983" indent="-312208">
        <a:lnSpc>
          <a:spcPct val="90000"/>
        </a:lnSpc>
        <a:spcBef>
          <a:spcPts val="1400"/>
        </a:spcBef>
        <a:buSzPct val="100000"/>
        <a:buChar char="•"/>
        <a:tabLst>
          <a:tab pos="254000" algn="l"/>
        </a:tabLst>
        <a:defRPr sz="2000">
          <a:latin typeface="Arial"/>
          <a:ea typeface="Arial"/>
          <a:cs typeface="Arial"/>
          <a:sym typeface="Arial"/>
        </a:defRPr>
      </a:lvl6pPr>
      <a:lvl7pPr marL="3033183" indent="-312208">
        <a:lnSpc>
          <a:spcPct val="90000"/>
        </a:lnSpc>
        <a:spcBef>
          <a:spcPts val="1400"/>
        </a:spcBef>
        <a:buSzPct val="100000"/>
        <a:buChar char="•"/>
        <a:tabLst>
          <a:tab pos="254000" algn="l"/>
        </a:tabLst>
        <a:defRPr sz="2000">
          <a:latin typeface="Arial"/>
          <a:ea typeface="Arial"/>
          <a:cs typeface="Arial"/>
          <a:sym typeface="Arial"/>
        </a:defRPr>
      </a:lvl7pPr>
      <a:lvl8pPr marL="3490383" indent="-312208">
        <a:lnSpc>
          <a:spcPct val="90000"/>
        </a:lnSpc>
        <a:spcBef>
          <a:spcPts val="1400"/>
        </a:spcBef>
        <a:buSzPct val="100000"/>
        <a:buChar char="•"/>
        <a:tabLst>
          <a:tab pos="254000" algn="l"/>
        </a:tabLst>
        <a:defRPr sz="2000">
          <a:latin typeface="Arial"/>
          <a:ea typeface="Arial"/>
          <a:cs typeface="Arial"/>
          <a:sym typeface="Arial"/>
        </a:defRPr>
      </a:lvl8pPr>
      <a:lvl9pPr marL="3947583" indent="-312208">
        <a:lnSpc>
          <a:spcPct val="90000"/>
        </a:lnSpc>
        <a:spcBef>
          <a:spcPts val="1400"/>
        </a:spcBef>
        <a:buSzPct val="100000"/>
        <a:buChar char="•"/>
        <a:tabLst>
          <a:tab pos="254000" algn="l"/>
        </a:tabLst>
        <a:defRPr sz="2000">
          <a:latin typeface="Arial"/>
          <a:ea typeface="Arial"/>
          <a:cs typeface="Arial"/>
          <a:sym typeface="Arial"/>
        </a:defRPr>
      </a:lvl9pPr>
    </p:bodyStyle>
    <p:otherStyle>
      <a:lvl1pPr algn="r" defTabSz="457200">
        <a:defRPr sz="900">
          <a:solidFill>
            <a:schemeClr val="tx1"/>
          </a:solidFill>
          <a:latin typeface="+mn-lt"/>
          <a:ea typeface="+mn-ea"/>
          <a:cs typeface="+mn-cs"/>
          <a:sym typeface="Arial"/>
        </a:defRPr>
      </a:lvl1pPr>
      <a:lvl2pPr indent="457200" algn="r" defTabSz="457200">
        <a:defRPr sz="900">
          <a:solidFill>
            <a:schemeClr val="tx1"/>
          </a:solidFill>
          <a:latin typeface="+mn-lt"/>
          <a:ea typeface="+mn-ea"/>
          <a:cs typeface="+mn-cs"/>
          <a:sym typeface="Arial"/>
        </a:defRPr>
      </a:lvl2pPr>
      <a:lvl3pPr indent="914400" algn="r" defTabSz="457200">
        <a:defRPr sz="900">
          <a:solidFill>
            <a:schemeClr val="tx1"/>
          </a:solidFill>
          <a:latin typeface="+mn-lt"/>
          <a:ea typeface="+mn-ea"/>
          <a:cs typeface="+mn-cs"/>
          <a:sym typeface="Arial"/>
        </a:defRPr>
      </a:lvl3pPr>
      <a:lvl4pPr indent="1371600" algn="r" defTabSz="457200">
        <a:defRPr sz="900">
          <a:solidFill>
            <a:schemeClr val="tx1"/>
          </a:solidFill>
          <a:latin typeface="+mn-lt"/>
          <a:ea typeface="+mn-ea"/>
          <a:cs typeface="+mn-cs"/>
          <a:sym typeface="Arial"/>
        </a:defRPr>
      </a:lvl4pPr>
      <a:lvl5pPr indent="1828800" algn="r" defTabSz="457200">
        <a:defRPr sz="900">
          <a:solidFill>
            <a:schemeClr val="tx1"/>
          </a:solidFill>
          <a:latin typeface="+mn-lt"/>
          <a:ea typeface="+mn-ea"/>
          <a:cs typeface="+mn-cs"/>
          <a:sym typeface="Arial"/>
        </a:defRPr>
      </a:lvl5pPr>
      <a:lvl6pPr algn="r" defTabSz="457200">
        <a:defRPr sz="900">
          <a:solidFill>
            <a:schemeClr val="tx1"/>
          </a:solidFill>
          <a:latin typeface="+mn-lt"/>
          <a:ea typeface="+mn-ea"/>
          <a:cs typeface="+mn-cs"/>
          <a:sym typeface="Arial"/>
        </a:defRPr>
      </a:lvl6pPr>
      <a:lvl7pPr algn="r" defTabSz="457200">
        <a:defRPr sz="900">
          <a:solidFill>
            <a:schemeClr val="tx1"/>
          </a:solidFill>
          <a:latin typeface="+mn-lt"/>
          <a:ea typeface="+mn-ea"/>
          <a:cs typeface="+mn-cs"/>
          <a:sym typeface="Arial"/>
        </a:defRPr>
      </a:lvl7pPr>
      <a:lvl8pPr algn="r" defTabSz="457200">
        <a:defRPr sz="900">
          <a:solidFill>
            <a:schemeClr val="tx1"/>
          </a:solidFill>
          <a:latin typeface="+mn-lt"/>
          <a:ea typeface="+mn-ea"/>
          <a:cs typeface="+mn-cs"/>
          <a:sym typeface="Arial"/>
        </a:defRPr>
      </a:lvl8pPr>
      <a:lvl9pPr algn="r" defTabSz="457200">
        <a:defRPr sz="900">
          <a:solidFill>
            <a:schemeClr val="tx1"/>
          </a:solidFill>
          <a:latin typeface="+mn-lt"/>
          <a:ea typeface="+mn-ea"/>
          <a:cs typeface="+mn-cs"/>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defRPr/>
            </a:pPr>
            <a:endParaRPr lang="en-GB" altLang="en-US"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a:solidFill>
                  <a:srgbClr val="5F2861"/>
                </a:solidFill>
                <a:latin typeface="Arial" charset="0"/>
                <a:ea typeface="+mn-ea"/>
              </a:defRPr>
            </a:lvl1pPr>
          </a:lstStyle>
          <a:p>
            <a:pPr>
              <a:defRPr/>
            </a:pPr>
            <a:fld id="{BE5C1BEF-705B-4D84-A423-79C35C3FE2CF}" type="slidenum">
              <a:rPr lang="en-US" altLang="en-US"/>
              <a:pPr>
                <a:defRPr/>
              </a:pPr>
              <a:t>‹#›</a:t>
            </a:fld>
            <a:endParaRPr lang="en-US" altLang="en-US" sz="140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0000"/>
              </a:solidFill>
              <a:latin typeface="Arial"/>
              <a:ea typeface="ヒラギノ角ゴ Pro W3" pitchFamily="-16" charset="-128"/>
            </a:endParaRPr>
          </a:p>
        </p:txBody>
      </p:sp>
      <p:pic>
        <p:nvPicPr>
          <p:cNvPr id="1031"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35501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j-ea"/>
          <a:cs typeface="+mj-cs"/>
        </a:defRPr>
      </a:lvl1pPr>
      <a:lvl2pPr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2pPr>
      <a:lvl3pPr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3pPr>
      <a:lvl4pPr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4pPr>
      <a:lvl5pPr algn="l" rtl="0" eaLnBrk="0" fontAlgn="base" hangingPunct="0">
        <a:lnSpc>
          <a:spcPct val="85000"/>
        </a:lnSpc>
        <a:spcBef>
          <a:spcPct val="0"/>
        </a:spcBef>
        <a:spcAft>
          <a:spcPct val="0"/>
        </a:spcAft>
        <a:defRPr sz="2600">
          <a:solidFill>
            <a:schemeClr val="bg1"/>
          </a:solidFill>
          <a:latin typeface="Arial" charset="0"/>
          <a:ea typeface="ＭＳ Ｐゴシック" pitchFamily="-16" charset="-128"/>
        </a:defRPr>
      </a:lvl5pPr>
      <a:lvl6pPr marL="457200" algn="l" rtl="0" fontAlgn="base">
        <a:lnSpc>
          <a:spcPct val="85000"/>
        </a:lnSpc>
        <a:spcBef>
          <a:spcPct val="0"/>
        </a:spcBef>
        <a:spcAft>
          <a:spcPct val="0"/>
        </a:spcAft>
        <a:defRPr sz="2600">
          <a:solidFill>
            <a:schemeClr val="bg1"/>
          </a:solidFill>
          <a:latin typeface="Arial" charset="0"/>
          <a:ea typeface="ＭＳ Ｐゴシック" pitchFamily="-16" charset="-128"/>
        </a:defRPr>
      </a:lvl6pPr>
      <a:lvl7pPr marL="914400" algn="l" rtl="0" fontAlgn="base">
        <a:lnSpc>
          <a:spcPct val="85000"/>
        </a:lnSpc>
        <a:spcBef>
          <a:spcPct val="0"/>
        </a:spcBef>
        <a:spcAft>
          <a:spcPct val="0"/>
        </a:spcAft>
        <a:defRPr sz="2600">
          <a:solidFill>
            <a:schemeClr val="bg1"/>
          </a:solidFill>
          <a:latin typeface="Arial" charset="0"/>
          <a:ea typeface="ＭＳ Ｐゴシック" pitchFamily="-16" charset="-128"/>
        </a:defRPr>
      </a:lvl7pPr>
      <a:lvl8pPr marL="1371600" algn="l" rtl="0" fontAlgn="base">
        <a:lnSpc>
          <a:spcPct val="85000"/>
        </a:lnSpc>
        <a:spcBef>
          <a:spcPct val="0"/>
        </a:spcBef>
        <a:spcAft>
          <a:spcPct val="0"/>
        </a:spcAft>
        <a:defRPr sz="2600">
          <a:solidFill>
            <a:schemeClr val="bg1"/>
          </a:solidFill>
          <a:latin typeface="Arial" charset="0"/>
          <a:ea typeface="ＭＳ Ｐゴシック" pitchFamily="-16" charset="-128"/>
        </a:defRPr>
      </a:lvl8pPr>
      <a:lvl9pPr marL="1828800" algn="l" rtl="0" fontAlgn="base">
        <a:lnSpc>
          <a:spcPct val="85000"/>
        </a:lnSpc>
        <a:spcBef>
          <a:spcPct val="0"/>
        </a:spcBef>
        <a:spcAft>
          <a:spcPct val="0"/>
        </a:spcAft>
        <a:defRPr sz="2600">
          <a:solidFill>
            <a:schemeClr val="bg1"/>
          </a:solidFill>
          <a:latin typeface="Arial" charset="0"/>
          <a:ea typeface="ＭＳ Ｐゴシック" pitchFamily="-16" charset="-128"/>
        </a:defRPr>
      </a:lvl9pPr>
    </p:titleStyle>
    <p:bodyStyle>
      <a:lvl1pPr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n-ea"/>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n-ea"/>
        </a:defRPr>
      </a:lvl2pPr>
      <a:lvl3pPr marL="1162050" indent="-282575"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mn-lt"/>
          <a:ea typeface="+mn-ea"/>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5pPr>
      <a:lvl6pPr marL="25447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8.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3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hyperlink" Target="http://www.cqc.org.uk/gpintroguid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www.cqc.org.uk/GPProvid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3F6D33DC-0147-451F-8D44-9C891B08DAD2}" type="slidenum">
              <a:rPr lang="en-US" altLang="en-US" sz="900">
                <a:solidFill>
                  <a:srgbClr val="5F2861"/>
                </a:solidFill>
                <a:ea typeface="MS PGothic" pitchFamily="34" charset="-128"/>
              </a:rPr>
              <a:pPr algn="r"/>
              <a:t>1</a:t>
            </a:fld>
            <a:endParaRPr lang="en-US" altLang="en-US" sz="1400">
              <a:solidFill>
                <a:srgbClr val="6D2E69"/>
              </a:solidFill>
              <a:ea typeface="MS PGothic" pitchFamily="34" charset="-128"/>
            </a:endParaRPr>
          </a:p>
        </p:txBody>
      </p:sp>
      <p:sp>
        <p:nvSpPr>
          <p:cNvPr id="4099" name="AutoShape 3"/>
          <p:cNvSpPr>
            <a:spLocks noChangeArrowheads="1"/>
          </p:cNvSpPr>
          <p:nvPr/>
        </p:nvSpPr>
        <p:spPr bwMode="auto">
          <a:xfrm flipV="1">
            <a:off x="466725" y="1557338"/>
            <a:ext cx="8277225" cy="4822825"/>
          </a:xfrm>
          <a:prstGeom prst="roundRect">
            <a:avLst>
              <a:gd name="adj" fmla="val 1676"/>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GB" altLang="en-US" dirty="0"/>
          </a:p>
        </p:txBody>
      </p:sp>
      <p:sp>
        <p:nvSpPr>
          <p:cNvPr id="4100" name="Text Box 4"/>
          <p:cNvSpPr txBox="1">
            <a:spLocks noChangeArrowheads="1"/>
          </p:cNvSpPr>
          <p:nvPr/>
        </p:nvSpPr>
        <p:spPr bwMode="auto">
          <a:xfrm>
            <a:off x="619125" y="1844675"/>
            <a:ext cx="3376613"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ts val="1800"/>
              </a:spcBef>
            </a:pPr>
            <a:r>
              <a:rPr lang="en-GB" altLang="en-US" sz="2800" dirty="0" smtClean="0">
                <a:solidFill>
                  <a:schemeClr val="bg1"/>
                </a:solidFill>
              </a:rPr>
              <a:t>West Midlands LMC</a:t>
            </a:r>
          </a:p>
          <a:p>
            <a:pPr>
              <a:spcBef>
                <a:spcPts val="1800"/>
              </a:spcBef>
            </a:pPr>
            <a:r>
              <a:rPr lang="en-GB" altLang="en-US" sz="2800" dirty="0" smtClean="0">
                <a:solidFill>
                  <a:schemeClr val="bg1"/>
                </a:solidFill>
              </a:rPr>
              <a:t>‘Nuts and Bolts’</a:t>
            </a:r>
          </a:p>
        </p:txBody>
      </p:sp>
      <p:pic>
        <p:nvPicPr>
          <p:cNvPr id="4101" name="Picture 9"/>
          <p:cNvPicPr>
            <a:picLocks noChangeAspect="1" noChangeArrowheads="1"/>
          </p:cNvPicPr>
          <p:nvPr/>
        </p:nvPicPr>
        <p:blipFill>
          <a:blip r:embed="rId3">
            <a:extLst>
              <a:ext uri="{28A0092B-C50C-407E-A947-70E740481C1C}">
                <a14:useLocalDpi xmlns:a14="http://schemas.microsoft.com/office/drawing/2010/main" val="0"/>
              </a:ext>
            </a:extLst>
          </a:blip>
          <a:srcRect l="2840" t="53818" r="3140" b="3128"/>
          <a:stretch>
            <a:fillRect/>
          </a:stretch>
        </p:blipFill>
        <p:spPr bwMode="auto">
          <a:xfrm>
            <a:off x="4086225" y="1773238"/>
            <a:ext cx="4446588"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2" name="TextBox 1"/>
          <p:cNvSpPr txBox="1">
            <a:spLocks noChangeArrowheads="1"/>
          </p:cNvSpPr>
          <p:nvPr/>
        </p:nvSpPr>
        <p:spPr bwMode="auto">
          <a:xfrm>
            <a:off x="681038" y="4776788"/>
            <a:ext cx="4467225" cy="15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hangingPunct="1">
              <a:lnSpc>
                <a:spcPct val="100000"/>
              </a:lnSpc>
              <a:spcBef>
                <a:spcPct val="20000"/>
              </a:spcBef>
              <a:buClrTx/>
              <a:buSzTx/>
            </a:pPr>
            <a:r>
              <a:rPr lang="en-GB" altLang="en-US" sz="3200" dirty="0" smtClean="0">
                <a:solidFill>
                  <a:schemeClr val="bg1"/>
                </a:solidFill>
                <a:ea typeface="ヒラギノ角ゴ Pro W3" charset="-128"/>
              </a:rPr>
              <a:t>DR. John Byrne MRCPG</a:t>
            </a:r>
            <a:endParaRPr lang="en-GB" altLang="en-US" sz="3200" dirty="0">
              <a:solidFill>
                <a:schemeClr val="bg1"/>
              </a:solidFill>
              <a:ea typeface="ヒラギノ角ゴ Pro W3" charset="-128"/>
            </a:endParaRPr>
          </a:p>
          <a:p>
            <a:pPr eaLnBrk="1" hangingPunct="1">
              <a:lnSpc>
                <a:spcPct val="100000"/>
              </a:lnSpc>
              <a:spcBef>
                <a:spcPct val="20000"/>
              </a:spcBef>
              <a:buClrTx/>
              <a:buSzTx/>
            </a:pPr>
            <a:r>
              <a:rPr lang="en-GB" altLang="en-US" sz="2400" i="1" dirty="0" smtClean="0">
                <a:solidFill>
                  <a:schemeClr val="bg1"/>
                </a:solidFill>
                <a:ea typeface="ヒラギノ角ゴ Pro W3" charset="-128"/>
              </a:rPr>
              <a:t>March 6th</a:t>
            </a:r>
            <a:endParaRPr lang="en-GB" altLang="en-US" sz="2400" i="1" dirty="0">
              <a:solidFill>
                <a:schemeClr val="bg1"/>
              </a:solidFill>
              <a:ea typeface="ヒラギノ角ゴ Pro W3" charset="-128"/>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5859" y="704044"/>
            <a:ext cx="619249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85000"/>
              </a:lnSpc>
            </a:pPr>
            <a:r>
              <a:rPr lang="en-GB" altLang="en-US" sz="2800" kern="0" dirty="0" smtClean="0">
                <a:solidFill>
                  <a:srgbClr val="FFFFFF"/>
                </a:solidFill>
                <a:ea typeface="MS PGothic" pitchFamily="34" charset="-128"/>
                <a:sym typeface="Arial"/>
              </a:rPr>
              <a:t>Outstanding characteristics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460" y="1550879"/>
            <a:ext cx="1564243" cy="137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8527" y="1594969"/>
            <a:ext cx="6728828" cy="49218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indent="-360000" eaLnBrk="1" hangingPunct="1">
              <a:spcAft>
                <a:spcPts val="50"/>
              </a:spcAft>
              <a:buClr>
                <a:srgbClr val="459500"/>
              </a:buClr>
              <a:buFont typeface="Arial" panose="020B0604020202020204" pitchFamily="34" charset="0"/>
              <a:buChar char="•"/>
            </a:pPr>
            <a:r>
              <a:rPr lang="en-GB" altLang="en-US" sz="2200" kern="0" dirty="0" smtClean="0">
                <a:solidFill>
                  <a:srgbClr val="459500"/>
                </a:solidFill>
                <a:latin typeface="Arial"/>
                <a:ea typeface="ＭＳ Ｐゴシック"/>
                <a:cs typeface="Arial"/>
                <a:sym typeface="Arial"/>
              </a:rPr>
              <a:t>Easy to access appointments </a:t>
            </a:r>
            <a:r>
              <a:rPr lang="en-GB" altLang="en-US" sz="2200" kern="0" dirty="0" smtClean="0">
                <a:solidFill>
                  <a:srgbClr val="000000"/>
                </a:solidFill>
                <a:latin typeface="Arial"/>
                <a:ea typeface="ＭＳ Ｐゴシック"/>
                <a:cs typeface="Arial"/>
                <a:sym typeface="Arial"/>
              </a:rPr>
              <a:t>and services through several communication channels </a:t>
            </a:r>
          </a:p>
          <a:p>
            <a:pPr lvl="1" indent="-360000" eaLnBrk="1" hangingPunct="1">
              <a:spcAft>
                <a:spcPts val="50"/>
              </a:spcAft>
              <a:buClr>
                <a:srgbClr val="459500"/>
              </a:buClr>
              <a:buFont typeface="Arial" panose="020B0604020202020204" pitchFamily="34" charset="0"/>
              <a:buChar char="•"/>
            </a:pPr>
            <a:r>
              <a:rPr lang="en-GB" altLang="en-US" sz="2200" kern="0" dirty="0" smtClean="0">
                <a:solidFill>
                  <a:srgbClr val="459500"/>
                </a:solidFill>
                <a:latin typeface="Arial"/>
                <a:ea typeface="ＭＳ Ｐゴシック"/>
                <a:cs typeface="Arial"/>
                <a:sym typeface="Arial"/>
              </a:rPr>
              <a:t>Good </a:t>
            </a:r>
            <a:r>
              <a:rPr lang="en-GB" altLang="en-US" sz="2200" kern="0" dirty="0">
                <a:solidFill>
                  <a:srgbClr val="459500"/>
                </a:solidFill>
                <a:latin typeface="Arial"/>
                <a:ea typeface="ＭＳ Ｐゴシック"/>
                <a:cs typeface="Arial"/>
                <a:sym typeface="Arial"/>
              </a:rPr>
              <a:t>and effective leadership </a:t>
            </a:r>
            <a:r>
              <a:rPr lang="en-GB" altLang="en-US" sz="2200" kern="0" dirty="0">
                <a:solidFill>
                  <a:srgbClr val="000000"/>
                </a:solidFill>
                <a:latin typeface="Arial"/>
                <a:ea typeface="ＭＳ Ｐゴシック"/>
                <a:cs typeface="Arial"/>
                <a:sym typeface="Arial"/>
              </a:rPr>
              <a:t>extends beyond the manager and those values are cascaded to </a:t>
            </a:r>
            <a:r>
              <a:rPr lang="en-GB" altLang="en-US" sz="2200" kern="0" dirty="0">
                <a:solidFill>
                  <a:srgbClr val="459500"/>
                </a:solidFill>
                <a:latin typeface="Arial"/>
                <a:ea typeface="ＭＳ Ｐゴシック"/>
                <a:cs typeface="Arial"/>
                <a:sym typeface="Arial"/>
              </a:rPr>
              <a:t>inspire staff </a:t>
            </a:r>
          </a:p>
          <a:p>
            <a:pPr lvl="1" indent="-360000" eaLnBrk="1" hangingPunct="1">
              <a:spcAft>
                <a:spcPts val="50"/>
              </a:spcAft>
              <a:buClr>
                <a:srgbClr val="459500"/>
              </a:buClr>
              <a:buFont typeface="Arial" panose="020B0604020202020204" pitchFamily="34" charset="0"/>
              <a:buChar char="•"/>
            </a:pPr>
            <a:r>
              <a:rPr lang="en-GB" altLang="en-US" sz="2200" kern="0" dirty="0">
                <a:solidFill>
                  <a:srgbClr val="000000"/>
                </a:solidFill>
                <a:latin typeface="Arial"/>
                <a:ea typeface="ＭＳ Ｐゴシック"/>
                <a:cs typeface="Arial"/>
                <a:sym typeface="Arial"/>
              </a:rPr>
              <a:t>Staff training and support</a:t>
            </a:r>
          </a:p>
          <a:p>
            <a:pPr lvl="1" indent="-360000" eaLnBrk="1" hangingPunct="1">
              <a:spcAft>
                <a:spcPts val="50"/>
              </a:spcAft>
              <a:buClr>
                <a:srgbClr val="459500"/>
              </a:buClr>
              <a:buFont typeface="Arial" panose="020B0604020202020204" pitchFamily="34" charset="0"/>
              <a:buChar char="•"/>
            </a:pPr>
            <a:r>
              <a:rPr lang="en-GB" altLang="en-US" sz="2200" kern="0" dirty="0">
                <a:solidFill>
                  <a:srgbClr val="459500"/>
                </a:solidFill>
                <a:latin typeface="Arial"/>
                <a:ea typeface="ＭＳ Ｐゴシック"/>
                <a:cs typeface="Arial"/>
                <a:sym typeface="Arial"/>
              </a:rPr>
              <a:t>Open culture </a:t>
            </a:r>
            <a:r>
              <a:rPr lang="en-GB" altLang="en-US" sz="2200" kern="0" dirty="0">
                <a:solidFill>
                  <a:srgbClr val="000000"/>
                </a:solidFill>
                <a:latin typeface="Arial"/>
                <a:ea typeface="ＭＳ Ｐゴシック"/>
                <a:cs typeface="Arial"/>
                <a:sym typeface="Arial"/>
              </a:rPr>
              <a:t>– people who use services/ staff/ relatives shared views and issues </a:t>
            </a:r>
          </a:p>
          <a:p>
            <a:pPr lvl="1" indent="-360000" eaLnBrk="1" hangingPunct="1">
              <a:spcAft>
                <a:spcPts val="50"/>
              </a:spcAft>
              <a:buClr>
                <a:srgbClr val="459500"/>
              </a:buClr>
              <a:buFont typeface="Arial" panose="020B0604020202020204" pitchFamily="34" charset="0"/>
              <a:buChar char="•"/>
            </a:pPr>
            <a:r>
              <a:rPr lang="en-GB" altLang="en-US" sz="2200" kern="0" dirty="0">
                <a:solidFill>
                  <a:srgbClr val="000000"/>
                </a:solidFill>
                <a:latin typeface="Arial"/>
                <a:ea typeface="ＭＳ Ｐゴシック"/>
                <a:cs typeface="Arial"/>
                <a:sym typeface="Arial"/>
              </a:rPr>
              <a:t>Strong links with </a:t>
            </a:r>
            <a:r>
              <a:rPr lang="en-GB" altLang="en-US" sz="2200" kern="0" dirty="0">
                <a:solidFill>
                  <a:srgbClr val="459500"/>
                </a:solidFill>
                <a:latin typeface="Arial"/>
                <a:ea typeface="ＭＳ Ｐゴシック"/>
                <a:cs typeface="Arial"/>
                <a:sym typeface="Arial"/>
              </a:rPr>
              <a:t>local community </a:t>
            </a:r>
          </a:p>
          <a:p>
            <a:pPr lvl="1" indent="-360000" eaLnBrk="1" hangingPunct="1">
              <a:spcAft>
                <a:spcPts val="50"/>
              </a:spcAft>
              <a:buClr>
                <a:srgbClr val="459500"/>
              </a:buClr>
              <a:buFont typeface="Arial" panose="020B0604020202020204" pitchFamily="34" charset="0"/>
              <a:buChar char="•"/>
            </a:pPr>
            <a:r>
              <a:rPr lang="en-GB" altLang="en-US" sz="2200" kern="0" dirty="0">
                <a:solidFill>
                  <a:srgbClr val="459500"/>
                </a:solidFill>
                <a:latin typeface="Arial"/>
                <a:ea typeface="ＭＳ Ｐゴシック"/>
                <a:cs typeface="Arial"/>
                <a:sym typeface="Arial"/>
              </a:rPr>
              <a:t>Working with multi-professional colleagues and from other organisations </a:t>
            </a:r>
          </a:p>
          <a:p>
            <a:pPr lvl="1" indent="-360000" eaLnBrk="1" hangingPunct="1">
              <a:spcAft>
                <a:spcPts val="50"/>
              </a:spcAft>
              <a:buClr>
                <a:srgbClr val="459500"/>
              </a:buClr>
              <a:buFont typeface="Arial" panose="020B0604020202020204" pitchFamily="34" charset="0"/>
              <a:buChar char="•"/>
            </a:pPr>
            <a:r>
              <a:rPr lang="en-GB" altLang="en-US" sz="2200" kern="0" dirty="0">
                <a:solidFill>
                  <a:srgbClr val="000000"/>
                </a:solidFill>
                <a:latin typeface="Arial"/>
                <a:ea typeface="ＭＳ Ｐゴシック"/>
                <a:cs typeface="Arial"/>
                <a:sym typeface="Arial"/>
              </a:rPr>
              <a:t>Support patients and carers with </a:t>
            </a:r>
            <a:r>
              <a:rPr lang="en-GB" altLang="en-US" sz="2200" kern="0" dirty="0">
                <a:solidFill>
                  <a:srgbClr val="459500"/>
                </a:solidFill>
                <a:latin typeface="Arial"/>
                <a:ea typeface="ＭＳ Ｐゴシック"/>
                <a:cs typeface="Arial"/>
                <a:sym typeface="Arial"/>
              </a:rPr>
              <a:t>emotional needs</a:t>
            </a:r>
          </a:p>
          <a:p>
            <a:pPr lvl="1" indent="-360000" eaLnBrk="1" hangingPunct="1">
              <a:spcAft>
                <a:spcPts val="50"/>
              </a:spcAft>
              <a:buClr>
                <a:srgbClr val="459500"/>
              </a:buClr>
              <a:buFont typeface="Arial" panose="020B0604020202020204" pitchFamily="34" charset="0"/>
              <a:buChar char="•"/>
            </a:pPr>
            <a:r>
              <a:rPr lang="en-GB" altLang="en-US" sz="2200" kern="0" dirty="0">
                <a:solidFill>
                  <a:srgbClr val="000000"/>
                </a:solidFill>
                <a:latin typeface="Arial"/>
                <a:ea typeface="ＭＳ Ｐゴシック"/>
                <a:cs typeface="Arial"/>
                <a:sym typeface="Arial"/>
              </a:rPr>
              <a:t>Services empowering patients to </a:t>
            </a:r>
            <a:r>
              <a:rPr lang="en-GB" altLang="en-US" sz="2200" kern="0" dirty="0">
                <a:solidFill>
                  <a:srgbClr val="459500"/>
                </a:solidFill>
                <a:latin typeface="Arial"/>
                <a:ea typeface="ＭＳ Ｐゴシック"/>
                <a:cs typeface="Arial"/>
                <a:sym typeface="Arial"/>
              </a:rPr>
              <a:t>self manage long-term conditions </a:t>
            </a:r>
          </a:p>
        </p:txBody>
      </p:sp>
      <p:sp>
        <p:nvSpPr>
          <p:cNvPr id="3" name="Rectangle 2"/>
          <p:cNvSpPr/>
          <p:nvPr/>
        </p:nvSpPr>
        <p:spPr>
          <a:xfrm>
            <a:off x="435460" y="1550879"/>
            <a:ext cx="8295790" cy="4954696"/>
          </a:xfrm>
          <a:prstGeom prst="rect">
            <a:avLst/>
          </a:prstGeom>
          <a:noFill/>
          <a:ln w="28575" cap="flat">
            <a:solidFill>
              <a:srgbClr val="4595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eaLnBrk="1" fontAlgn="auto" latinLnBrk="1">
              <a:spcBef>
                <a:spcPts val="0"/>
              </a:spcBef>
              <a:spcAft>
                <a:spcPts val="0"/>
              </a:spcAft>
            </a:pPr>
            <a:endParaRPr lang="en-GB" dirty="0">
              <a:solidFill>
                <a:srgbClr val="000000"/>
              </a:solidFill>
              <a:latin typeface="Arial"/>
              <a:ea typeface="Arial"/>
              <a:cs typeface="Arial"/>
              <a:sym typeface="Arial"/>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590077"/>
            <a:ext cx="4286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a:spLocks noGrp="1"/>
          </p:cNvSpPr>
          <p:nvPr>
            <p:ph type="sldNum" sz="quarter" idx="10"/>
          </p:nvPr>
        </p:nvSpPr>
        <p:spPr>
          <a:xfrm>
            <a:off x="6821488" y="6248400"/>
            <a:ext cx="1905000" cy="457200"/>
          </a:xfrm>
        </p:spPr>
        <p:txBody>
          <a:bodyPr/>
          <a:lstStyle/>
          <a:p>
            <a:pPr>
              <a:defRPr/>
            </a:pPr>
            <a:fld id="{FFE3E291-6D0A-4870-875B-E36C48179EF1}" type="slidenum">
              <a:rPr lang="en-US" altLang="en-US" smtClean="0"/>
              <a:pPr>
                <a:defRPr/>
              </a:pPr>
              <a:t>10</a:t>
            </a:fld>
            <a:endParaRPr lang="en-US" altLang="en-US" sz="1400" dirty="0">
              <a:solidFill>
                <a:srgbClr val="6D2E69"/>
              </a:solidFill>
            </a:endParaRPr>
          </a:p>
        </p:txBody>
      </p:sp>
    </p:spTree>
    <p:extLst>
      <p:ext uri="{BB962C8B-B14F-4D97-AF65-F5344CB8AC3E}">
        <p14:creationId xmlns:p14="http://schemas.microsoft.com/office/powerpoint/2010/main" val="175599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12983" y="1556611"/>
            <a:ext cx="1787320" cy="151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539750" y="620713"/>
            <a:ext cx="6048474"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85000"/>
              </a:lnSpc>
            </a:pPr>
            <a:r>
              <a:rPr lang="en-GB" altLang="en-US" sz="2800" kern="0" dirty="0" smtClean="0">
                <a:solidFill>
                  <a:srgbClr val="FFFFFF"/>
                </a:solidFill>
                <a:ea typeface="MS PGothic" pitchFamily="34" charset="-128"/>
                <a:sym typeface="Arial"/>
              </a:rPr>
              <a:t>Inadequate characteristics </a:t>
            </a:r>
          </a:p>
        </p:txBody>
      </p:sp>
      <p:sp>
        <p:nvSpPr>
          <p:cNvPr id="9" name="TextBox 8"/>
          <p:cNvSpPr txBox="1"/>
          <p:nvPr/>
        </p:nvSpPr>
        <p:spPr>
          <a:xfrm>
            <a:off x="2195434" y="1556611"/>
            <a:ext cx="6584812" cy="510395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eaLnBrk="1" hangingPunct="1">
              <a:spcAft>
                <a:spcPts val="600"/>
              </a:spcAft>
              <a:buClr>
                <a:srgbClr val="BF1000"/>
              </a:buClr>
              <a:buFont typeface="Arial" panose="020B0604020202020204" pitchFamily="34" charset="0"/>
              <a:buChar char="•"/>
            </a:pPr>
            <a:r>
              <a:rPr lang="en-GB" altLang="en-US" sz="2200" kern="0" dirty="0" smtClean="0">
                <a:solidFill>
                  <a:srgbClr val="BF1000"/>
                </a:solidFill>
                <a:ea typeface="MS PGothic" pitchFamily="34" charset="-128"/>
                <a:cs typeface="Arial" panose="020B0604020202020204" pitchFamily="34" charset="0"/>
                <a:sym typeface="Arial"/>
              </a:rPr>
              <a:t>Weak leadership, </a:t>
            </a:r>
            <a:r>
              <a:rPr lang="en-GB" altLang="en-US" sz="2200" kern="0" dirty="0" smtClean="0">
                <a:solidFill>
                  <a:srgbClr val="000000"/>
                </a:solidFill>
                <a:ea typeface="MS PGothic" pitchFamily="34" charset="-128"/>
                <a:cs typeface="Arial" panose="020B0604020202020204" pitchFamily="34" charset="0"/>
                <a:sym typeface="Arial"/>
              </a:rPr>
              <a:t>Chaotic and disorganised environment </a:t>
            </a:r>
          </a:p>
          <a:p>
            <a:pPr marL="342900" indent="-342900" eaLnBrk="1" hangingPunct="1">
              <a:spcAft>
                <a:spcPts val="600"/>
              </a:spcAft>
              <a:buClr>
                <a:srgbClr val="BF1000"/>
              </a:buClr>
              <a:buFont typeface="Arial" panose="020B0604020202020204" pitchFamily="34" charset="0"/>
              <a:buChar char="•"/>
            </a:pPr>
            <a:r>
              <a:rPr lang="en-GB" altLang="en-US" sz="2200" kern="0" dirty="0" smtClean="0">
                <a:solidFill>
                  <a:srgbClr val="BF1000"/>
                </a:solidFill>
                <a:ea typeface="MS PGothic" pitchFamily="34" charset="-128"/>
                <a:cs typeface="Arial" panose="020B0604020202020204" pitchFamily="34" charset="0"/>
                <a:sym typeface="Arial"/>
              </a:rPr>
              <a:t>Isolated working</a:t>
            </a:r>
            <a:r>
              <a:rPr lang="en-GB" altLang="en-US" sz="2200" kern="0" dirty="0" smtClean="0">
                <a:solidFill>
                  <a:srgbClr val="000000"/>
                </a:solidFill>
                <a:ea typeface="MS PGothic" pitchFamily="34" charset="-128"/>
                <a:cs typeface="Arial" panose="020B0604020202020204" pitchFamily="34" charset="0"/>
                <a:sym typeface="Arial"/>
              </a:rPr>
              <a:t>, not involving other local providers to share learning and best practice </a:t>
            </a:r>
          </a:p>
          <a:p>
            <a:pPr marL="342900" indent="-342900" eaLnBrk="1" hangingPunct="1">
              <a:spcAft>
                <a:spcPts val="600"/>
              </a:spcAft>
              <a:buClr>
                <a:srgbClr val="BF1000"/>
              </a:buClr>
              <a:buFont typeface="Arial" panose="020B0604020202020204" pitchFamily="34" charset="0"/>
              <a:buChar char="•"/>
            </a:pPr>
            <a:r>
              <a:rPr lang="en-GB" altLang="en-US" sz="2200" kern="0" dirty="0" smtClean="0">
                <a:solidFill>
                  <a:srgbClr val="000000"/>
                </a:solidFill>
                <a:ea typeface="MS PGothic" pitchFamily="34" charset="-128"/>
                <a:cs typeface="Arial" panose="020B0604020202020204" pitchFamily="34" charset="0"/>
                <a:sym typeface="Arial"/>
              </a:rPr>
              <a:t>A </a:t>
            </a:r>
            <a:r>
              <a:rPr lang="en-GB" altLang="en-US" sz="2200" kern="0" dirty="0" smtClean="0">
                <a:solidFill>
                  <a:srgbClr val="BF1000"/>
                </a:solidFill>
                <a:ea typeface="MS PGothic" pitchFamily="34" charset="-128"/>
                <a:cs typeface="Arial" panose="020B0604020202020204" pitchFamily="34" charset="0"/>
                <a:sym typeface="Arial"/>
              </a:rPr>
              <a:t>lack of vision</a:t>
            </a:r>
            <a:r>
              <a:rPr lang="en-GB" altLang="en-US" sz="2200" kern="0" dirty="0" smtClean="0">
                <a:solidFill>
                  <a:srgbClr val="000000"/>
                </a:solidFill>
                <a:ea typeface="MS PGothic" pitchFamily="34" charset="-128"/>
                <a:cs typeface="Arial" panose="020B0604020202020204" pitchFamily="34" charset="0"/>
                <a:sym typeface="Arial"/>
              </a:rPr>
              <a:t> for the organisation and clarity around individuals’ roles and responsibilities </a:t>
            </a:r>
          </a:p>
          <a:p>
            <a:pPr marL="342900" indent="-342900" eaLnBrk="1" hangingPunct="1">
              <a:spcAft>
                <a:spcPts val="600"/>
              </a:spcAft>
              <a:buClr>
                <a:srgbClr val="BF1000"/>
              </a:buClr>
              <a:buFont typeface="Arial" panose="020B0604020202020204" pitchFamily="34" charset="0"/>
              <a:buChar char="•"/>
            </a:pPr>
            <a:r>
              <a:rPr lang="en-GB" altLang="en-US" sz="2200" kern="0" dirty="0" smtClean="0">
                <a:solidFill>
                  <a:srgbClr val="000000"/>
                </a:solidFill>
                <a:ea typeface="MS PGothic" pitchFamily="34" charset="-128"/>
                <a:cs typeface="Arial" panose="020B0604020202020204" pitchFamily="34" charset="0"/>
                <a:sym typeface="Arial"/>
              </a:rPr>
              <a:t>A </a:t>
            </a:r>
            <a:r>
              <a:rPr lang="en-GB" altLang="en-US" sz="2200" kern="0" dirty="0" smtClean="0">
                <a:solidFill>
                  <a:srgbClr val="BF1000"/>
                </a:solidFill>
                <a:ea typeface="MS PGothic" pitchFamily="34" charset="-128"/>
                <a:cs typeface="Arial" panose="020B0604020202020204" pitchFamily="34" charset="0"/>
                <a:sym typeface="Arial"/>
              </a:rPr>
              <a:t>poor culture of safety and learning ie. </a:t>
            </a:r>
            <a:r>
              <a:rPr lang="en-GB" altLang="en-US" sz="2200" kern="0" dirty="0" smtClean="0">
                <a:solidFill>
                  <a:srgbClr val="000000"/>
                </a:solidFill>
                <a:ea typeface="MS PGothic" pitchFamily="34" charset="-128"/>
                <a:cs typeface="Arial" panose="020B0604020202020204" pitchFamily="34" charset="0"/>
                <a:sym typeface="Arial"/>
              </a:rPr>
              <a:t>lack of learning from complaints/events analysis </a:t>
            </a:r>
          </a:p>
          <a:p>
            <a:pPr marL="342900" indent="-342900" eaLnBrk="1" hangingPunct="1">
              <a:spcAft>
                <a:spcPts val="600"/>
              </a:spcAft>
              <a:buClr>
                <a:srgbClr val="BF1000"/>
              </a:buClr>
              <a:buFont typeface="Arial" panose="020B0604020202020204" pitchFamily="34" charset="0"/>
              <a:buChar char="•"/>
            </a:pPr>
            <a:r>
              <a:rPr lang="en-GB" sz="2200" kern="0" dirty="0" smtClean="0">
                <a:solidFill>
                  <a:srgbClr val="000000"/>
                </a:solidFill>
                <a:ea typeface="MS PGothic" pitchFamily="34" charset="-128"/>
                <a:cs typeface="Arial" panose="020B0604020202020204" pitchFamily="34" charset="0"/>
                <a:sym typeface="Arial"/>
              </a:rPr>
              <a:t>Poor systems for </a:t>
            </a:r>
            <a:r>
              <a:rPr lang="en-GB" sz="2200" kern="0" dirty="0" smtClean="0">
                <a:solidFill>
                  <a:srgbClr val="BF1000"/>
                </a:solidFill>
                <a:ea typeface="MS PGothic" pitchFamily="34" charset="-128"/>
                <a:cs typeface="Arial" panose="020B0604020202020204" pitchFamily="34" charset="0"/>
                <a:sym typeface="Arial"/>
              </a:rPr>
              <a:t>quality improvement </a:t>
            </a:r>
          </a:p>
          <a:p>
            <a:pPr marL="342900" indent="-342900" eaLnBrk="1" hangingPunct="1">
              <a:spcAft>
                <a:spcPts val="600"/>
              </a:spcAft>
              <a:buClr>
                <a:srgbClr val="BF1000"/>
              </a:buClr>
              <a:buFont typeface="Arial" panose="020B0604020202020204" pitchFamily="34" charset="0"/>
              <a:buChar char="•"/>
            </a:pPr>
            <a:r>
              <a:rPr lang="en-GB" sz="2200" kern="0" dirty="0" smtClean="0">
                <a:solidFill>
                  <a:srgbClr val="000000"/>
                </a:solidFill>
                <a:ea typeface="MS PGothic" pitchFamily="34" charset="-128"/>
                <a:cs typeface="Arial" panose="020B0604020202020204" pitchFamily="34" charset="0"/>
                <a:sym typeface="Arial"/>
              </a:rPr>
              <a:t>Disregard for </a:t>
            </a:r>
            <a:r>
              <a:rPr lang="en-GB" sz="2200" kern="0" dirty="0" smtClean="0">
                <a:solidFill>
                  <a:srgbClr val="BF1000"/>
                </a:solidFill>
                <a:ea typeface="MS PGothic" pitchFamily="34" charset="-128"/>
                <a:cs typeface="Arial" panose="020B0604020202020204" pitchFamily="34" charset="0"/>
                <a:sym typeface="Arial"/>
              </a:rPr>
              <a:t>HR processes </a:t>
            </a:r>
            <a:r>
              <a:rPr lang="en-GB" sz="2200" kern="0" dirty="0" smtClean="0">
                <a:solidFill>
                  <a:srgbClr val="000000"/>
                </a:solidFill>
                <a:ea typeface="MS PGothic" pitchFamily="34" charset="-128"/>
                <a:cs typeface="Arial" panose="020B0604020202020204" pitchFamily="34" charset="0"/>
                <a:sym typeface="Arial"/>
              </a:rPr>
              <a:t>ie. DBS checks </a:t>
            </a:r>
          </a:p>
          <a:p>
            <a:pPr marL="342900" indent="-342900" eaLnBrk="1" hangingPunct="1">
              <a:spcAft>
                <a:spcPts val="600"/>
              </a:spcAft>
              <a:buClr>
                <a:srgbClr val="BF1000"/>
              </a:buClr>
              <a:buFont typeface="Arial" panose="020B0604020202020204" pitchFamily="34" charset="0"/>
              <a:buChar char="•"/>
            </a:pPr>
            <a:r>
              <a:rPr lang="en-GB" sz="2200" kern="0" dirty="0" smtClean="0">
                <a:solidFill>
                  <a:srgbClr val="BF1000"/>
                </a:solidFill>
                <a:ea typeface="MS PGothic" pitchFamily="34" charset="-128"/>
                <a:cs typeface="Arial" panose="020B0604020202020204" pitchFamily="34" charset="0"/>
                <a:sym typeface="Arial"/>
              </a:rPr>
              <a:t>Unsafe medicines management</a:t>
            </a:r>
          </a:p>
          <a:p>
            <a:pPr marL="342900" indent="-342900" eaLnBrk="1" hangingPunct="1">
              <a:spcAft>
                <a:spcPts val="600"/>
              </a:spcAft>
              <a:buClr>
                <a:srgbClr val="BF1000"/>
              </a:buClr>
              <a:buFont typeface="Arial" panose="020B0604020202020204" pitchFamily="34" charset="0"/>
              <a:buChar char="•"/>
            </a:pPr>
            <a:r>
              <a:rPr lang="en-GB" sz="2200" kern="0" dirty="0" smtClean="0">
                <a:solidFill>
                  <a:srgbClr val="BF1000"/>
                </a:solidFill>
                <a:ea typeface="MS PGothic" pitchFamily="34" charset="-128"/>
                <a:cs typeface="Arial" panose="020B0604020202020204" pitchFamily="34" charset="0"/>
                <a:sym typeface="Arial"/>
              </a:rPr>
              <a:t>Low/insufficient practice nurses </a:t>
            </a:r>
            <a:r>
              <a:rPr lang="en-GB" sz="2200" kern="0" dirty="0" smtClean="0">
                <a:solidFill>
                  <a:srgbClr val="000000"/>
                </a:solidFill>
                <a:ea typeface="MS PGothic" pitchFamily="34" charset="-128"/>
                <a:cs typeface="Arial" panose="020B0604020202020204" pitchFamily="34" charset="0"/>
                <a:sym typeface="Arial"/>
              </a:rPr>
              <a:t>or sessions </a:t>
            </a:r>
            <a:endParaRPr lang="en-GB" sz="2200" kern="0" dirty="0">
              <a:solidFill>
                <a:srgbClr val="000000"/>
              </a:solidFill>
              <a:cs typeface="Arial" panose="020B0604020202020204" pitchFamily="34" charset="0"/>
              <a:sym typeface="Arial"/>
            </a:endParaRPr>
          </a:p>
          <a:p>
            <a:pPr marL="342900" indent="-342900" eaLnBrk="1" hangingPunct="1">
              <a:lnSpc>
                <a:spcPts val="2000"/>
              </a:lnSpc>
              <a:spcAft>
                <a:spcPts val="600"/>
              </a:spcAft>
              <a:buClr>
                <a:srgbClr val="BF1000"/>
              </a:buClr>
              <a:buFont typeface="Arial" panose="020B0604020202020204" pitchFamily="34" charset="0"/>
              <a:buChar char="•"/>
            </a:pPr>
            <a:endParaRPr lang="en-GB" altLang="en-US" kern="0" dirty="0">
              <a:solidFill>
                <a:srgbClr val="000000"/>
              </a:solidFill>
              <a:latin typeface="Helvetica"/>
              <a:ea typeface="MS PGothic" pitchFamily="34" charset="-128"/>
              <a:sym typeface="Arial"/>
            </a:endParaRPr>
          </a:p>
        </p:txBody>
      </p:sp>
      <p:sp>
        <p:nvSpPr>
          <p:cNvPr id="12" name="Rectangle 11"/>
          <p:cNvSpPr/>
          <p:nvPr/>
        </p:nvSpPr>
        <p:spPr>
          <a:xfrm>
            <a:off x="437928" y="1556611"/>
            <a:ext cx="8310536" cy="4752709"/>
          </a:xfrm>
          <a:prstGeom prst="rect">
            <a:avLst/>
          </a:prstGeom>
          <a:noFill/>
          <a:ln w="28575" cap="flat">
            <a:solidFill>
              <a:srgbClr val="BF1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eaLnBrk="1" fontAlgn="auto" latinLnBrk="1">
              <a:spcBef>
                <a:spcPts val="0"/>
              </a:spcBef>
              <a:spcAft>
                <a:spcPts val="0"/>
              </a:spcAft>
            </a:pPr>
            <a:endParaRPr lang="en-GB">
              <a:solidFill>
                <a:srgbClr val="000000"/>
              </a:solidFill>
              <a:latin typeface="Arial"/>
              <a:ea typeface="Arial"/>
              <a:cs typeface="Arial"/>
              <a:sym typeface="Arial"/>
            </a:endParaRPr>
          </a:p>
        </p:txBody>
      </p:sp>
      <p:sp>
        <p:nvSpPr>
          <p:cNvPr id="13" name="Rectangle 12"/>
          <p:cNvSpPr/>
          <p:nvPr/>
        </p:nvSpPr>
        <p:spPr>
          <a:xfrm>
            <a:off x="453927" y="1575964"/>
            <a:ext cx="245640" cy="288213"/>
          </a:xfrm>
          <a:prstGeom prst="rect">
            <a:avLst/>
          </a:prstGeom>
          <a:solidFill>
            <a:srgbClr val="BF1000"/>
          </a:solidFill>
          <a:ln w="25400" cap="flat">
            <a:solidFill>
              <a:srgbClr val="BF1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eaLnBrk="1" fontAlgn="auto" latinLnBrk="1">
              <a:spcBef>
                <a:spcPts val="0"/>
              </a:spcBef>
              <a:spcAft>
                <a:spcPts val="0"/>
              </a:spcAft>
            </a:pPr>
            <a:endParaRPr lang="en-GB">
              <a:solidFill>
                <a:srgbClr val="000000"/>
              </a:solidFill>
              <a:latin typeface="Arial"/>
              <a:ea typeface="Arial"/>
              <a:cs typeface="Arial"/>
              <a:sym typeface="Arial"/>
            </a:endParaRPr>
          </a:p>
        </p:txBody>
      </p:sp>
      <p:sp>
        <p:nvSpPr>
          <p:cNvPr id="17" name="Oval 16"/>
          <p:cNvSpPr/>
          <p:nvPr/>
        </p:nvSpPr>
        <p:spPr>
          <a:xfrm>
            <a:off x="1043608" y="3717032"/>
            <a:ext cx="356617" cy="311195"/>
          </a:xfrm>
          <a:prstGeom prst="ellipse">
            <a:avLst/>
          </a:prstGeom>
          <a:solidFill>
            <a:srgbClr val="BF1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eaLnBrk="1" fontAlgn="auto" latinLnBrk="1">
              <a:spcBef>
                <a:spcPts val="0"/>
              </a:spcBef>
              <a:spcAft>
                <a:spcPts val="0"/>
              </a:spcAft>
            </a:pPr>
            <a:endParaRPr lang="en-GB">
              <a:solidFill>
                <a:srgbClr val="000000"/>
              </a:solidFill>
              <a:latin typeface="Arial"/>
              <a:ea typeface="Arial"/>
              <a:cs typeface="Arial"/>
              <a:sym typeface="Arial"/>
            </a:endParaRPr>
          </a:p>
        </p:txBody>
      </p:sp>
    </p:spTree>
    <p:extLst>
      <p:ext uri="{BB962C8B-B14F-4D97-AF65-F5344CB8AC3E}">
        <p14:creationId xmlns:p14="http://schemas.microsoft.com/office/powerpoint/2010/main" val="19667730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92150" y="639763"/>
            <a:ext cx="6769100" cy="538162"/>
          </a:xfrm>
        </p:spPr>
        <p:txBody>
          <a:bodyPr/>
          <a:lstStyle/>
          <a:p>
            <a:r>
              <a:rPr lang="en-GB" altLang="en-US" sz="2800" dirty="0" smtClean="0"/>
              <a:t>Examples of inadequate care</a:t>
            </a:r>
          </a:p>
        </p:txBody>
      </p:sp>
      <p:sp>
        <p:nvSpPr>
          <p:cNvPr id="17411"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BB7CD3D0-7C39-4398-BDF8-F385FAE81DF8}" type="slidenum">
              <a:rPr lang="en-US" altLang="en-US" sz="900">
                <a:solidFill>
                  <a:srgbClr val="5F2861"/>
                </a:solidFill>
                <a:ea typeface="MS PGothic" pitchFamily="34" charset="-128"/>
              </a:rPr>
              <a:pPr algn="r"/>
              <a:t>12</a:t>
            </a:fld>
            <a:endParaRPr lang="en-US" altLang="en-US" sz="1400">
              <a:solidFill>
                <a:srgbClr val="6D2E69"/>
              </a:solidFill>
              <a:ea typeface="MS PGothic" pitchFamily="34" charset="-128"/>
            </a:endParaRPr>
          </a:p>
        </p:txBody>
      </p:sp>
      <p:sp>
        <p:nvSpPr>
          <p:cNvPr id="5" name="Rounded Rectangular Callout 4"/>
          <p:cNvSpPr>
            <a:spLocks noChangeArrowheads="1"/>
          </p:cNvSpPr>
          <p:nvPr/>
        </p:nvSpPr>
        <p:spPr bwMode="auto">
          <a:xfrm>
            <a:off x="827088" y="4005263"/>
            <a:ext cx="3473450" cy="2160587"/>
          </a:xfrm>
          <a:prstGeom prst="wedgeRoundRectCallout">
            <a:avLst>
              <a:gd name="adj1" fmla="val -7046"/>
              <a:gd name="adj2" fmla="val 60962"/>
              <a:gd name="adj3" fmla="val 16667"/>
            </a:avLst>
          </a:prstGeom>
          <a:solidFill>
            <a:srgbClr val="EEEBBF"/>
          </a:solidFill>
          <a:ln w="9525" algn="ctr">
            <a:solidFill>
              <a:schemeClr val="tx1"/>
            </a:solidFill>
            <a:round/>
            <a:headEnd/>
            <a:tailEnd/>
          </a:ln>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spcBef>
                <a:spcPts val="600"/>
              </a:spcBef>
              <a:spcAft>
                <a:spcPts val="600"/>
              </a:spcAft>
              <a:buClr>
                <a:srgbClr val="712F73"/>
              </a:buClr>
              <a:buSzPct val="120000"/>
              <a:tabLst>
                <a:tab pos="261938" algn="l"/>
              </a:tabLst>
              <a:defRPr/>
            </a:pPr>
            <a:r>
              <a:rPr lang="en-GB" sz="2000" i="1" kern="0" dirty="0" smtClean="0">
                <a:solidFill>
                  <a:srgbClr val="000000"/>
                </a:solidFill>
                <a:latin typeface="Arial"/>
                <a:ea typeface="ＭＳ Ｐゴシック"/>
              </a:rPr>
              <a:t>“There </a:t>
            </a:r>
            <a:r>
              <a:rPr lang="en-GB" sz="2000" i="1" kern="0" dirty="0">
                <a:solidFill>
                  <a:srgbClr val="000000"/>
                </a:solidFill>
                <a:latin typeface="Arial"/>
                <a:ea typeface="ＭＳ Ｐゴシック"/>
              </a:rPr>
              <a:t>was no mechanism for the practice to seek patient feedback about </a:t>
            </a:r>
            <a:r>
              <a:rPr lang="en-GB" sz="2000" i="1" kern="0" dirty="0" smtClean="0">
                <a:solidFill>
                  <a:srgbClr val="000000"/>
                </a:solidFill>
                <a:latin typeface="Arial"/>
                <a:ea typeface="ＭＳ Ｐゴシック"/>
              </a:rPr>
              <a:t>services, and complaints had not been </a:t>
            </a:r>
            <a:r>
              <a:rPr lang="en-GB" sz="2000" i="1" kern="0" dirty="0">
                <a:solidFill>
                  <a:srgbClr val="000000"/>
                </a:solidFill>
                <a:latin typeface="Arial"/>
                <a:ea typeface="ＭＳ Ｐゴシック"/>
              </a:rPr>
              <a:t>used to improve the service</a:t>
            </a:r>
            <a:r>
              <a:rPr lang="en-GB" sz="2000" i="1" kern="0" dirty="0" smtClean="0">
                <a:solidFill>
                  <a:srgbClr val="000000"/>
                </a:solidFill>
                <a:latin typeface="Arial"/>
                <a:ea typeface="ＭＳ Ｐゴシック"/>
              </a:rPr>
              <a:t>.”</a:t>
            </a:r>
            <a:endParaRPr lang="en-GB" sz="2000" i="1" kern="0" dirty="0">
              <a:solidFill>
                <a:srgbClr val="000000"/>
              </a:solidFill>
              <a:latin typeface="Arial"/>
              <a:ea typeface="ＭＳ Ｐゴシック"/>
            </a:endParaRPr>
          </a:p>
        </p:txBody>
      </p:sp>
      <p:sp>
        <p:nvSpPr>
          <p:cNvPr id="17413" name="Rounded Rectangular Callout 5"/>
          <p:cNvSpPr>
            <a:spLocks noChangeArrowheads="1"/>
          </p:cNvSpPr>
          <p:nvPr/>
        </p:nvSpPr>
        <p:spPr bwMode="auto">
          <a:xfrm>
            <a:off x="4787900" y="3860800"/>
            <a:ext cx="3529013" cy="2387600"/>
          </a:xfrm>
          <a:prstGeom prst="wedgeRoundRectCallout">
            <a:avLst>
              <a:gd name="adj1" fmla="val 4889"/>
              <a:gd name="adj2" fmla="val 58412"/>
              <a:gd name="adj3" fmla="val 16667"/>
            </a:avLst>
          </a:prstGeom>
          <a:solidFill>
            <a:srgbClr val="D4FED2"/>
          </a:solidFill>
          <a:ln w="9525" algn="ctr">
            <a:solidFill>
              <a:schemeClr val="tx1"/>
            </a:solidFill>
            <a:round/>
            <a:headEnd/>
            <a:tailEnd/>
          </a:ln>
        </p:spPr>
        <p:txBody>
          <a:bodyPr/>
          <a:lstStyle>
            <a:lvl1pPr>
              <a:lnSpc>
                <a:spcPct val="90000"/>
              </a:lnSpc>
              <a:spcBef>
                <a:spcPct val="60000"/>
              </a:spcBef>
              <a:buClr>
                <a:srgbClr val="5F2861"/>
              </a:buClr>
              <a:buSzPct val="120000"/>
              <a:tabLst>
                <a:tab pos="261938" algn="l"/>
              </a:tabLst>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tabLst>
                <a:tab pos="261938" algn="l"/>
              </a:tabLst>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tabLst>
                <a:tab pos="261938" algn="l"/>
              </a:tabLst>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tabLst>
                <a:tab pos="261938" algn="l"/>
              </a:tabLst>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tabLst>
                <a:tab pos="261938" algn="l"/>
              </a:tabLst>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9pPr>
          </a:lstStyle>
          <a:p>
            <a:pPr eaLnBrk="1" hangingPunct="1">
              <a:lnSpc>
                <a:spcPct val="100000"/>
              </a:lnSpc>
              <a:spcBef>
                <a:spcPts val="600"/>
              </a:spcBef>
              <a:spcAft>
                <a:spcPts val="600"/>
              </a:spcAft>
              <a:buClr>
                <a:srgbClr val="712F73"/>
              </a:buClr>
            </a:pPr>
            <a:r>
              <a:rPr lang="en-GB" altLang="en-US" i="1">
                <a:solidFill>
                  <a:srgbClr val="000000"/>
                </a:solidFill>
                <a:ea typeface="ヒラギノ角ゴ Pro W3" charset="-128"/>
              </a:rPr>
              <a:t>“Medicines were found to be out-of-date, and requests for prescriptions had not been processed in a timely manner to ensure patients had access to their medicines.”</a:t>
            </a:r>
          </a:p>
        </p:txBody>
      </p:sp>
      <p:sp>
        <p:nvSpPr>
          <p:cNvPr id="7" name="Rounded Rectangular Callout 6"/>
          <p:cNvSpPr>
            <a:spLocks noChangeArrowheads="1"/>
          </p:cNvSpPr>
          <p:nvPr/>
        </p:nvSpPr>
        <p:spPr bwMode="auto">
          <a:xfrm>
            <a:off x="5308600" y="1682750"/>
            <a:ext cx="3151188" cy="1865313"/>
          </a:xfrm>
          <a:prstGeom prst="wedgeRoundRectCallout">
            <a:avLst>
              <a:gd name="adj1" fmla="val 6798"/>
              <a:gd name="adj2" fmla="val 60644"/>
              <a:gd name="adj3" fmla="val 16667"/>
            </a:avLst>
          </a:prstGeom>
          <a:solidFill>
            <a:srgbClr val="FDE5C5"/>
          </a:solidFill>
          <a:ln w="9525" algn="ctr">
            <a:solidFill>
              <a:schemeClr val="tx1"/>
            </a:solidFill>
            <a:round/>
            <a:headEnd/>
            <a:tailEnd/>
          </a:ln>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spcBef>
                <a:spcPts val="600"/>
              </a:spcBef>
              <a:spcAft>
                <a:spcPts val="600"/>
              </a:spcAft>
              <a:buClr>
                <a:srgbClr val="712F73"/>
              </a:buClr>
              <a:buSzPct val="120000"/>
              <a:tabLst>
                <a:tab pos="261938" algn="l"/>
              </a:tabLst>
              <a:defRPr/>
            </a:pPr>
            <a:r>
              <a:rPr lang="en-GB" sz="2000" i="1" kern="0" dirty="0" smtClean="0">
                <a:solidFill>
                  <a:srgbClr val="000000"/>
                </a:solidFill>
                <a:latin typeface="Arial"/>
                <a:ea typeface="ＭＳ Ｐゴシック"/>
              </a:rPr>
              <a:t>“We found </a:t>
            </a:r>
            <a:r>
              <a:rPr lang="en-GB" sz="2000" i="1" kern="0" dirty="0">
                <a:solidFill>
                  <a:srgbClr val="000000"/>
                </a:solidFill>
                <a:latin typeface="Arial"/>
                <a:ea typeface="ＭＳ Ｐゴシック"/>
              </a:rPr>
              <a:t>no evidence of criminal </a:t>
            </a:r>
            <a:r>
              <a:rPr lang="en-GB" sz="2000" i="1" kern="0" dirty="0" smtClean="0">
                <a:solidFill>
                  <a:srgbClr val="000000"/>
                </a:solidFill>
                <a:latin typeface="Arial"/>
                <a:ea typeface="ＭＳ Ｐゴシック"/>
              </a:rPr>
              <a:t>record checks for the two practice nurses, or any </a:t>
            </a:r>
            <a:r>
              <a:rPr lang="en-GB" sz="2000" i="1" kern="0" dirty="0">
                <a:solidFill>
                  <a:srgbClr val="000000"/>
                </a:solidFill>
                <a:latin typeface="Arial"/>
                <a:ea typeface="ＭＳ Ｐゴシック"/>
              </a:rPr>
              <a:t>of the non-clinical </a:t>
            </a:r>
            <a:r>
              <a:rPr lang="en-GB" sz="2000" i="1" kern="0" dirty="0" smtClean="0">
                <a:solidFill>
                  <a:srgbClr val="000000"/>
                </a:solidFill>
                <a:latin typeface="Arial"/>
                <a:ea typeface="ＭＳ Ｐゴシック"/>
              </a:rPr>
              <a:t>staff.”</a:t>
            </a:r>
          </a:p>
        </p:txBody>
      </p:sp>
      <p:sp>
        <p:nvSpPr>
          <p:cNvPr id="8" name="Rounded Rectangular Callout 7"/>
          <p:cNvSpPr>
            <a:spLocks noChangeArrowheads="1"/>
          </p:cNvSpPr>
          <p:nvPr/>
        </p:nvSpPr>
        <p:spPr bwMode="auto">
          <a:xfrm>
            <a:off x="539750" y="1503363"/>
            <a:ext cx="3384550" cy="2085975"/>
          </a:xfrm>
          <a:prstGeom prst="wedgeRoundRectCallout">
            <a:avLst>
              <a:gd name="adj1" fmla="val -2965"/>
              <a:gd name="adj2" fmla="val 64628"/>
              <a:gd name="adj3" fmla="val 16667"/>
            </a:avLst>
          </a:prstGeom>
          <a:solidFill>
            <a:srgbClr val="DFEBF9"/>
          </a:solidFill>
          <a:ln w="9525" algn="ctr">
            <a:solidFill>
              <a:schemeClr val="tx1"/>
            </a:solidFill>
            <a:round/>
            <a:headEnd/>
            <a:tailEnd/>
          </a:ln>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spcBef>
                <a:spcPts val="600"/>
              </a:spcBef>
              <a:spcAft>
                <a:spcPts val="600"/>
              </a:spcAft>
              <a:buClr>
                <a:srgbClr val="712F73"/>
              </a:buClr>
              <a:buSzPct val="120000"/>
              <a:tabLst>
                <a:tab pos="261938" algn="l"/>
              </a:tabLst>
              <a:defRPr/>
            </a:pPr>
            <a:r>
              <a:rPr lang="en-GB" sz="2000" i="1" kern="0" dirty="0" smtClean="0">
                <a:solidFill>
                  <a:srgbClr val="000000"/>
                </a:solidFill>
                <a:latin typeface="Arial"/>
                <a:ea typeface="ＭＳ Ｐゴシック"/>
              </a:rPr>
              <a:t>“We identified one locum staff member who had treated patients but couldn’t provide evidence that they were medically qualified to do so.”</a:t>
            </a:r>
            <a:endParaRPr lang="en-GB" sz="2000" i="1" kern="0" dirty="0">
              <a:solidFill>
                <a:srgbClr val="000000"/>
              </a:solidFill>
              <a:latin typeface="Arial"/>
              <a:ea typeface="ＭＳ Ｐゴシック"/>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cs typeface="Calibri" panose="020F0502020204030204" pitchFamily="34" charset="0"/>
              </a:rPr>
              <a:t>Looking at improvement </a:t>
            </a:r>
            <a:endParaRPr lang="en-GB" sz="2800" dirty="0">
              <a:cs typeface="Calibri" panose="020F0502020204030204" pitchFamily="34" charset="0"/>
            </a:endParaRPr>
          </a:p>
        </p:txBody>
      </p:sp>
      <p:sp>
        <p:nvSpPr>
          <p:cNvPr id="6" name="TextBox 5"/>
          <p:cNvSpPr txBox="1"/>
          <p:nvPr/>
        </p:nvSpPr>
        <p:spPr>
          <a:xfrm>
            <a:off x="362768" y="6525344"/>
            <a:ext cx="5289352" cy="246221"/>
          </a:xfrm>
          <a:prstGeom prst="rect">
            <a:avLst/>
          </a:prstGeom>
          <a:noFill/>
        </p:spPr>
        <p:txBody>
          <a:bodyPr wrap="square">
            <a:spAutoFit/>
          </a:bodyPr>
          <a:lstStyle/>
          <a:p>
            <a:pPr>
              <a:defRPr/>
            </a:pPr>
            <a:r>
              <a:rPr lang="en-GB" sz="1000" dirty="0" smtClean="0">
                <a:latin typeface="Calibri" panose="020F0502020204030204" pitchFamily="34" charset="0"/>
                <a:cs typeface="Calibri" panose="020F0502020204030204" pitchFamily="34" charset="0"/>
              </a:rPr>
              <a:t>Source: CQC ratings data (based on 135 re-inspections both focussed and comprehensive</a:t>
            </a:r>
            <a:endParaRPr lang="en-GB" sz="1000" dirty="0">
              <a:latin typeface="Calibri" panose="020F0502020204030204" pitchFamily="34" charset="0"/>
              <a:cs typeface="Calibri" panose="020F0502020204030204" pitchFamily="34"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775"/>
          <a:stretch/>
        </p:blipFill>
        <p:spPr bwMode="auto">
          <a:xfrm>
            <a:off x="1379726" y="1484785"/>
            <a:ext cx="6384547" cy="516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661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‘IT COULDN’T HAPPEN HERE’</a:t>
            </a:r>
            <a:endParaRPr lang="en-GB" sz="3600" dirty="0"/>
          </a:p>
        </p:txBody>
      </p:sp>
      <p:sp>
        <p:nvSpPr>
          <p:cNvPr id="3" name="Text Placeholder 2"/>
          <p:cNvSpPr>
            <a:spLocks noGrp="1"/>
          </p:cNvSpPr>
          <p:nvPr>
            <p:ph type="body" idx="1"/>
          </p:nvPr>
        </p:nvSpPr>
        <p:spPr/>
        <p:txBody>
          <a:bodyPr/>
          <a:lstStyle/>
          <a:p>
            <a:r>
              <a:rPr lang="en-GB" sz="3600" b="1" dirty="0" smtClean="0"/>
              <a:t>THE 4 MOST DANGEROUS WORDS IN HEALTHCARE</a:t>
            </a:r>
            <a:endParaRPr lang="en-GB" sz="3600" b="1" dirty="0"/>
          </a:p>
        </p:txBody>
      </p:sp>
    </p:spTree>
    <p:extLst>
      <p:ext uri="{BB962C8B-B14F-4D97-AF65-F5344CB8AC3E}">
        <p14:creationId xmlns:p14="http://schemas.microsoft.com/office/powerpoint/2010/main" val="20474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55650" y="692150"/>
            <a:ext cx="6769100" cy="538163"/>
          </a:xfrm>
        </p:spPr>
        <p:txBody>
          <a:bodyPr/>
          <a:lstStyle/>
          <a:p>
            <a:r>
              <a:rPr lang="en-GB" altLang="en-US" sz="2800" dirty="0" smtClean="0"/>
              <a:t>Safety: key themes in poor care</a:t>
            </a:r>
            <a:endParaRPr lang="en-GB" altLang="en-US" sz="2800" i="1" dirty="0" smtClean="0"/>
          </a:p>
        </p:txBody>
      </p:sp>
      <p:sp>
        <p:nvSpPr>
          <p:cNvPr id="4" name="TextBox 3"/>
          <p:cNvSpPr txBox="1"/>
          <p:nvPr/>
        </p:nvSpPr>
        <p:spPr>
          <a:xfrm>
            <a:off x="457200" y="1549400"/>
            <a:ext cx="8258175" cy="4708949"/>
          </a:xfrm>
          <a:prstGeom prst="rect">
            <a:avLst/>
          </a:prstGeom>
          <a:noFill/>
        </p:spPr>
        <p:txBody>
          <a:bodyPr lIns="91408" tIns="45704" rIns="91408" bIns="45704">
            <a:spAutoFit/>
          </a:bodyPr>
          <a:lstStyle/>
          <a:p>
            <a:pPr eaLnBrk="1" hangingPunct="1">
              <a:spcBef>
                <a:spcPts val="0"/>
              </a:spcBef>
              <a:spcAft>
                <a:spcPts val="0"/>
              </a:spcAft>
              <a:buClr>
                <a:srgbClr val="712F73"/>
              </a:buClr>
              <a:buSzPct val="120000"/>
              <a:tabLst>
                <a:tab pos="261938" algn="l"/>
              </a:tabLst>
              <a:defRPr/>
            </a:pPr>
            <a:r>
              <a:rPr lang="en-GB" sz="2000" kern="0" dirty="0">
                <a:latin typeface="Arial"/>
                <a:ea typeface="ＭＳ Ｐゴシック"/>
              </a:rPr>
              <a:t>Safety issues </a:t>
            </a:r>
            <a:r>
              <a:rPr lang="en-GB" sz="2000" kern="0" dirty="0">
                <a:solidFill>
                  <a:srgbClr val="000000"/>
                </a:solidFill>
                <a:latin typeface="Arial"/>
                <a:ea typeface="ＭＳ Ｐゴシック"/>
              </a:rPr>
              <a:t>often relate to </a:t>
            </a:r>
            <a:r>
              <a:rPr lang="en-GB" kern="0" dirty="0">
                <a:solidFill>
                  <a:srgbClr val="C00000"/>
                </a:solidFill>
                <a:latin typeface="Arial"/>
                <a:ea typeface="ＭＳ Ｐゴシック"/>
              </a:rPr>
              <a:t>poor systems and processes</a:t>
            </a:r>
            <a:r>
              <a:rPr lang="en-GB" sz="2000" kern="0" dirty="0">
                <a:solidFill>
                  <a:srgbClr val="000000"/>
                </a:solidFill>
                <a:latin typeface="Arial"/>
                <a:ea typeface="ＭＳ Ｐゴシック"/>
              </a:rPr>
              <a:t>, examples include: </a:t>
            </a:r>
            <a:endParaRPr lang="en-GB" sz="2000" kern="0" dirty="0" smtClean="0">
              <a:solidFill>
                <a:srgbClr val="000000"/>
              </a:solidFill>
              <a:latin typeface="Arial"/>
              <a:ea typeface="ＭＳ Ｐゴシック"/>
            </a:endParaRP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smtClean="0">
                <a:solidFill>
                  <a:srgbClr val="000000"/>
                </a:solidFill>
                <a:latin typeface="Arial"/>
                <a:ea typeface="ＭＳ Ｐゴシック"/>
              </a:rPr>
              <a:t>Insufficient </a:t>
            </a:r>
            <a:r>
              <a:rPr lang="en-GB" sz="2000" kern="0" dirty="0">
                <a:solidFill>
                  <a:srgbClr val="000000"/>
                </a:solidFill>
                <a:latin typeface="Arial"/>
                <a:ea typeface="ＭＳ Ｐゴシック"/>
              </a:rPr>
              <a:t>evidence of </a:t>
            </a:r>
            <a:r>
              <a:rPr lang="en-GB" kern="0" dirty="0">
                <a:solidFill>
                  <a:srgbClr val="C00000"/>
                </a:solidFill>
                <a:latin typeface="Arial"/>
                <a:ea typeface="ＭＳ Ｐゴシック"/>
              </a:rPr>
              <a:t>risk management </a:t>
            </a:r>
            <a:r>
              <a:rPr lang="en-GB" sz="2000" kern="0" dirty="0">
                <a:solidFill>
                  <a:srgbClr val="000000"/>
                </a:solidFill>
                <a:latin typeface="Arial"/>
                <a:ea typeface="ＭＳ Ｐゴシック"/>
              </a:rPr>
              <a:t>and learning from </a:t>
            </a:r>
            <a:r>
              <a:rPr lang="en-GB" sz="2000" kern="0" dirty="0" smtClean="0">
                <a:solidFill>
                  <a:srgbClr val="000000"/>
                </a:solidFill>
                <a:latin typeface="Arial"/>
                <a:ea typeface="ＭＳ Ｐゴシック"/>
              </a:rPr>
              <a:t>incidents e.g. MHRA alerts poorly managed</a:t>
            </a:r>
            <a:endParaRPr lang="en-GB" sz="2000" kern="0" dirty="0">
              <a:solidFill>
                <a:srgbClr val="000000"/>
              </a:solidFill>
              <a:latin typeface="Arial"/>
              <a:ea typeface="ＭＳ Ｐゴシック"/>
            </a:endParaRP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Poor responses to patient complaint</a:t>
            </a:r>
            <a:r>
              <a:rPr lang="en-GB" sz="2000" b="1" kern="0" dirty="0">
                <a:solidFill>
                  <a:srgbClr val="000000"/>
                </a:solidFill>
                <a:latin typeface="Arial"/>
                <a:ea typeface="ＭＳ Ｐゴシック"/>
              </a:rPr>
              <a:t> </a:t>
            </a:r>
            <a:r>
              <a:rPr lang="en-GB" sz="2000" kern="0" dirty="0">
                <a:solidFill>
                  <a:srgbClr val="000000"/>
                </a:solidFill>
                <a:latin typeface="Arial"/>
                <a:ea typeface="ＭＳ Ｐゴシック"/>
              </a:rPr>
              <a:t>letters and </a:t>
            </a:r>
            <a:r>
              <a:rPr lang="en-GB" kern="0" dirty="0">
                <a:solidFill>
                  <a:srgbClr val="C00000"/>
                </a:solidFill>
                <a:latin typeface="Arial"/>
                <a:ea typeface="ＭＳ Ｐゴシック"/>
              </a:rPr>
              <a:t>failure to act on issues</a:t>
            </a:r>
            <a:r>
              <a:rPr lang="en-GB" sz="2000" b="1" kern="0" dirty="0">
                <a:solidFill>
                  <a:srgbClr val="000000"/>
                </a:solidFill>
                <a:latin typeface="Arial"/>
                <a:ea typeface="ＭＳ Ｐゴシック"/>
              </a:rPr>
              <a:t> </a:t>
            </a:r>
            <a:r>
              <a:rPr lang="en-GB" sz="2000" kern="0" dirty="0">
                <a:solidFill>
                  <a:srgbClr val="000000"/>
                </a:solidFill>
                <a:latin typeface="Arial"/>
                <a:ea typeface="ＭＳ Ｐゴシック"/>
              </a:rPr>
              <a:t>raised</a:t>
            </a: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Lack of </a:t>
            </a:r>
            <a:r>
              <a:rPr lang="en-GB" kern="0" dirty="0">
                <a:solidFill>
                  <a:srgbClr val="C00000"/>
                </a:solidFill>
                <a:latin typeface="Arial"/>
                <a:ea typeface="ＭＳ Ｐゴシック"/>
              </a:rPr>
              <a:t>effective and timely safeguarding and training</a:t>
            </a:r>
            <a:endParaRPr lang="en-GB" sz="2000" kern="0" dirty="0">
              <a:solidFill>
                <a:srgbClr val="C00000"/>
              </a:solidFill>
              <a:latin typeface="Arial"/>
              <a:ea typeface="ＭＳ Ｐゴシック"/>
            </a:endParaRP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Poor </a:t>
            </a:r>
            <a:r>
              <a:rPr lang="en-GB" kern="0" dirty="0">
                <a:solidFill>
                  <a:srgbClr val="C00000"/>
                </a:solidFill>
                <a:latin typeface="Arial"/>
                <a:ea typeface="ＭＳ Ｐゴシック"/>
              </a:rPr>
              <a:t>infection control </a:t>
            </a:r>
            <a:r>
              <a:rPr lang="en-GB" sz="2000" kern="0" dirty="0">
                <a:solidFill>
                  <a:srgbClr val="000000"/>
                </a:solidFill>
                <a:latin typeface="Arial"/>
                <a:ea typeface="ＭＳ Ｐゴシック"/>
              </a:rPr>
              <a:t>procedures</a:t>
            </a: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smtClean="0">
                <a:solidFill>
                  <a:srgbClr val="000000"/>
                </a:solidFill>
                <a:latin typeface="Arial"/>
                <a:ea typeface="ＭＳ Ｐゴシック"/>
              </a:rPr>
              <a:t>Inability to use clinical system functions to run basic searches and audits to </a:t>
            </a:r>
            <a:r>
              <a:rPr lang="en-GB" kern="0" dirty="0" smtClean="0">
                <a:solidFill>
                  <a:srgbClr val="000000"/>
                </a:solidFill>
                <a:latin typeface="Arial"/>
                <a:ea typeface="ＭＳ Ｐゴシック"/>
              </a:rPr>
              <a:t>Poor </a:t>
            </a:r>
            <a:r>
              <a:rPr lang="en-GB" kern="0" dirty="0">
                <a:solidFill>
                  <a:srgbClr val="C00000"/>
                </a:solidFill>
                <a:latin typeface="Arial"/>
                <a:ea typeface="ＭＳ Ｐゴシック"/>
              </a:rPr>
              <a:t>oversight of High Risk Medicine Prescribing and Monitoring</a:t>
            </a:r>
            <a:r>
              <a:rPr lang="en-GB" kern="0" dirty="0" smtClean="0">
                <a:solidFill>
                  <a:srgbClr val="C00000"/>
                </a:solidFill>
                <a:latin typeface="Arial"/>
                <a:ea typeface="ＭＳ Ｐゴシック"/>
              </a:rPr>
              <a:t>.</a:t>
            </a:r>
            <a:endParaRPr lang="en-GB" sz="2000" kern="0" dirty="0">
              <a:solidFill>
                <a:srgbClr val="000000"/>
              </a:solidFill>
              <a:latin typeface="Arial"/>
              <a:ea typeface="ＭＳ Ｐゴシック"/>
            </a:endParaRPr>
          </a:p>
          <a:p>
            <a:pPr marL="742950" lvl="1"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Fridges at the </a:t>
            </a:r>
            <a:r>
              <a:rPr lang="en-GB" kern="0" dirty="0">
                <a:solidFill>
                  <a:srgbClr val="C00000"/>
                </a:solidFill>
                <a:latin typeface="Arial"/>
                <a:ea typeface="ＭＳ Ｐゴシック"/>
              </a:rPr>
              <a:t>wrong temperature, insufficient emergency drugs </a:t>
            </a:r>
            <a:r>
              <a:rPr lang="en-GB" sz="2000" kern="0" dirty="0">
                <a:solidFill>
                  <a:srgbClr val="000000"/>
                </a:solidFill>
                <a:latin typeface="Arial"/>
                <a:ea typeface="ＭＳ Ｐゴシック"/>
              </a:rPr>
              <a:t>and expired </a:t>
            </a:r>
            <a:r>
              <a:rPr lang="en-GB" sz="2000" kern="0" dirty="0" smtClean="0">
                <a:solidFill>
                  <a:srgbClr val="000000"/>
                </a:solidFill>
                <a:latin typeface="Arial"/>
                <a:ea typeface="ＭＳ Ｐゴシック"/>
              </a:rPr>
              <a:t>medicines</a:t>
            </a:r>
            <a:endParaRPr lang="en-GB" sz="2000" kern="0" dirty="0">
              <a:solidFill>
                <a:srgbClr val="000000"/>
              </a:solidFill>
              <a:latin typeface="Arial"/>
              <a:ea typeface="ＭＳ Ｐゴシック"/>
            </a:endParaRPr>
          </a:p>
        </p:txBody>
      </p:sp>
      <p:sp>
        <p:nvSpPr>
          <p:cNvPr id="2150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C067F6F3-5A0E-4EF5-9A55-1F378CCCB3EB}" type="slidenum">
              <a:rPr lang="en-US" altLang="en-US" sz="900">
                <a:solidFill>
                  <a:srgbClr val="5F2861"/>
                </a:solidFill>
                <a:ea typeface="MS PGothic" pitchFamily="34" charset="-128"/>
              </a:rPr>
              <a:pPr algn="r"/>
              <a:t>15</a:t>
            </a:fld>
            <a:endParaRPr lang="en-US" altLang="en-US" sz="1400">
              <a:solidFill>
                <a:srgbClr val="6D2E69"/>
              </a:solidFill>
              <a:ea typeface="MS PGothic" pitchFamily="34" charset="-128"/>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650" y="692150"/>
            <a:ext cx="6769100" cy="538163"/>
          </a:xfrm>
        </p:spPr>
        <p:txBody>
          <a:bodyPr/>
          <a:lstStyle/>
          <a:p>
            <a:r>
              <a:rPr lang="en-GB" altLang="en-US" sz="2800" dirty="0" smtClean="0"/>
              <a:t>Effective:  key themes in good care</a:t>
            </a:r>
            <a:endParaRPr lang="en-GB" altLang="en-US" sz="2800" i="1" dirty="0" smtClean="0"/>
          </a:p>
        </p:txBody>
      </p:sp>
      <p:sp>
        <p:nvSpPr>
          <p:cNvPr id="4" name="TextBox 3"/>
          <p:cNvSpPr txBox="1"/>
          <p:nvPr/>
        </p:nvSpPr>
        <p:spPr>
          <a:xfrm>
            <a:off x="468313" y="1644650"/>
            <a:ext cx="7920037" cy="4478117"/>
          </a:xfrm>
          <a:prstGeom prst="rect">
            <a:avLst/>
          </a:prstGeom>
          <a:noFill/>
        </p:spPr>
        <p:txBody>
          <a:bodyPr lIns="91408" tIns="45704" rIns="91408" bIns="45704">
            <a:spAutoFit/>
          </a:bodyPr>
          <a:lstStyle/>
          <a:p>
            <a:pPr marL="285750"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We’ve found many examples of good, effective clinical practice, </a:t>
            </a:r>
            <a:r>
              <a:rPr lang="en-GB" kern="0" dirty="0">
                <a:solidFill>
                  <a:srgbClr val="459500"/>
                </a:solidFill>
                <a:latin typeface="Arial"/>
                <a:ea typeface="ＭＳ Ｐゴシック"/>
              </a:rPr>
              <a:t>meeting the needs of local populations</a:t>
            </a:r>
            <a:r>
              <a:rPr lang="en-GB" sz="2000" kern="0" dirty="0">
                <a:solidFill>
                  <a:srgbClr val="000000"/>
                </a:solidFill>
                <a:latin typeface="Arial"/>
                <a:ea typeface="ＭＳ Ｐゴシック"/>
              </a:rPr>
              <a:t>, for example: </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Quality improvement programmes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Coordinated referral processes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Joined up care with other healthcare providers</a:t>
            </a:r>
          </a:p>
          <a:p>
            <a:pPr marL="342900" indent="-34290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kern="0" dirty="0">
                <a:solidFill>
                  <a:srgbClr val="459500"/>
                </a:solidFill>
                <a:latin typeface="Arial"/>
                <a:ea typeface="ＭＳ Ｐゴシック"/>
              </a:rPr>
              <a:t>Strong relationships </a:t>
            </a:r>
            <a:r>
              <a:rPr lang="en-GB" sz="2000" kern="0" dirty="0">
                <a:solidFill>
                  <a:srgbClr val="000000"/>
                </a:solidFill>
                <a:latin typeface="Arial"/>
                <a:ea typeface="ＭＳ Ｐゴシック"/>
              </a:rPr>
              <a:t>with local schools, universities, fire and benefits advisory services</a:t>
            </a:r>
          </a:p>
          <a:p>
            <a:pPr marL="800100" lvl="1" indent="-34290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These relationships support practices to deliver enhances services</a:t>
            </a:r>
          </a:p>
          <a:p>
            <a:pPr marL="285750"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Joined up models of working</a:t>
            </a:r>
            <a:r>
              <a:rPr lang="en-GB" sz="2000" kern="0" dirty="0">
                <a:solidFill>
                  <a:srgbClr val="000000"/>
                </a:solidFill>
                <a:latin typeface="Arial"/>
                <a:ea typeface="ＭＳ Ｐゴシック"/>
              </a:rPr>
              <a:t>, benefits observed include:</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Appointments outside normal working hours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Wider range of services</a:t>
            </a:r>
          </a:p>
          <a:p>
            <a:pPr lvl="3" eaLnBrk="1" hangingPunct="1">
              <a:spcBef>
                <a:spcPts val="600"/>
              </a:spcBef>
              <a:spcAft>
                <a:spcPts val="600"/>
              </a:spcAft>
              <a:buClr>
                <a:srgbClr val="712F73"/>
              </a:buClr>
              <a:buSzPct val="120000"/>
              <a:tabLst>
                <a:tab pos="261938" algn="l"/>
              </a:tabLst>
              <a:defRPr/>
            </a:pPr>
            <a:endParaRPr lang="en-GB" sz="2800" kern="0" dirty="0">
              <a:solidFill>
                <a:srgbClr val="000000"/>
              </a:solidFill>
              <a:latin typeface="Arial"/>
              <a:ea typeface="ＭＳ Ｐゴシック"/>
            </a:endParaRPr>
          </a:p>
        </p:txBody>
      </p:sp>
      <p:sp>
        <p:nvSpPr>
          <p:cNvPr id="22532"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BCF4CD79-C175-495D-8101-4E560679FA29}" type="slidenum">
              <a:rPr lang="en-US" altLang="en-US" sz="900">
                <a:solidFill>
                  <a:srgbClr val="5F2861"/>
                </a:solidFill>
                <a:ea typeface="MS PGothic" pitchFamily="34" charset="-128"/>
              </a:rPr>
              <a:pPr algn="r"/>
              <a:t>16</a:t>
            </a:fld>
            <a:endParaRPr lang="en-US" altLang="en-US" sz="1400">
              <a:solidFill>
                <a:srgbClr val="6D2E69"/>
              </a:solidFill>
              <a:ea typeface="MS PGothic" pitchFamily="34" charset="-128"/>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55650" y="692150"/>
            <a:ext cx="6769100" cy="538163"/>
          </a:xfrm>
        </p:spPr>
        <p:txBody>
          <a:bodyPr/>
          <a:lstStyle/>
          <a:p>
            <a:r>
              <a:rPr lang="en-GB" altLang="en-US" sz="2800" dirty="0" smtClean="0"/>
              <a:t>Caring: key themes in good and </a:t>
            </a:r>
            <a:br>
              <a:rPr lang="en-GB" altLang="en-US" sz="2800" dirty="0" smtClean="0"/>
            </a:br>
            <a:r>
              <a:rPr lang="en-GB" altLang="en-US" sz="2800" dirty="0" smtClean="0"/>
              <a:t>poor care</a:t>
            </a:r>
            <a:endParaRPr lang="en-GB" altLang="en-US" sz="2800" i="1" dirty="0" smtClean="0"/>
          </a:p>
        </p:txBody>
      </p:sp>
      <p:sp>
        <p:nvSpPr>
          <p:cNvPr id="4" name="TextBox 3"/>
          <p:cNvSpPr txBox="1"/>
          <p:nvPr/>
        </p:nvSpPr>
        <p:spPr>
          <a:xfrm>
            <a:off x="425919" y="1700808"/>
            <a:ext cx="8280920" cy="4154951"/>
          </a:xfrm>
          <a:prstGeom prst="rect">
            <a:avLst/>
          </a:prstGeom>
          <a:noFill/>
        </p:spPr>
        <p:txBody>
          <a:bodyPr wrap="square" lIns="91408" tIns="45704" rIns="91408" bIns="45704">
            <a:spAutoFit/>
          </a:bodyPr>
          <a:lstStyle/>
          <a:p>
            <a:pPr marL="285750"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000000"/>
                </a:solidFill>
                <a:latin typeface="Arial"/>
                <a:ea typeface="ＭＳ Ｐゴシック"/>
              </a:rPr>
              <a:t>Outstanding practices were able to demonstrate, for example: </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000000"/>
                </a:solidFill>
                <a:latin typeface="Arial"/>
                <a:ea typeface="ＭＳ Ｐゴシック"/>
              </a:rPr>
              <a:t>Specific support for </a:t>
            </a:r>
            <a:r>
              <a:rPr lang="en-GB" kern="0" dirty="0">
                <a:solidFill>
                  <a:srgbClr val="459500"/>
                </a:solidFill>
                <a:latin typeface="Arial"/>
                <a:ea typeface="ＭＳ Ｐゴシック"/>
              </a:rPr>
              <a:t>individual population groups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Innovative programmes </a:t>
            </a:r>
            <a:r>
              <a:rPr lang="en-GB" kern="0" dirty="0">
                <a:solidFill>
                  <a:srgbClr val="000000"/>
                </a:solidFill>
                <a:latin typeface="Arial"/>
                <a:ea typeface="ＭＳ Ｐゴシック"/>
              </a:rPr>
              <a:t>for certain health conditions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Flexible access </a:t>
            </a:r>
            <a:r>
              <a:rPr lang="en-GB" kern="0" dirty="0">
                <a:solidFill>
                  <a:srgbClr val="000000"/>
                </a:solidFill>
                <a:latin typeface="Arial"/>
                <a:ea typeface="ＭＳ Ｐゴシック"/>
              </a:rPr>
              <a:t>to </a:t>
            </a:r>
            <a:r>
              <a:rPr lang="en-GB" kern="0" dirty="0" smtClean="0">
                <a:solidFill>
                  <a:srgbClr val="000000"/>
                </a:solidFill>
                <a:latin typeface="Arial"/>
                <a:ea typeface="ＭＳ Ｐゴシック"/>
              </a:rPr>
              <a:t>services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endParaRPr lang="en-GB" kern="0" dirty="0">
              <a:solidFill>
                <a:srgbClr val="000000"/>
              </a:solidFill>
              <a:latin typeface="Arial"/>
              <a:ea typeface="ＭＳ Ｐゴシック"/>
            </a:endParaRPr>
          </a:p>
          <a:p>
            <a:pPr marL="285750" indent="-28575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kern="0" dirty="0">
                <a:solidFill>
                  <a:srgbClr val="000000"/>
                </a:solidFill>
                <a:latin typeface="Arial"/>
                <a:ea typeface="ＭＳ Ｐゴシック"/>
              </a:rPr>
              <a:t>Of the small (but still concerning) number of practices we found to be Inadequate for caring we found: </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000000"/>
                </a:solidFill>
                <a:latin typeface="Arial"/>
                <a:ea typeface="ＭＳ Ｐゴシック"/>
              </a:rPr>
              <a:t>Staff to </a:t>
            </a:r>
            <a:r>
              <a:rPr lang="en-GB" kern="0" dirty="0">
                <a:solidFill>
                  <a:srgbClr val="C00000"/>
                </a:solidFill>
                <a:latin typeface="Arial"/>
                <a:ea typeface="ＭＳ Ｐゴシック"/>
              </a:rPr>
              <a:t>lack compassion and respect </a:t>
            </a:r>
            <a:r>
              <a:rPr lang="en-GB" kern="0" dirty="0">
                <a:solidFill>
                  <a:srgbClr val="000000"/>
                </a:solidFill>
                <a:latin typeface="Arial"/>
                <a:ea typeface="ＭＳ Ｐゴシック"/>
              </a:rPr>
              <a:t>for patients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000000"/>
                </a:solidFill>
                <a:latin typeface="Arial"/>
                <a:ea typeface="ＭＳ Ｐゴシック"/>
              </a:rPr>
              <a:t>Poor concern for </a:t>
            </a:r>
            <a:r>
              <a:rPr lang="en-GB" kern="0" dirty="0">
                <a:solidFill>
                  <a:srgbClr val="C00000"/>
                </a:solidFill>
                <a:latin typeface="Arial"/>
                <a:ea typeface="ＭＳ Ｐゴシック"/>
              </a:rPr>
              <a:t>patients’ privacy and dignity </a:t>
            </a:r>
            <a:r>
              <a:rPr lang="en-GB" kern="0" dirty="0">
                <a:solidFill>
                  <a:srgbClr val="000000"/>
                </a:solidFill>
                <a:latin typeface="Arial"/>
                <a:ea typeface="ＭＳ Ｐゴシック"/>
              </a:rPr>
              <a:t>at the reception desk/waiting </a:t>
            </a:r>
            <a:r>
              <a:rPr lang="en-GB" kern="0" dirty="0" smtClean="0">
                <a:solidFill>
                  <a:srgbClr val="000000"/>
                </a:solidFill>
                <a:latin typeface="Arial"/>
                <a:ea typeface="ＭＳ Ｐゴシック"/>
              </a:rPr>
              <a:t>area</a:t>
            </a:r>
            <a:endParaRPr lang="en-GB" kern="0" dirty="0">
              <a:solidFill>
                <a:srgbClr val="000000"/>
              </a:solidFill>
              <a:latin typeface="Arial"/>
              <a:ea typeface="ＭＳ Ｐゴシック"/>
            </a:endParaRPr>
          </a:p>
        </p:txBody>
      </p:sp>
      <p:sp>
        <p:nvSpPr>
          <p:cNvPr id="23556"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01660CD0-572C-4A56-AACC-D6E075B9A2F9}" type="slidenum">
              <a:rPr lang="en-US" altLang="en-US" sz="900">
                <a:solidFill>
                  <a:srgbClr val="5F2861"/>
                </a:solidFill>
                <a:ea typeface="MS PGothic" pitchFamily="34" charset="-128"/>
              </a:rPr>
              <a:pPr algn="r"/>
              <a:t>17</a:t>
            </a:fld>
            <a:endParaRPr lang="en-US" altLang="en-US" sz="1400">
              <a:solidFill>
                <a:srgbClr val="6D2E69"/>
              </a:solidFill>
              <a:ea typeface="MS PGothic" pitchFamily="34" charset="-128"/>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55650" y="692150"/>
            <a:ext cx="6769100" cy="538163"/>
          </a:xfrm>
        </p:spPr>
        <p:txBody>
          <a:bodyPr/>
          <a:lstStyle/>
          <a:p>
            <a:r>
              <a:rPr lang="en-GB" altLang="en-US" sz="2800" dirty="0" smtClean="0"/>
              <a:t>Responsive: key themes in good </a:t>
            </a:r>
            <a:br>
              <a:rPr lang="en-GB" altLang="en-US" sz="2800" dirty="0" smtClean="0"/>
            </a:br>
            <a:r>
              <a:rPr lang="en-GB" altLang="en-US" sz="2800" dirty="0" smtClean="0"/>
              <a:t>care</a:t>
            </a:r>
            <a:endParaRPr lang="en-GB" altLang="en-US" sz="2800" i="1" dirty="0" smtClean="0"/>
          </a:p>
        </p:txBody>
      </p:sp>
      <p:sp>
        <p:nvSpPr>
          <p:cNvPr id="4" name="TextBox 3"/>
          <p:cNvSpPr txBox="1"/>
          <p:nvPr/>
        </p:nvSpPr>
        <p:spPr>
          <a:xfrm>
            <a:off x="468313" y="1557338"/>
            <a:ext cx="8258175" cy="5016726"/>
          </a:xfrm>
          <a:prstGeom prst="rect">
            <a:avLst/>
          </a:prstGeom>
          <a:noFill/>
        </p:spPr>
        <p:txBody>
          <a:bodyPr lIns="91408" tIns="45704" rIns="91408" bIns="45704">
            <a:spAutoFit/>
          </a:bodyPr>
          <a:lstStyle/>
          <a:p>
            <a:pPr marL="285750"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smtClean="0">
                <a:solidFill>
                  <a:srgbClr val="000000"/>
                </a:solidFill>
                <a:latin typeface="Arial"/>
                <a:ea typeface="ＭＳ Ｐゴシック"/>
              </a:rPr>
              <a:t>Practices </a:t>
            </a:r>
            <a:r>
              <a:rPr lang="en-GB" sz="2000" kern="0" dirty="0">
                <a:solidFill>
                  <a:srgbClr val="000000"/>
                </a:solidFill>
                <a:latin typeface="Arial"/>
                <a:ea typeface="ＭＳ Ｐゴシック"/>
              </a:rPr>
              <a:t>rated as outstanding had </a:t>
            </a:r>
            <a:r>
              <a:rPr lang="en-GB" kern="0" dirty="0">
                <a:solidFill>
                  <a:srgbClr val="459500"/>
                </a:solidFill>
                <a:latin typeface="Arial"/>
                <a:ea typeface="ＭＳ Ｐゴシック"/>
              </a:rPr>
              <a:t>considered the needs of its population</a:t>
            </a:r>
            <a:r>
              <a:rPr lang="en-GB" sz="2000" b="1" kern="0" dirty="0">
                <a:solidFill>
                  <a:srgbClr val="000000"/>
                </a:solidFill>
                <a:latin typeface="Arial"/>
                <a:ea typeface="ＭＳ Ｐゴシック"/>
              </a:rPr>
              <a:t> </a:t>
            </a:r>
            <a:r>
              <a:rPr lang="en-GB" sz="2000" kern="0" dirty="0">
                <a:solidFill>
                  <a:srgbClr val="000000"/>
                </a:solidFill>
                <a:latin typeface="Arial"/>
                <a:ea typeface="ＭＳ Ｐゴシック"/>
              </a:rPr>
              <a:t>and subsequently implemented change. </a:t>
            </a:r>
            <a:r>
              <a:rPr lang="en-GB" sz="2000" kern="0" dirty="0" smtClean="0">
                <a:solidFill>
                  <a:srgbClr val="000000"/>
                </a:solidFill>
                <a:latin typeface="Arial"/>
                <a:ea typeface="ＭＳ Ｐゴシック"/>
              </a:rPr>
              <a:t>        </a:t>
            </a:r>
          </a:p>
          <a:p>
            <a:pPr eaLnBrk="1" hangingPunct="1">
              <a:spcBef>
                <a:spcPts val="0"/>
              </a:spcBef>
              <a:spcAft>
                <a:spcPts val="0"/>
              </a:spcAft>
              <a:buClr>
                <a:srgbClr val="712F73"/>
              </a:buClr>
              <a:buSzPct val="120000"/>
              <a:tabLst>
                <a:tab pos="261938" algn="l"/>
              </a:tabLst>
              <a:defRPr/>
            </a:pPr>
            <a:r>
              <a:rPr lang="en-GB" sz="2000" kern="0" dirty="0" smtClean="0">
                <a:solidFill>
                  <a:srgbClr val="000000"/>
                </a:solidFill>
                <a:latin typeface="Arial"/>
                <a:ea typeface="ＭＳ Ｐゴシック"/>
              </a:rPr>
              <a:t>For </a:t>
            </a:r>
            <a:r>
              <a:rPr lang="en-GB" sz="2000" kern="0" dirty="0">
                <a:solidFill>
                  <a:srgbClr val="000000"/>
                </a:solidFill>
                <a:latin typeface="Arial"/>
                <a:ea typeface="ＭＳ Ｐゴシック"/>
              </a:rPr>
              <a:t>example: </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Guaranteed </a:t>
            </a:r>
            <a:r>
              <a:rPr lang="en-GB" kern="0" dirty="0">
                <a:solidFill>
                  <a:srgbClr val="459500"/>
                </a:solidFill>
                <a:latin typeface="Arial"/>
                <a:ea typeface="ＭＳ Ｐゴシック"/>
              </a:rPr>
              <a:t>same-day appointments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Extended practice opening hours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Language support </a:t>
            </a:r>
            <a:r>
              <a:rPr lang="en-GB" sz="2000" kern="0" dirty="0">
                <a:solidFill>
                  <a:srgbClr val="000000"/>
                </a:solidFill>
                <a:latin typeface="Arial"/>
                <a:ea typeface="ＭＳ Ｐゴシック"/>
              </a:rPr>
              <a:t>for non-English speaking </a:t>
            </a:r>
            <a:r>
              <a:rPr lang="en-GB" sz="2000" kern="0" dirty="0" smtClean="0">
                <a:solidFill>
                  <a:srgbClr val="000000"/>
                </a:solidFill>
                <a:latin typeface="Arial"/>
                <a:ea typeface="ＭＳ Ｐゴシック"/>
              </a:rPr>
              <a:t>patients</a:t>
            </a:r>
          </a:p>
          <a:p>
            <a:pPr lvl="1" eaLnBrk="1" hangingPunct="1">
              <a:spcBef>
                <a:spcPts val="0"/>
              </a:spcBef>
              <a:spcAft>
                <a:spcPts val="0"/>
              </a:spcAft>
              <a:buClr>
                <a:srgbClr val="712F73"/>
              </a:buClr>
              <a:buSzPct val="120000"/>
              <a:tabLst>
                <a:tab pos="261938" algn="l"/>
              </a:tabLst>
              <a:defRPr/>
            </a:pPr>
            <a:endParaRPr lang="en-GB" sz="2000" kern="0" dirty="0">
              <a:solidFill>
                <a:srgbClr val="000000"/>
              </a:solidFill>
              <a:latin typeface="Arial"/>
              <a:ea typeface="ＭＳ Ｐゴシック"/>
            </a:endParaRPr>
          </a:p>
          <a:p>
            <a:pPr eaLnBrk="1" hangingPunct="1">
              <a:spcBef>
                <a:spcPts val="0"/>
              </a:spcBef>
              <a:spcAft>
                <a:spcPts val="0"/>
              </a:spcAft>
              <a:buClr>
                <a:srgbClr val="712F73"/>
              </a:buClr>
              <a:buSzPct val="120000"/>
              <a:tabLst>
                <a:tab pos="261938" algn="l"/>
              </a:tabLst>
              <a:defRPr/>
            </a:pPr>
            <a:r>
              <a:rPr lang="en-GB" sz="2000" kern="0" dirty="0">
                <a:solidFill>
                  <a:srgbClr val="000000"/>
                </a:solidFill>
                <a:latin typeface="Arial"/>
                <a:ea typeface="ＭＳ Ｐゴシック"/>
              </a:rPr>
              <a:t>Innovation in how primary care is provided is developing rapidly: </a:t>
            </a:r>
            <a:endParaRPr lang="en-GB" sz="2000" kern="0" dirty="0" smtClean="0">
              <a:solidFill>
                <a:srgbClr val="000000"/>
              </a:solidFill>
              <a:latin typeface="Arial"/>
              <a:ea typeface="ＭＳ Ｐゴシック"/>
            </a:endParaRPr>
          </a:p>
          <a:p>
            <a:pPr eaLnBrk="1" hangingPunct="1">
              <a:spcBef>
                <a:spcPts val="0"/>
              </a:spcBef>
              <a:spcAft>
                <a:spcPts val="0"/>
              </a:spcAft>
              <a:buClr>
                <a:srgbClr val="712F73"/>
              </a:buClr>
              <a:buSzPct val="120000"/>
              <a:tabLst>
                <a:tab pos="261938" algn="l"/>
              </a:tabLst>
              <a:defRPr/>
            </a:pPr>
            <a:endParaRPr lang="en-GB" sz="2000" kern="0" dirty="0">
              <a:solidFill>
                <a:srgbClr val="000000"/>
              </a:solidFill>
              <a:latin typeface="Arial"/>
              <a:ea typeface="ＭＳ Ｐゴシック"/>
            </a:endParaRP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Recently registered new GP care model using technology to provide consultation</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Social enterprises are leading the way in care provision models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Demonstrate a clear vision to improve health of vulnerable and excluded groups</a:t>
            </a:r>
          </a:p>
          <a:p>
            <a:pPr marL="742950" lvl="1" indent="-285750" eaLnBrk="1" hangingPunct="1">
              <a:spcBef>
                <a:spcPts val="0"/>
              </a:spcBef>
              <a:spcAft>
                <a:spcPts val="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Work closely with services across their </a:t>
            </a:r>
            <a:r>
              <a:rPr lang="en-GB" sz="2000" kern="0" dirty="0" smtClean="0">
                <a:solidFill>
                  <a:srgbClr val="000000"/>
                </a:solidFill>
                <a:latin typeface="Arial"/>
                <a:ea typeface="ＭＳ Ｐゴシック"/>
              </a:rPr>
              <a:t>locality</a:t>
            </a:r>
            <a:endParaRPr lang="en-GB" sz="2000" kern="0" dirty="0">
              <a:solidFill>
                <a:srgbClr val="000000"/>
              </a:solidFill>
              <a:latin typeface="Arial"/>
              <a:ea typeface="ＭＳ Ｐゴシック"/>
            </a:endParaRPr>
          </a:p>
        </p:txBody>
      </p:sp>
      <p:sp>
        <p:nvSpPr>
          <p:cNvPr id="24580"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2A69B5EB-6625-4BB3-A84B-542E9BC77D20}" type="slidenum">
              <a:rPr lang="en-US" altLang="en-US" sz="900">
                <a:solidFill>
                  <a:srgbClr val="5F2861"/>
                </a:solidFill>
                <a:ea typeface="MS PGothic" pitchFamily="34" charset="-128"/>
              </a:rPr>
              <a:pPr algn="r"/>
              <a:t>18</a:t>
            </a:fld>
            <a:endParaRPr lang="en-US" altLang="en-US" sz="1400">
              <a:solidFill>
                <a:srgbClr val="6D2E69"/>
              </a:solidFill>
              <a:ea typeface="MS PGothic" pitchFamily="34" charset="-128"/>
            </a:endParaRPr>
          </a:p>
        </p:txBody>
      </p:sp>
      <p:sp>
        <p:nvSpPr>
          <p:cNvPr id="2" name="Rectangle 1"/>
          <p:cNvSpPr/>
          <p:nvPr/>
        </p:nvSpPr>
        <p:spPr bwMode="auto">
          <a:xfrm>
            <a:off x="468313" y="4005064"/>
            <a:ext cx="8136135" cy="2471936"/>
          </a:xfrm>
          <a:prstGeom prst="rect">
            <a:avLst/>
          </a:prstGeom>
          <a:noFill/>
          <a:ln w="28575" algn="ctr">
            <a:solidFill>
              <a:srgbClr val="459500"/>
            </a:solidFill>
            <a:round/>
            <a:headEnd/>
            <a:tailEnd/>
          </a:ln>
        </p:spPr>
        <p:txBody>
          <a:bodyPr rtlCol="0" anchor="ctr"/>
          <a:lstStyle/>
          <a:p>
            <a:pPr algn="ctr"/>
            <a:endParaRPr lang="en-GB" sz="1600" dirty="0" smtClean="0">
              <a:solidFill>
                <a:srgbClr val="712F73"/>
              </a:solidFill>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55650" y="692150"/>
            <a:ext cx="6769100" cy="538163"/>
          </a:xfrm>
        </p:spPr>
        <p:txBody>
          <a:bodyPr/>
          <a:lstStyle/>
          <a:p>
            <a:r>
              <a:rPr lang="en-GB" altLang="en-US" sz="2800" dirty="0" smtClean="0"/>
              <a:t>Well led:  key themes in good care</a:t>
            </a:r>
            <a:endParaRPr lang="en-GB" altLang="en-US" sz="2800" i="1" dirty="0" smtClean="0"/>
          </a:p>
        </p:txBody>
      </p:sp>
      <p:sp>
        <p:nvSpPr>
          <p:cNvPr id="4" name="TextBox 3"/>
          <p:cNvSpPr txBox="1"/>
          <p:nvPr/>
        </p:nvSpPr>
        <p:spPr>
          <a:xfrm>
            <a:off x="457769" y="1484784"/>
            <a:ext cx="8258175" cy="5878500"/>
          </a:xfrm>
          <a:prstGeom prst="rect">
            <a:avLst/>
          </a:prstGeom>
          <a:noFill/>
        </p:spPr>
        <p:txBody>
          <a:bodyPr lIns="91408" tIns="45704" rIns="91408" bIns="45704">
            <a:spAutoFit/>
          </a:bodyPr>
          <a:lstStyle/>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GP practices are generally well-led, with </a:t>
            </a:r>
            <a:r>
              <a:rPr lang="en-GB" kern="0" dirty="0">
                <a:solidFill>
                  <a:srgbClr val="459500"/>
                </a:solidFill>
                <a:latin typeface="Arial"/>
                <a:ea typeface="ＭＳ Ｐゴシック"/>
              </a:rPr>
              <a:t>85% rated good or outstanding</a:t>
            </a:r>
          </a:p>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Our inspection findings show good leadership is the foundation of an outstanding organisation. Examples include:</a:t>
            </a:r>
          </a:p>
          <a:p>
            <a:pPr marL="1200150" lvl="2" indent="-285750" eaLnBrk="1" hangingPunct="1">
              <a:spcBef>
                <a:spcPts val="600"/>
              </a:spcBef>
              <a:spcAft>
                <a:spcPts val="600"/>
              </a:spcAft>
              <a:buClr>
                <a:srgbClr val="712F73"/>
              </a:buClr>
              <a:buSzPct val="120000"/>
              <a:buFont typeface="Arial" pitchFamily="34" charset="0"/>
              <a:buChar char="•"/>
              <a:tabLst>
                <a:tab pos="261938" algn="l"/>
              </a:tabLst>
              <a:defRPr/>
            </a:pPr>
            <a:r>
              <a:rPr lang="en-GB" kern="0" dirty="0">
                <a:solidFill>
                  <a:srgbClr val="459500"/>
                </a:solidFill>
                <a:latin typeface="Arial"/>
                <a:ea typeface="ＭＳ Ｐゴシック"/>
              </a:rPr>
              <a:t>Patients at the centre of their developments</a:t>
            </a:r>
            <a:r>
              <a:rPr lang="en-GB" sz="2000" kern="0" dirty="0">
                <a:solidFill>
                  <a:srgbClr val="000000"/>
                </a:solidFill>
                <a:latin typeface="Arial"/>
                <a:ea typeface="ＭＳ Ｐゴシック"/>
              </a:rPr>
              <a:t>, with effective patient participation groups involved in multiple aspects of the practice’s business</a:t>
            </a:r>
          </a:p>
          <a:p>
            <a:pPr marL="1200150" lvl="2" indent="-285750" eaLnBrk="1" hangingPunct="1">
              <a:spcBef>
                <a:spcPts val="600"/>
              </a:spcBef>
              <a:spcAft>
                <a:spcPts val="600"/>
              </a:spcAft>
              <a:buClr>
                <a:srgbClr val="712F73"/>
              </a:buClr>
              <a:buSzPct val="120000"/>
              <a:buFont typeface="Arial" pitchFamily="34" charset="0"/>
              <a:buChar char="•"/>
              <a:tabLst>
                <a:tab pos="261938" algn="l"/>
              </a:tabLst>
              <a:defRPr/>
            </a:pPr>
            <a:r>
              <a:rPr lang="en-GB" sz="2000" kern="0" dirty="0">
                <a:solidFill>
                  <a:srgbClr val="000000"/>
                </a:solidFill>
                <a:latin typeface="Arial"/>
                <a:ea typeface="ＭＳ Ｐゴシック"/>
              </a:rPr>
              <a:t>Excellent </a:t>
            </a:r>
            <a:r>
              <a:rPr lang="en-GB" kern="0" dirty="0">
                <a:solidFill>
                  <a:srgbClr val="459500"/>
                </a:solidFill>
                <a:latin typeface="Arial"/>
                <a:ea typeface="ＭＳ Ｐゴシック"/>
              </a:rPr>
              <a:t>staff development and support</a:t>
            </a:r>
            <a:r>
              <a:rPr lang="en-GB" sz="2000" kern="0" dirty="0">
                <a:solidFill>
                  <a:srgbClr val="000000"/>
                </a:solidFill>
                <a:latin typeface="Arial"/>
                <a:ea typeface="ＭＳ Ｐゴシック"/>
              </a:rPr>
              <a:t>, with the development of special programmes to aid staff development or support staff in their role</a:t>
            </a:r>
          </a:p>
          <a:p>
            <a:pPr marL="342900" lvl="2"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The role and </a:t>
            </a:r>
            <a:r>
              <a:rPr lang="en-GB" kern="0" dirty="0">
                <a:solidFill>
                  <a:srgbClr val="459500"/>
                </a:solidFill>
                <a:latin typeface="Arial"/>
                <a:ea typeface="ＭＳ Ｐゴシック"/>
              </a:rPr>
              <a:t>capability of the practice manager </a:t>
            </a:r>
            <a:r>
              <a:rPr lang="en-GB" sz="2000" kern="0" dirty="0">
                <a:solidFill>
                  <a:srgbClr val="000000"/>
                </a:solidFill>
                <a:latin typeface="Arial"/>
                <a:ea typeface="ＭＳ Ｐゴシック"/>
              </a:rPr>
              <a:t>has an important influence, and the level of training and support for practice managers is key</a:t>
            </a:r>
          </a:p>
          <a:p>
            <a:pPr eaLnBrk="1" hangingPunct="1">
              <a:spcBef>
                <a:spcPts val="600"/>
              </a:spcBef>
              <a:spcAft>
                <a:spcPts val="600"/>
              </a:spcAft>
              <a:buClr>
                <a:srgbClr val="712F73"/>
              </a:buClr>
              <a:buSzPct val="120000"/>
              <a:tabLst>
                <a:tab pos="261938" algn="l"/>
              </a:tabLst>
              <a:defRPr/>
            </a:pPr>
            <a:endParaRPr lang="en-GB" sz="2000" kern="0" dirty="0">
              <a:solidFill>
                <a:srgbClr val="000000"/>
              </a:solidFill>
              <a:latin typeface="Arial"/>
              <a:ea typeface="ＭＳ Ｐゴシック"/>
            </a:endParaRPr>
          </a:p>
          <a:p>
            <a:pPr lvl="2" eaLnBrk="1" hangingPunct="1">
              <a:spcBef>
                <a:spcPts val="600"/>
              </a:spcBef>
              <a:spcAft>
                <a:spcPts val="600"/>
              </a:spcAft>
              <a:buClr>
                <a:srgbClr val="712F73"/>
              </a:buClr>
              <a:buSzPct val="120000"/>
              <a:tabLst>
                <a:tab pos="261938" algn="l"/>
              </a:tabLst>
              <a:defRPr/>
            </a:pPr>
            <a:endParaRPr lang="en-GB" sz="1600" kern="0" dirty="0">
              <a:solidFill>
                <a:srgbClr val="000000"/>
              </a:solidFill>
              <a:latin typeface="Arial"/>
              <a:ea typeface="ＭＳ Ｐゴシック"/>
            </a:endParaRPr>
          </a:p>
        </p:txBody>
      </p:sp>
      <p:sp>
        <p:nvSpPr>
          <p:cNvPr id="25604"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8F976884-A0E9-415A-A88F-EF3E396832DC}" type="slidenum">
              <a:rPr lang="en-US" altLang="en-US" sz="900">
                <a:solidFill>
                  <a:srgbClr val="5F2861"/>
                </a:solidFill>
                <a:ea typeface="MS PGothic" pitchFamily="34" charset="-128"/>
              </a:rPr>
              <a:pPr algn="r"/>
              <a:t>19</a:t>
            </a:fld>
            <a:endParaRPr lang="en-US" altLang="en-US" sz="1400">
              <a:solidFill>
                <a:srgbClr val="6D2E69"/>
              </a:solidFill>
              <a:ea typeface="MS PGothic" pitchFamily="34" charset="-12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22"/>
          <p:cNvSpPr>
            <a:spLocks noChangeArrowheads="1"/>
          </p:cNvSpPr>
          <p:nvPr/>
        </p:nvSpPr>
        <p:spPr bwMode="auto">
          <a:xfrm>
            <a:off x="628650" y="736600"/>
            <a:ext cx="560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eaLnBrk="1" hangingPunct="1">
              <a:lnSpc>
                <a:spcPct val="85000"/>
              </a:lnSpc>
              <a:spcBef>
                <a:spcPct val="0"/>
              </a:spcBef>
              <a:buClrTx/>
              <a:buSzTx/>
            </a:pPr>
            <a:r>
              <a:rPr lang="en-US" altLang="en-US" sz="2800" dirty="0" smtClean="0">
                <a:solidFill>
                  <a:srgbClr val="FFFFFF"/>
                </a:solidFill>
                <a:ea typeface="ヒラギノ角ゴ Pro W3" pitchFamily="-16" charset="-128"/>
              </a:rPr>
              <a:t>Our purpose</a:t>
            </a:r>
          </a:p>
        </p:txBody>
      </p:sp>
      <p:sp>
        <p:nvSpPr>
          <p:cNvPr id="9219" name="Shape 23"/>
          <p:cNvSpPr>
            <a:spLocks noChangeArrowheads="1"/>
          </p:cNvSpPr>
          <p:nvPr/>
        </p:nvSpPr>
        <p:spPr bwMode="auto">
          <a:xfrm>
            <a:off x="539552" y="1556792"/>
            <a:ext cx="441240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eaLnBrk="1" hangingPunct="1">
              <a:lnSpc>
                <a:spcPct val="100000"/>
              </a:lnSpc>
              <a:spcBef>
                <a:spcPts val="1200"/>
              </a:spcBef>
              <a:buClrTx/>
              <a:buSzTx/>
            </a:pPr>
            <a:r>
              <a:rPr lang="en-US" altLang="en-US" sz="2800" dirty="0" smtClean="0">
                <a:solidFill>
                  <a:srgbClr val="743669"/>
                </a:solidFill>
                <a:latin typeface="Arial"/>
                <a:ea typeface="ヒラギノ角ゴ Pro W3" pitchFamily="-16" charset="-128"/>
              </a:rPr>
              <a:t>The Care Quality Commission is the independent regulator of health and adult social care in England.  </a:t>
            </a:r>
          </a:p>
          <a:p>
            <a:pPr eaLnBrk="1" hangingPunct="1">
              <a:lnSpc>
                <a:spcPct val="100000"/>
              </a:lnSpc>
              <a:spcBef>
                <a:spcPts val="1200"/>
              </a:spcBef>
              <a:buClrTx/>
              <a:buSzTx/>
            </a:pPr>
            <a:endParaRPr lang="en-US" altLang="en-US" sz="400" dirty="0">
              <a:solidFill>
                <a:srgbClr val="000000"/>
              </a:solidFill>
              <a:latin typeface="Arial"/>
              <a:ea typeface="ヒラギノ角ゴ Pro W3" pitchFamily="-16" charset="-128"/>
            </a:endParaRPr>
          </a:p>
          <a:p>
            <a:pPr eaLnBrk="1" hangingPunct="1">
              <a:lnSpc>
                <a:spcPct val="100000"/>
              </a:lnSpc>
              <a:spcBef>
                <a:spcPts val="1200"/>
              </a:spcBef>
              <a:buClrTx/>
              <a:buSzTx/>
            </a:pPr>
            <a:r>
              <a:rPr lang="en-US" altLang="en-US" sz="2400" dirty="0" smtClean="0">
                <a:solidFill>
                  <a:srgbClr val="000000"/>
                </a:solidFill>
                <a:latin typeface="Arial"/>
                <a:ea typeface="ヒラギノ角ゴ Pro W3" pitchFamily="-16" charset="-128"/>
              </a:rPr>
              <a:t>We make sure health and social care services provide people with safe, effective, compassionate, high-quality care and we encourage care services to improve.</a:t>
            </a:r>
          </a:p>
        </p:txBody>
      </p:sp>
      <p:sp>
        <p:nvSpPr>
          <p:cNvPr id="9220" name="Slide Number Placeholder 1"/>
          <p:cNvSpPr>
            <a:spLocks noGrp="1"/>
          </p:cNvSpPr>
          <p:nvPr>
            <p:ph type="sldNum" sz="quarter" idx="10"/>
          </p:nvPr>
        </p:nvSpPr>
        <p:spPr>
          <a:xfrm>
            <a:off x="6804025" y="62595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a:lnSpc>
                <a:spcPct val="100000"/>
              </a:lnSpc>
              <a:spcBef>
                <a:spcPct val="0"/>
              </a:spcBef>
              <a:buClrTx/>
              <a:buSzTx/>
            </a:pPr>
            <a:fld id="{7335B75A-1029-41DD-8090-A27C7BC5955E}" type="slidenum">
              <a:rPr lang="en-GB" altLang="en-US" sz="900" smtClean="0">
                <a:solidFill>
                  <a:srgbClr val="5F2861"/>
                </a:solidFill>
              </a:rPr>
              <a:pPr>
                <a:lnSpc>
                  <a:spcPct val="100000"/>
                </a:lnSpc>
                <a:spcBef>
                  <a:spcPct val="0"/>
                </a:spcBef>
                <a:buClrTx/>
                <a:buSzTx/>
              </a:pPr>
              <a:t>2</a:t>
            </a:fld>
            <a:endParaRPr lang="en-GB" altLang="en-US" sz="900" dirty="0" smtClean="0">
              <a:solidFill>
                <a:srgbClr val="5F2861"/>
              </a:solidFill>
            </a:endParaRPr>
          </a:p>
        </p:txBody>
      </p:sp>
      <p:pic>
        <p:nvPicPr>
          <p:cNvPr id="3" name="Picture 2"/>
          <p:cNvPicPr>
            <a:picLocks noChangeAspect="1"/>
          </p:cNvPicPr>
          <p:nvPr/>
        </p:nvPicPr>
        <p:blipFill>
          <a:blip r:embed="rId3"/>
          <a:stretch>
            <a:fillRect/>
          </a:stretch>
        </p:blipFill>
        <p:spPr>
          <a:xfrm>
            <a:off x="5076056" y="2618571"/>
            <a:ext cx="3600450" cy="2616200"/>
          </a:xfrm>
          <a:prstGeom prst="rect">
            <a:avLst/>
          </a:prstGeom>
          <a:ln w="0">
            <a:solidFill>
              <a:srgbClr val="743669">
                <a:alpha val="39000"/>
              </a:srgb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59581350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55650" y="692150"/>
            <a:ext cx="6769100" cy="538163"/>
          </a:xfrm>
        </p:spPr>
        <p:txBody>
          <a:bodyPr/>
          <a:lstStyle/>
          <a:p>
            <a:r>
              <a:rPr lang="en-GB" altLang="en-US" sz="2800" smtClean="0"/>
              <a:t>Population groups</a:t>
            </a:r>
          </a:p>
        </p:txBody>
      </p:sp>
      <p:sp>
        <p:nvSpPr>
          <p:cNvPr id="4" name="TextBox 3"/>
          <p:cNvSpPr txBox="1"/>
          <p:nvPr/>
        </p:nvSpPr>
        <p:spPr>
          <a:xfrm>
            <a:off x="461917" y="1556792"/>
            <a:ext cx="8258175" cy="1169988"/>
          </a:xfrm>
          <a:prstGeom prst="rect">
            <a:avLst/>
          </a:prstGeom>
          <a:noFill/>
        </p:spPr>
        <p:txBody>
          <a:bodyPr lIns="91408" tIns="45704" rIns="91408" bIns="45704">
            <a:spAutoFit/>
          </a:bodyPr>
          <a:lstStyle/>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GPs typically provide good services to their population groups</a:t>
            </a:r>
          </a:p>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000" kern="0" dirty="0">
                <a:solidFill>
                  <a:srgbClr val="000000"/>
                </a:solidFill>
                <a:latin typeface="Arial"/>
                <a:ea typeface="ＭＳ Ｐゴシック"/>
              </a:rPr>
              <a:t>Common examples of where GPs had done more to adapt their services to specific needs include: </a:t>
            </a:r>
            <a:endParaRPr lang="en-GB" sz="2000" dirty="0">
              <a:solidFill>
                <a:prstClr val="black"/>
              </a:solidFill>
            </a:endParaRPr>
          </a:p>
        </p:txBody>
      </p:sp>
      <p:sp>
        <p:nvSpPr>
          <p:cNvPr id="2662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F2508586-37D6-43FE-A112-F4AF1C3C7FAF}" type="slidenum">
              <a:rPr lang="en-US" altLang="en-US" sz="900">
                <a:solidFill>
                  <a:srgbClr val="5F2861"/>
                </a:solidFill>
                <a:ea typeface="MS PGothic" pitchFamily="34" charset="-128"/>
              </a:rPr>
              <a:pPr algn="r"/>
              <a:t>20</a:t>
            </a:fld>
            <a:endParaRPr lang="en-US" altLang="en-US" sz="1400">
              <a:solidFill>
                <a:srgbClr val="6D2E69"/>
              </a:solidFill>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907396576"/>
              </p:ext>
            </p:extLst>
          </p:nvPr>
        </p:nvGraphicFramePr>
        <p:xfrm>
          <a:off x="552404" y="2739239"/>
          <a:ext cx="8077200" cy="3694115"/>
        </p:xfrm>
        <a:graphic>
          <a:graphicData uri="http://schemas.openxmlformats.org/drawingml/2006/table">
            <a:tbl>
              <a:tblPr firstRow="1" firstCol="1" bandRow="1">
                <a:tableStyleId>{5C22544A-7EE6-4342-B048-85BDC9FD1C3A}</a:tableStyleId>
              </a:tblPr>
              <a:tblGrid>
                <a:gridCol w="1788142"/>
                <a:gridCol w="6289058"/>
              </a:tblGrid>
              <a:tr h="201168">
                <a:tc>
                  <a:txBody>
                    <a:bodyPr/>
                    <a:lstStyle/>
                    <a:p>
                      <a:pPr>
                        <a:lnSpc>
                          <a:spcPct val="110000"/>
                        </a:lnSpc>
                        <a:spcAft>
                          <a:spcPts val="0"/>
                        </a:spcAft>
                        <a:tabLst>
                          <a:tab pos="450215" algn="l"/>
                        </a:tabLst>
                      </a:pPr>
                      <a:r>
                        <a:rPr lang="en-GB" sz="1200" dirty="0">
                          <a:solidFill>
                            <a:schemeClr val="tx1"/>
                          </a:solidFill>
                          <a:effectLst/>
                        </a:rPr>
                        <a:t>Population group</a:t>
                      </a:r>
                      <a:endParaRPr lang="en-GB" sz="1200" dirty="0">
                        <a:solidFill>
                          <a:schemeClr val="tx1"/>
                        </a:solidFill>
                        <a:effectLst/>
                        <a:latin typeface="Arial"/>
                        <a:ea typeface="Times New Roman"/>
                        <a:cs typeface="Times New Roman"/>
                      </a:endParaRPr>
                    </a:p>
                  </a:txBody>
                  <a:tcPr marL="68566" marR="68566" marT="0" marB="0" anchor="ctr"/>
                </a:tc>
                <a:tc>
                  <a:txBody>
                    <a:bodyPr/>
                    <a:lstStyle/>
                    <a:p>
                      <a:pPr marL="269875" indent="-269875">
                        <a:spcBef>
                          <a:spcPts val="600"/>
                        </a:spcBef>
                        <a:spcAft>
                          <a:spcPts val="600"/>
                        </a:spcAft>
                      </a:pPr>
                      <a:r>
                        <a:rPr lang="en-GB" sz="1200" dirty="0">
                          <a:solidFill>
                            <a:schemeClr val="tx1"/>
                          </a:solidFill>
                          <a:effectLst/>
                        </a:rPr>
                        <a:t>Example</a:t>
                      </a:r>
                      <a:endParaRPr lang="en-GB" sz="1200" dirty="0">
                        <a:solidFill>
                          <a:schemeClr val="tx1"/>
                        </a:solidFill>
                        <a:effectLst/>
                        <a:latin typeface="Arial"/>
                        <a:ea typeface="Times New Roman"/>
                        <a:cs typeface="Times New Roman"/>
                      </a:endParaRPr>
                    </a:p>
                  </a:txBody>
                  <a:tcPr marL="68566" marR="68566" marT="0" marB="0" anchor="ctr"/>
                </a:tc>
              </a:tr>
              <a:tr h="402328">
                <a:tc>
                  <a:txBody>
                    <a:bodyPr/>
                    <a:lstStyle/>
                    <a:p>
                      <a:pPr>
                        <a:lnSpc>
                          <a:spcPct val="110000"/>
                        </a:lnSpc>
                        <a:spcAft>
                          <a:spcPts val="0"/>
                        </a:spcAft>
                        <a:tabLst>
                          <a:tab pos="450215" algn="l"/>
                        </a:tabLst>
                      </a:pPr>
                      <a:r>
                        <a:rPr lang="en-GB" sz="1200">
                          <a:solidFill>
                            <a:schemeClr val="tx1"/>
                          </a:solidFill>
                          <a:effectLst/>
                        </a:rPr>
                        <a:t>Working age people</a:t>
                      </a:r>
                      <a:endParaRPr lang="en-GB" sz="1200">
                        <a:solidFill>
                          <a:schemeClr val="tx1"/>
                        </a:solidFill>
                        <a:effectLst/>
                        <a:latin typeface="Arial"/>
                        <a:ea typeface="Times New Roman"/>
                        <a:cs typeface="Times New Roman"/>
                      </a:endParaRPr>
                    </a:p>
                  </a:txBody>
                  <a:tcPr marL="68566" marR="68566" marT="0" marB="0" anchor="ctr"/>
                </a:tc>
                <a:tc>
                  <a:txBody>
                    <a:bodyPr/>
                    <a:lstStyle/>
                    <a:p>
                      <a:pPr marL="269875" indent="-269875">
                        <a:spcBef>
                          <a:spcPts val="600"/>
                        </a:spcBef>
                        <a:spcAft>
                          <a:spcPts val="600"/>
                        </a:spcAft>
                      </a:pPr>
                      <a:r>
                        <a:rPr lang="en-GB" sz="1200" dirty="0">
                          <a:effectLst/>
                        </a:rPr>
                        <a:t>Offering appointments outside of usual working hours (9am-5pm) and at weekends.</a:t>
                      </a:r>
                      <a:endParaRPr lang="en-GB" sz="1200" dirty="0">
                        <a:solidFill>
                          <a:srgbClr val="000000"/>
                        </a:solidFill>
                        <a:effectLst/>
                        <a:latin typeface="Arial"/>
                        <a:ea typeface="Times New Roman"/>
                        <a:cs typeface="Times New Roman"/>
                      </a:endParaRPr>
                    </a:p>
                  </a:txBody>
                  <a:tcPr marL="68566" marR="68566" marT="0" marB="0" anchor="ctr"/>
                </a:tc>
              </a:tr>
              <a:tr h="402336">
                <a:tc>
                  <a:txBody>
                    <a:bodyPr/>
                    <a:lstStyle/>
                    <a:p>
                      <a:pPr>
                        <a:lnSpc>
                          <a:spcPct val="110000"/>
                        </a:lnSpc>
                        <a:spcAft>
                          <a:spcPts val="0"/>
                        </a:spcAft>
                        <a:tabLst>
                          <a:tab pos="450215" algn="l"/>
                        </a:tabLst>
                      </a:pPr>
                      <a:r>
                        <a:rPr lang="en-GB" sz="1200">
                          <a:solidFill>
                            <a:schemeClr val="tx1"/>
                          </a:solidFill>
                          <a:effectLst/>
                        </a:rPr>
                        <a:t>People with long-term conditions</a:t>
                      </a:r>
                      <a:endParaRPr lang="en-GB" sz="1200">
                        <a:solidFill>
                          <a:schemeClr val="tx1"/>
                        </a:solidFill>
                        <a:effectLst/>
                        <a:latin typeface="Arial"/>
                        <a:ea typeface="Times New Roman"/>
                        <a:cs typeface="Times New Roman"/>
                      </a:endParaRPr>
                    </a:p>
                  </a:txBody>
                  <a:tcPr marL="68566" marR="68566" marT="0" marB="0" anchor="ctr"/>
                </a:tc>
                <a:tc>
                  <a:txBody>
                    <a:bodyPr/>
                    <a:lstStyle/>
                    <a:p>
                      <a:pPr marL="269875" indent="-269875">
                        <a:spcBef>
                          <a:spcPts val="600"/>
                        </a:spcBef>
                        <a:spcAft>
                          <a:spcPts val="600"/>
                        </a:spcAft>
                      </a:pPr>
                      <a:r>
                        <a:rPr lang="en-GB" sz="1200" dirty="0">
                          <a:effectLst/>
                        </a:rPr>
                        <a:t>Educating patients to self-manage their long-term conditions more effectively.</a:t>
                      </a:r>
                      <a:endParaRPr lang="en-GB" sz="1200" dirty="0">
                        <a:solidFill>
                          <a:srgbClr val="000000"/>
                        </a:solidFill>
                        <a:effectLst/>
                        <a:latin typeface="Arial"/>
                        <a:ea typeface="Times New Roman"/>
                        <a:cs typeface="Times New Roman"/>
                      </a:endParaRPr>
                    </a:p>
                  </a:txBody>
                  <a:tcPr marL="68566" marR="68566" marT="0" marB="0" anchor="ctr"/>
                </a:tc>
              </a:tr>
              <a:tr h="804656">
                <a:tc>
                  <a:txBody>
                    <a:bodyPr/>
                    <a:lstStyle/>
                    <a:p>
                      <a:pPr>
                        <a:lnSpc>
                          <a:spcPct val="110000"/>
                        </a:lnSpc>
                        <a:spcAft>
                          <a:spcPts val="0"/>
                        </a:spcAft>
                        <a:tabLst>
                          <a:tab pos="450215" algn="l"/>
                        </a:tabLst>
                      </a:pPr>
                      <a:r>
                        <a:rPr lang="en-GB" sz="1200" dirty="0">
                          <a:solidFill>
                            <a:schemeClr val="tx1"/>
                          </a:solidFill>
                          <a:effectLst/>
                        </a:rPr>
                        <a:t>People whose circumstances may make them vulnerable</a:t>
                      </a:r>
                      <a:endParaRPr lang="en-GB" sz="1200" dirty="0">
                        <a:solidFill>
                          <a:schemeClr val="tx1"/>
                        </a:solidFill>
                        <a:effectLst/>
                        <a:latin typeface="Arial"/>
                        <a:ea typeface="Times New Roman"/>
                        <a:cs typeface="Times New Roman"/>
                      </a:endParaRPr>
                    </a:p>
                  </a:txBody>
                  <a:tcPr marL="68566" marR="68566" marT="0" marB="0" anchor="ctr"/>
                </a:tc>
                <a:tc>
                  <a:txBody>
                    <a:bodyPr/>
                    <a:lstStyle/>
                    <a:p>
                      <a:pPr marL="269875" indent="-269875">
                        <a:spcBef>
                          <a:spcPts val="600"/>
                        </a:spcBef>
                        <a:spcAft>
                          <a:spcPts val="600"/>
                        </a:spcAft>
                      </a:pPr>
                      <a:r>
                        <a:rPr lang="en-GB" sz="1200" dirty="0">
                          <a:effectLst/>
                        </a:rPr>
                        <a:t>Being flexible in their approach to vulnerable people by offering longer appointments and allowing homeless patients to register their home address at the practice.</a:t>
                      </a:r>
                      <a:endParaRPr lang="en-GB" sz="1200" dirty="0">
                        <a:solidFill>
                          <a:srgbClr val="000000"/>
                        </a:solidFill>
                        <a:effectLst/>
                        <a:latin typeface="Arial"/>
                        <a:ea typeface="Times New Roman"/>
                        <a:cs typeface="Times New Roman"/>
                      </a:endParaRPr>
                    </a:p>
                  </a:txBody>
                  <a:tcPr marL="68566" marR="68566" marT="0" marB="0" anchor="ctr"/>
                </a:tc>
              </a:tr>
              <a:tr h="603493">
                <a:tc>
                  <a:txBody>
                    <a:bodyPr/>
                    <a:lstStyle/>
                    <a:p>
                      <a:pPr>
                        <a:lnSpc>
                          <a:spcPct val="110000"/>
                        </a:lnSpc>
                        <a:spcAft>
                          <a:spcPts val="0"/>
                        </a:spcAft>
                        <a:tabLst>
                          <a:tab pos="450215" algn="l"/>
                        </a:tabLst>
                      </a:pPr>
                      <a:r>
                        <a:rPr lang="en-GB" sz="1200">
                          <a:solidFill>
                            <a:schemeClr val="tx1"/>
                          </a:solidFill>
                          <a:effectLst/>
                        </a:rPr>
                        <a:t>People experiencing poor mental health</a:t>
                      </a:r>
                      <a:endParaRPr lang="en-GB" sz="1200">
                        <a:solidFill>
                          <a:schemeClr val="tx1"/>
                        </a:solidFill>
                        <a:effectLst/>
                        <a:latin typeface="Arial"/>
                        <a:ea typeface="Times New Roman"/>
                        <a:cs typeface="Times New Roman"/>
                      </a:endParaRPr>
                    </a:p>
                  </a:txBody>
                  <a:tcPr marL="68566" marR="68566" marT="0" marB="0" anchor="ctr"/>
                </a:tc>
                <a:tc>
                  <a:txBody>
                    <a:bodyPr/>
                    <a:lstStyle/>
                    <a:p>
                      <a:pPr marL="269875" indent="-269875">
                        <a:spcBef>
                          <a:spcPts val="600"/>
                        </a:spcBef>
                        <a:spcAft>
                          <a:spcPts val="600"/>
                        </a:spcAft>
                      </a:pPr>
                      <a:r>
                        <a:rPr lang="en-GB" sz="1200" dirty="0" smtClean="0">
                          <a:solidFill>
                            <a:schemeClr val="dk1"/>
                          </a:solidFill>
                          <a:effectLst/>
                          <a:latin typeface="+mn-lt"/>
                          <a:ea typeface="+mn-ea"/>
                          <a:cs typeface="+mn-cs"/>
                        </a:rPr>
                        <a:t>Working</a:t>
                      </a:r>
                      <a:r>
                        <a:rPr lang="en-GB" sz="1200" baseline="0" dirty="0" smtClean="0">
                          <a:solidFill>
                            <a:schemeClr val="dk1"/>
                          </a:solidFill>
                          <a:effectLst/>
                          <a:latin typeface="+mn-lt"/>
                          <a:ea typeface="+mn-ea"/>
                          <a:cs typeface="+mn-cs"/>
                        </a:rPr>
                        <a:t> collaboratively with local mental health services and improving access to psychological therapies and substance misuse services. </a:t>
                      </a:r>
                      <a:endParaRPr lang="en-GB" sz="1200" dirty="0">
                        <a:solidFill>
                          <a:srgbClr val="000000"/>
                        </a:solidFill>
                        <a:effectLst/>
                        <a:latin typeface="Arial"/>
                        <a:ea typeface="Times New Roman"/>
                        <a:cs typeface="Times New Roman"/>
                      </a:endParaRPr>
                    </a:p>
                  </a:txBody>
                  <a:tcPr marL="68566" marR="68566" marT="0" marB="0" anchor="ctr"/>
                </a:tc>
              </a:tr>
              <a:tr h="731505">
                <a:tc>
                  <a:txBody>
                    <a:bodyPr/>
                    <a:lstStyle/>
                    <a:p>
                      <a:pPr>
                        <a:lnSpc>
                          <a:spcPct val="110000"/>
                        </a:lnSpc>
                        <a:spcAft>
                          <a:spcPts val="0"/>
                        </a:spcAft>
                        <a:tabLst>
                          <a:tab pos="450215" algn="l"/>
                        </a:tabLst>
                      </a:pPr>
                      <a:r>
                        <a:rPr lang="en-GB" sz="1200">
                          <a:solidFill>
                            <a:schemeClr val="tx1"/>
                          </a:solidFill>
                          <a:effectLst/>
                        </a:rPr>
                        <a:t>Older people</a:t>
                      </a:r>
                      <a:endParaRPr lang="en-GB" sz="1200">
                        <a:solidFill>
                          <a:schemeClr val="tx1"/>
                        </a:solidFill>
                        <a:effectLst/>
                        <a:latin typeface="Arial"/>
                        <a:ea typeface="Times New Roman"/>
                        <a:cs typeface="Times New Roman"/>
                      </a:endParaRPr>
                    </a:p>
                  </a:txBody>
                  <a:tcPr marL="68566" marR="68566" marT="0" marB="0" anchor="ctr"/>
                </a:tc>
                <a:tc>
                  <a:txBody>
                    <a:bodyPr/>
                    <a:lstStyle/>
                    <a:p>
                      <a:pPr marL="269875" indent="-269875">
                        <a:spcBef>
                          <a:spcPts val="600"/>
                        </a:spcBef>
                        <a:spcAft>
                          <a:spcPts val="600"/>
                        </a:spcAft>
                      </a:pPr>
                      <a:r>
                        <a:rPr lang="en-GB" sz="1200" dirty="0" smtClean="0">
                          <a:solidFill>
                            <a:schemeClr val="dk1"/>
                          </a:solidFill>
                          <a:effectLst/>
                          <a:latin typeface="+mn-lt"/>
                          <a:ea typeface="+mn-ea"/>
                          <a:cs typeface="+mn-cs"/>
                        </a:rPr>
                        <a:t>More</a:t>
                      </a:r>
                      <a:r>
                        <a:rPr lang="en-GB" sz="1200" baseline="0" dirty="0" smtClean="0">
                          <a:solidFill>
                            <a:schemeClr val="dk1"/>
                          </a:solidFill>
                          <a:effectLst/>
                          <a:latin typeface="+mn-lt"/>
                          <a:ea typeface="+mn-ea"/>
                          <a:cs typeface="+mn-cs"/>
                        </a:rPr>
                        <a:t> than what is in the standard NHS contract. Managing beds in a care home that led to demonstrable reduction in admission to hospital and reduced days spent in hospital for elderly patients. </a:t>
                      </a:r>
                      <a:endParaRPr lang="en-GB" sz="1200" dirty="0">
                        <a:solidFill>
                          <a:srgbClr val="000000"/>
                        </a:solidFill>
                        <a:effectLst/>
                        <a:latin typeface="Arial"/>
                        <a:ea typeface="Times New Roman"/>
                        <a:cs typeface="Times New Roman"/>
                      </a:endParaRPr>
                    </a:p>
                  </a:txBody>
                  <a:tcPr marL="68566" marR="68566" marT="0" marB="0" anchor="ctr"/>
                </a:tc>
              </a:tr>
              <a:tr h="548629">
                <a:tc>
                  <a:txBody>
                    <a:bodyPr/>
                    <a:lstStyle/>
                    <a:p>
                      <a:pPr>
                        <a:lnSpc>
                          <a:spcPct val="110000"/>
                        </a:lnSpc>
                        <a:spcAft>
                          <a:spcPts val="0"/>
                        </a:spcAft>
                        <a:tabLst>
                          <a:tab pos="450215" algn="l"/>
                        </a:tabLst>
                      </a:pPr>
                      <a:r>
                        <a:rPr lang="en-GB" sz="1200" dirty="0">
                          <a:solidFill>
                            <a:schemeClr val="tx1"/>
                          </a:solidFill>
                          <a:effectLst/>
                        </a:rPr>
                        <a:t>Families, children and young people</a:t>
                      </a:r>
                      <a:endParaRPr lang="en-GB" sz="1200" dirty="0">
                        <a:solidFill>
                          <a:schemeClr val="tx1"/>
                        </a:solidFill>
                        <a:effectLst/>
                        <a:latin typeface="Arial"/>
                        <a:ea typeface="Times New Roman"/>
                        <a:cs typeface="Times New Roman"/>
                      </a:endParaRPr>
                    </a:p>
                  </a:txBody>
                  <a:tcPr marL="68566" marR="68566" marT="0" marB="0" anchor="ctr"/>
                </a:tc>
                <a:tc>
                  <a:txBody>
                    <a:bodyPr/>
                    <a:lstStyle/>
                    <a:p>
                      <a:pPr marL="269875" indent="-269875">
                        <a:spcBef>
                          <a:spcPts val="600"/>
                        </a:spcBef>
                        <a:spcAft>
                          <a:spcPts val="600"/>
                        </a:spcAft>
                      </a:pPr>
                      <a:r>
                        <a:rPr lang="en-GB" sz="1200" dirty="0">
                          <a:effectLst/>
                        </a:rPr>
                        <a:t>Offering information in age appropriate formats for young people and ensuring staff were well trained on local safeguarding processes.</a:t>
                      </a:r>
                      <a:endParaRPr lang="en-GB" sz="1200" dirty="0">
                        <a:solidFill>
                          <a:srgbClr val="000000"/>
                        </a:solidFill>
                        <a:effectLst/>
                        <a:latin typeface="Arial"/>
                        <a:ea typeface="Times New Roman"/>
                        <a:cs typeface="Times New Roman"/>
                      </a:endParaRPr>
                    </a:p>
                  </a:txBody>
                  <a:tcPr marL="68566" marR="68566" marT="0" marB="0" anchor="ctr"/>
                </a:tc>
              </a:tr>
            </a:tbl>
          </a:graphicData>
        </a:graphic>
      </p:graphicFrame>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7698406-8241-4F28-B249-9BE5987FD5E6}" type="slidenum">
              <a:rPr lang="en-US" smtClean="0"/>
              <a:pPr>
                <a:defRPr/>
              </a:pPr>
              <a:t>21</a:t>
            </a:fld>
            <a:endParaRPr lang="en-US" sz="1400">
              <a:solidFill>
                <a:srgbClr val="6D2E69"/>
              </a:solidFill>
            </a:endParaRPr>
          </a:p>
        </p:txBody>
      </p:sp>
      <p:sp>
        <p:nvSpPr>
          <p:cNvPr id="4" name="Title 1"/>
          <p:cNvSpPr>
            <a:spLocks noGrp="1"/>
          </p:cNvSpPr>
          <p:nvPr>
            <p:ph type="title"/>
          </p:nvPr>
        </p:nvSpPr>
        <p:spPr>
          <a:xfrm>
            <a:off x="755650" y="692150"/>
            <a:ext cx="5472113" cy="538163"/>
          </a:xfrm>
        </p:spPr>
        <p:txBody>
          <a:bodyPr/>
          <a:lstStyle/>
          <a:p>
            <a:r>
              <a:rPr lang="en-GB" altLang="en-US" sz="2800" dirty="0" smtClean="0"/>
              <a:t>Our thoughts on what would  </a:t>
            </a:r>
            <a:r>
              <a:rPr lang="en-GB" altLang="en-US" sz="2800" dirty="0" err="1" smtClean="0"/>
              <a:t>faciltitate</a:t>
            </a:r>
            <a:r>
              <a:rPr lang="en-GB" altLang="en-US" sz="2800" dirty="0" smtClean="0"/>
              <a:t> improvement </a:t>
            </a:r>
          </a:p>
        </p:txBody>
      </p:sp>
      <p:sp>
        <p:nvSpPr>
          <p:cNvPr id="7" name="TextBox 6"/>
          <p:cNvSpPr txBox="1"/>
          <p:nvPr/>
        </p:nvSpPr>
        <p:spPr>
          <a:xfrm>
            <a:off x="467544" y="1556792"/>
            <a:ext cx="8251402" cy="2585323"/>
          </a:xfrm>
          <a:prstGeom prst="rect">
            <a:avLst/>
          </a:prstGeom>
          <a:noFill/>
        </p:spPr>
        <p:txBody>
          <a:bodyPr wrap="square" rtlCol="0">
            <a:spAutoFit/>
          </a:bodyPr>
          <a:lstStyle/>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200" kern="0" dirty="0">
                <a:solidFill>
                  <a:srgbClr val="000000"/>
                </a:solidFill>
                <a:latin typeface="Arial"/>
                <a:ea typeface="ＭＳ Ｐゴシック"/>
              </a:rPr>
              <a:t>Invest in strong governance and visible leadership, both clinical and </a:t>
            </a:r>
            <a:r>
              <a:rPr lang="en-GB" sz="2200" kern="0" dirty="0" smtClean="0">
                <a:solidFill>
                  <a:srgbClr val="000000"/>
                </a:solidFill>
                <a:latin typeface="Arial"/>
                <a:ea typeface="ＭＳ Ｐゴシック"/>
              </a:rPr>
              <a:t>managerial</a:t>
            </a:r>
          </a:p>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200" kern="0" dirty="0">
                <a:solidFill>
                  <a:srgbClr val="000000"/>
                </a:solidFill>
                <a:latin typeface="Arial"/>
                <a:ea typeface="ＭＳ Ｐゴシック"/>
              </a:rPr>
              <a:t>Report all safety incidents both within the practice and externally, and embed a culture of learning among </a:t>
            </a:r>
            <a:r>
              <a:rPr lang="en-GB" sz="2200" kern="0" dirty="0" smtClean="0">
                <a:solidFill>
                  <a:srgbClr val="000000"/>
                </a:solidFill>
                <a:latin typeface="Arial"/>
                <a:ea typeface="ＭＳ Ｐゴシック"/>
              </a:rPr>
              <a:t>staff</a:t>
            </a:r>
          </a:p>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200" kern="0" dirty="0">
                <a:solidFill>
                  <a:srgbClr val="000000"/>
                </a:solidFill>
                <a:latin typeface="Arial"/>
                <a:ea typeface="ＭＳ Ｐゴシック"/>
              </a:rPr>
              <a:t>Improve the consistency of quality improvement </a:t>
            </a:r>
            <a:r>
              <a:rPr lang="en-GB" sz="2200" kern="0" dirty="0" smtClean="0">
                <a:solidFill>
                  <a:srgbClr val="000000"/>
                </a:solidFill>
                <a:latin typeface="Arial"/>
                <a:ea typeface="ＭＳ Ｐゴシック"/>
              </a:rPr>
              <a:t>activity</a:t>
            </a:r>
            <a:endParaRPr lang="en-GB" sz="2200" kern="0" dirty="0">
              <a:solidFill>
                <a:srgbClr val="000000"/>
              </a:solidFill>
              <a:latin typeface="Arial"/>
              <a:ea typeface="ＭＳ Ｐゴシック"/>
            </a:endParaRPr>
          </a:p>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200" kern="0" dirty="0">
                <a:solidFill>
                  <a:srgbClr val="000000"/>
                </a:solidFill>
                <a:latin typeface="Arial"/>
                <a:ea typeface="ＭＳ Ｐゴシック"/>
              </a:rPr>
              <a:t>Improve access to </a:t>
            </a:r>
            <a:r>
              <a:rPr lang="en-GB" sz="2200" kern="0" dirty="0" smtClean="0">
                <a:solidFill>
                  <a:srgbClr val="000000"/>
                </a:solidFill>
                <a:latin typeface="Arial"/>
                <a:ea typeface="ＭＳ Ｐゴシック"/>
              </a:rPr>
              <a:t>services</a:t>
            </a:r>
            <a:endParaRPr lang="en-GB" sz="2200" kern="0" dirty="0">
              <a:solidFill>
                <a:srgbClr val="000000"/>
              </a:solidFill>
              <a:latin typeface="Arial"/>
              <a:ea typeface="ＭＳ Ｐゴシック"/>
            </a:endParaRPr>
          </a:p>
        </p:txBody>
      </p:sp>
      <p:pic>
        <p:nvPicPr>
          <p:cNvPr id="1026" name="Picture 2" descr="\\ims\data\CQC\CQC_Records\ENGAGEMENT\Editorial and Planning\Cross Cutting and Themed\Integrated Care Signposting Document\Imagery\21400487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976736"/>
            <a:ext cx="3498874" cy="23325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4142115"/>
            <a:ext cx="4752528" cy="2569934"/>
          </a:xfrm>
          <a:prstGeom prst="rect">
            <a:avLst/>
          </a:prstGeom>
          <a:noFill/>
        </p:spPr>
        <p:txBody>
          <a:bodyPr wrap="square" rtlCol="0">
            <a:spAutoFit/>
          </a:bodyPr>
          <a:lstStyle/>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sz="2200" kern="0" dirty="0">
                <a:solidFill>
                  <a:srgbClr val="000000"/>
                </a:solidFill>
                <a:latin typeface="Arial"/>
                <a:ea typeface="ＭＳ Ｐゴシック"/>
              </a:rPr>
              <a:t>Consider how providers can integrate and work together to reduce variation in quality</a:t>
            </a:r>
          </a:p>
          <a:p>
            <a:pPr marL="342900" indent="-342900" eaLnBrk="1" hangingPunct="1">
              <a:spcBef>
                <a:spcPts val="0"/>
              </a:spcBef>
              <a:spcAft>
                <a:spcPts val="0"/>
              </a:spcAft>
              <a:buClr>
                <a:srgbClr val="712F73"/>
              </a:buClr>
              <a:buSzPct val="120000"/>
              <a:buFont typeface="Arial" panose="020B0604020202020204" pitchFamily="34" charset="0"/>
              <a:buChar char="•"/>
              <a:tabLst>
                <a:tab pos="261938" algn="l"/>
              </a:tabLst>
              <a:defRPr/>
            </a:pPr>
            <a:r>
              <a:rPr lang="en-GB" sz="2200" kern="0" dirty="0">
                <a:solidFill>
                  <a:srgbClr val="000000"/>
                </a:solidFill>
                <a:latin typeface="Arial"/>
                <a:ea typeface="ＭＳ Ｐゴシック"/>
              </a:rPr>
              <a:t>Improve medicines optimisation through a culture of learning from medicines related safety incidents</a:t>
            </a:r>
          </a:p>
          <a:p>
            <a:endParaRPr lang="en-GB" dirty="0"/>
          </a:p>
        </p:txBody>
      </p:sp>
    </p:spTree>
    <p:extLst>
      <p:ext uri="{BB962C8B-B14F-4D97-AF65-F5344CB8AC3E}">
        <p14:creationId xmlns:p14="http://schemas.microsoft.com/office/powerpoint/2010/main" val="3586113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What will our strategy mean for primary care?</a:t>
            </a:r>
            <a:endParaRPr lang="en-GB" sz="2800" dirty="0"/>
          </a:p>
        </p:txBody>
      </p:sp>
      <p:sp>
        <p:nvSpPr>
          <p:cNvPr id="3" name="Text Placeholder 2"/>
          <p:cNvSpPr>
            <a:spLocks noGrp="1"/>
          </p:cNvSpPr>
          <p:nvPr>
            <p:ph type="body" sz="quarter" idx="10"/>
          </p:nvPr>
        </p:nvSpPr>
        <p:spPr>
          <a:xfrm>
            <a:off x="323528" y="1700808"/>
            <a:ext cx="4725669" cy="4824536"/>
          </a:xfrm>
        </p:spPr>
        <p:txBody>
          <a:bodyPr/>
          <a:lstStyle/>
          <a:p>
            <a:pPr lvl="0">
              <a:spcAft>
                <a:spcPts val="0"/>
              </a:spcAft>
              <a:buFont typeface="Arial" panose="020B0604020202020204" pitchFamily="34" charset="0"/>
              <a:buChar char="•"/>
            </a:pPr>
            <a:r>
              <a:rPr lang="en-GB" dirty="0" smtClean="0">
                <a:ea typeface="Calibri"/>
                <a:cs typeface="Times New Roman"/>
              </a:rPr>
              <a:t>Reduce duplication for providers, agree actions jointly where there are risks of poor care </a:t>
            </a:r>
          </a:p>
          <a:p>
            <a:pPr lvl="0">
              <a:spcAft>
                <a:spcPts val="0"/>
              </a:spcAft>
              <a:buFont typeface="Arial" panose="020B0604020202020204" pitchFamily="34" charset="0"/>
              <a:buChar char="•"/>
            </a:pPr>
            <a:r>
              <a:rPr lang="en-GB" dirty="0" smtClean="0"/>
              <a:t>Extend inspection intervals </a:t>
            </a:r>
            <a:r>
              <a:rPr lang="en-GB" dirty="0"/>
              <a:t>for good or outstanding </a:t>
            </a:r>
            <a:r>
              <a:rPr lang="en-GB" dirty="0" smtClean="0"/>
              <a:t>practices </a:t>
            </a:r>
            <a:endParaRPr lang="en-GB" dirty="0"/>
          </a:p>
          <a:p>
            <a:pPr lvl="0">
              <a:spcAft>
                <a:spcPts val="0"/>
              </a:spcAft>
              <a:buFont typeface="Arial" panose="020B0604020202020204" pitchFamily="34" charset="0"/>
              <a:buChar char="•"/>
            </a:pPr>
            <a:r>
              <a:rPr lang="en-GB" dirty="0" smtClean="0">
                <a:ea typeface="Calibri"/>
                <a:cs typeface="Times New Roman"/>
              </a:rPr>
              <a:t>Focus on understanding innovative models of care and areas where potential risks may emerge </a:t>
            </a:r>
          </a:p>
        </p:txBody>
      </p:sp>
      <p:sp>
        <p:nvSpPr>
          <p:cNvPr id="4" name="Slide Number Placeholder 1"/>
          <p:cNvSpPr>
            <a:spLocks noGrp="1"/>
          </p:cNvSpPr>
          <p:nvPr>
            <p:ph type="sldNum" sz="quarter" idx="10"/>
          </p:nvPr>
        </p:nvSpPr>
        <p:spPr>
          <a:xfrm>
            <a:off x="6821488" y="6572200"/>
            <a:ext cx="1905000" cy="457200"/>
          </a:xfrm>
        </p:spPr>
        <p:txBody>
          <a:bodyPr/>
          <a:lstStyle/>
          <a:p>
            <a:pPr algn="r">
              <a:defRPr/>
            </a:pPr>
            <a:fld id="{41AEE8D6-8C0D-40F8-9DFD-01B434B75694}" type="slidenum">
              <a:rPr lang="en-GB" sz="900" smtClean="0">
                <a:solidFill>
                  <a:srgbClr val="743669"/>
                </a:solidFill>
              </a:rPr>
              <a:pPr algn="r">
                <a:defRPr/>
              </a:pPr>
              <a:t>22</a:t>
            </a:fld>
            <a:endParaRPr lang="en-GB" sz="900" dirty="0">
              <a:solidFill>
                <a:srgbClr val="743669"/>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0072" y="1700808"/>
            <a:ext cx="3456384" cy="2376264"/>
          </a:xfrm>
          <a:prstGeom prst="rect">
            <a:avLst/>
          </a:prstGeom>
        </p:spPr>
      </p:pic>
      <p:sp>
        <p:nvSpPr>
          <p:cNvPr id="7" name="Rectangle 6"/>
          <p:cNvSpPr/>
          <p:nvPr/>
        </p:nvSpPr>
        <p:spPr bwMode="auto">
          <a:xfrm>
            <a:off x="323528" y="4403720"/>
            <a:ext cx="8352928" cy="1938992"/>
          </a:xfrm>
          <a:prstGeom prst="rect">
            <a:avLst/>
          </a:prstGeom>
          <a:solidFill>
            <a:srgbClr val="FDE5C5"/>
          </a:solidFill>
          <a:ln w="9525" cap="flat" cmpd="sng" algn="ctr">
            <a:solidFill>
              <a:srgbClr val="6B2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Arial" pitchFamily="1" charset="0"/>
              <a:ea typeface="ヒラギノ角ゴ Pro W3" pitchFamily="1" charset="-128"/>
              <a:cs typeface="ヒラギノ角ゴ Pro W3" pitchFamily="1" charset="-128"/>
            </a:endParaRPr>
          </a:p>
        </p:txBody>
      </p:sp>
      <p:sp>
        <p:nvSpPr>
          <p:cNvPr id="5" name="TextBox 4"/>
          <p:cNvSpPr txBox="1"/>
          <p:nvPr/>
        </p:nvSpPr>
        <p:spPr>
          <a:xfrm>
            <a:off x="323528" y="4403720"/>
            <a:ext cx="8496944" cy="1708160"/>
          </a:xfrm>
          <a:prstGeom prst="rect">
            <a:avLst/>
          </a:prstGeom>
          <a:noFill/>
        </p:spPr>
        <p:txBody>
          <a:bodyPr wrap="square" rtlCol="0">
            <a:spAutoFit/>
          </a:bodyPr>
          <a:lstStyle/>
          <a:p>
            <a:pPr eaLnBrk="1" hangingPunct="1">
              <a:spcAft>
                <a:spcPts val="0"/>
              </a:spcAft>
            </a:pPr>
            <a:r>
              <a:rPr lang="en-GB" sz="2000" b="1" dirty="0">
                <a:solidFill>
                  <a:srgbClr val="743669"/>
                </a:solidFill>
                <a:latin typeface="Arial" charset="0"/>
                <a:ea typeface="Calibri"/>
                <a:cs typeface="Times New Roman"/>
              </a:rPr>
              <a:t>Federations and other new care models:  </a:t>
            </a:r>
            <a:r>
              <a:rPr lang="en-GB" sz="2000" dirty="0">
                <a:solidFill>
                  <a:srgbClr val="000000"/>
                </a:solidFill>
                <a:latin typeface="Arial" charset="0"/>
                <a:ea typeface="Calibri"/>
                <a:cs typeface="Times New Roman"/>
              </a:rPr>
              <a:t>focus on well-led </a:t>
            </a:r>
            <a:r>
              <a:rPr lang="en-GB" sz="2000" dirty="0" smtClean="0">
                <a:solidFill>
                  <a:srgbClr val="000000"/>
                </a:solidFill>
                <a:latin typeface="Arial" charset="0"/>
                <a:ea typeface="Calibri"/>
                <a:cs typeface="Times New Roman"/>
              </a:rPr>
              <a:t>question, </a:t>
            </a:r>
            <a:r>
              <a:rPr lang="en-GB" sz="2000" dirty="0">
                <a:solidFill>
                  <a:srgbClr val="000000"/>
                </a:solidFill>
                <a:latin typeface="Arial" charset="0"/>
                <a:ea typeface="Calibri"/>
                <a:cs typeface="Times New Roman"/>
              </a:rPr>
              <a:t>consider inspection of sample locations alongside, understanding potential risks using local data </a:t>
            </a:r>
            <a:endParaRPr lang="en-GB" sz="2000" dirty="0" smtClean="0">
              <a:solidFill>
                <a:srgbClr val="000000"/>
              </a:solidFill>
              <a:latin typeface="Arial" charset="0"/>
              <a:ea typeface="Calibri"/>
              <a:cs typeface="Times New Roman"/>
            </a:endParaRPr>
          </a:p>
          <a:p>
            <a:pPr eaLnBrk="1" hangingPunct="1">
              <a:spcAft>
                <a:spcPts val="0"/>
              </a:spcAft>
            </a:pPr>
            <a:endParaRPr lang="en-GB" sz="500" dirty="0">
              <a:solidFill>
                <a:srgbClr val="000000"/>
              </a:solidFill>
              <a:latin typeface="Arial" charset="0"/>
              <a:ea typeface="Calibri"/>
              <a:cs typeface="Times New Roman"/>
            </a:endParaRPr>
          </a:p>
          <a:p>
            <a:pPr eaLnBrk="1" hangingPunct="1">
              <a:spcAft>
                <a:spcPts val="0"/>
              </a:spcAft>
            </a:pPr>
            <a:r>
              <a:rPr lang="en-GB" sz="2000" b="1" dirty="0">
                <a:solidFill>
                  <a:srgbClr val="6B2861"/>
                </a:solidFill>
                <a:latin typeface="Arial" charset="0"/>
                <a:ea typeface="Calibri"/>
                <a:cs typeface="Times New Roman"/>
              </a:rPr>
              <a:t>For urgent and emergency care, including OoH and NHS </a:t>
            </a:r>
            <a:r>
              <a:rPr lang="en-GB" sz="2000" b="1" dirty="0" smtClean="0">
                <a:solidFill>
                  <a:srgbClr val="6B2861"/>
                </a:solidFill>
                <a:latin typeface="Arial" charset="0"/>
                <a:ea typeface="Calibri"/>
                <a:cs typeface="Times New Roman"/>
              </a:rPr>
              <a:t>111:  </a:t>
            </a:r>
          </a:p>
          <a:p>
            <a:pPr eaLnBrk="1" hangingPunct="1">
              <a:spcAft>
                <a:spcPts val="0"/>
              </a:spcAft>
            </a:pPr>
            <a:r>
              <a:rPr lang="en-GB" sz="2000" dirty="0" smtClean="0">
                <a:solidFill>
                  <a:srgbClr val="000000"/>
                </a:solidFill>
                <a:latin typeface="Arial" charset="0"/>
                <a:ea typeface="Calibri"/>
                <a:cs typeface="Times New Roman"/>
              </a:rPr>
              <a:t>inspect related </a:t>
            </a:r>
            <a:r>
              <a:rPr lang="en-GB" sz="2000" dirty="0">
                <a:solidFill>
                  <a:srgbClr val="000000"/>
                </a:solidFill>
                <a:latin typeface="Arial" charset="0"/>
                <a:ea typeface="Calibri"/>
                <a:cs typeface="Times New Roman"/>
              </a:rPr>
              <a:t>services at the same </a:t>
            </a:r>
            <a:r>
              <a:rPr lang="en-GB" sz="2000" dirty="0" smtClean="0">
                <a:solidFill>
                  <a:srgbClr val="000000"/>
                </a:solidFill>
                <a:latin typeface="Arial" charset="0"/>
                <a:ea typeface="Calibri"/>
                <a:cs typeface="Times New Roman"/>
              </a:rPr>
              <a:t>time</a:t>
            </a:r>
            <a:endParaRPr lang="en-GB" sz="2000" dirty="0">
              <a:solidFill>
                <a:srgbClr val="000000"/>
              </a:solidFill>
              <a:latin typeface="Arial" charset="0"/>
              <a:ea typeface="Calibri"/>
              <a:cs typeface="Times New Roman"/>
            </a:endParaRPr>
          </a:p>
        </p:txBody>
      </p:sp>
    </p:spTree>
    <p:extLst>
      <p:ext uri="{BB962C8B-B14F-4D97-AF65-F5344CB8AC3E}">
        <p14:creationId xmlns:p14="http://schemas.microsoft.com/office/powerpoint/2010/main" val="2848387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55650" y="692150"/>
            <a:ext cx="6769100" cy="538163"/>
          </a:xfrm>
        </p:spPr>
        <p:txBody>
          <a:bodyPr/>
          <a:lstStyle/>
          <a:p>
            <a:r>
              <a:rPr lang="en-GB" altLang="en-US" sz="2800" smtClean="0"/>
              <a:t>Helpful resources for practices</a:t>
            </a:r>
          </a:p>
        </p:txBody>
      </p:sp>
      <p:sp>
        <p:nvSpPr>
          <p:cNvPr id="4" name="TextBox 3"/>
          <p:cNvSpPr txBox="1"/>
          <p:nvPr/>
        </p:nvSpPr>
        <p:spPr>
          <a:xfrm>
            <a:off x="468313" y="1773238"/>
            <a:ext cx="8258175" cy="4431950"/>
          </a:xfrm>
          <a:prstGeom prst="rect">
            <a:avLst/>
          </a:prstGeom>
          <a:noFill/>
        </p:spPr>
        <p:txBody>
          <a:bodyPr lIns="91408" tIns="45704" rIns="91408" bIns="45704">
            <a:spAutoFit/>
          </a:bodyPr>
          <a:lstStyle/>
          <a:p>
            <a:pPr marL="342900" indent="-342900" eaLnBrk="1" hangingPunct="1">
              <a:spcBef>
                <a:spcPts val="600"/>
              </a:spcBef>
              <a:spcAft>
                <a:spcPts val="600"/>
              </a:spcAft>
              <a:buClr>
                <a:srgbClr val="712F73"/>
              </a:buClr>
              <a:buSzPct val="120000"/>
              <a:buFont typeface="Wingdings" panose="05000000000000000000" pitchFamily="2" charset="2"/>
              <a:buChar char="ü"/>
              <a:tabLst>
                <a:tab pos="261938" algn="l"/>
              </a:tabLst>
              <a:defRPr/>
            </a:pPr>
            <a:r>
              <a:rPr lang="en-GB" sz="2200" kern="0" dirty="0">
                <a:solidFill>
                  <a:srgbClr val="000000"/>
                </a:solidFill>
                <a:latin typeface="Arial"/>
                <a:ea typeface="ＭＳ Ｐゴシック"/>
              </a:rPr>
              <a:t>Make sure you’ve read our </a:t>
            </a:r>
            <a:r>
              <a:rPr lang="en-GB" sz="2200" b="1" kern="0" dirty="0">
                <a:solidFill>
                  <a:srgbClr val="000000"/>
                </a:solidFill>
                <a:latin typeface="Arial"/>
                <a:ea typeface="ＭＳ Ｐゴシック"/>
              </a:rPr>
              <a:t>provider handbook</a:t>
            </a:r>
            <a:r>
              <a:rPr lang="en-GB" sz="2200" kern="0" dirty="0">
                <a:solidFill>
                  <a:srgbClr val="000000"/>
                </a:solidFill>
                <a:latin typeface="Arial"/>
                <a:ea typeface="ＭＳ Ｐゴシック"/>
              </a:rPr>
              <a:t>, and understand the </a:t>
            </a:r>
            <a:r>
              <a:rPr lang="en-GB" sz="2200" b="1" kern="0" dirty="0">
                <a:solidFill>
                  <a:srgbClr val="000000"/>
                </a:solidFill>
                <a:latin typeface="Arial"/>
                <a:ea typeface="ＭＳ Ｐゴシック"/>
              </a:rPr>
              <a:t>key lines of enquiry </a:t>
            </a:r>
            <a:r>
              <a:rPr lang="en-GB" sz="2200" kern="0" dirty="0">
                <a:solidFill>
                  <a:srgbClr val="000000"/>
                </a:solidFill>
                <a:latin typeface="Arial"/>
                <a:ea typeface="ＭＳ Ｐゴシック"/>
              </a:rPr>
              <a:t>our inspectors will focus on</a:t>
            </a:r>
            <a:endParaRPr lang="en-GB" sz="2200" b="1" kern="0" dirty="0">
              <a:solidFill>
                <a:srgbClr val="000000"/>
              </a:solidFill>
              <a:latin typeface="Arial"/>
              <a:ea typeface="ＭＳ Ｐゴシック"/>
            </a:endParaRPr>
          </a:p>
          <a:p>
            <a:pPr marL="342900" indent="-342900" eaLnBrk="1" hangingPunct="1">
              <a:spcBef>
                <a:spcPts val="600"/>
              </a:spcBef>
              <a:spcAft>
                <a:spcPts val="600"/>
              </a:spcAft>
              <a:buClr>
                <a:srgbClr val="712F73"/>
              </a:buClr>
              <a:buSzPct val="120000"/>
              <a:buFont typeface="Wingdings" panose="05000000000000000000" pitchFamily="2" charset="2"/>
              <a:buChar char="ü"/>
              <a:tabLst>
                <a:tab pos="261938" algn="l"/>
              </a:tabLst>
              <a:defRPr/>
            </a:pPr>
            <a:r>
              <a:rPr lang="en-GB" sz="2200" kern="0" dirty="0">
                <a:solidFill>
                  <a:srgbClr val="000000"/>
                </a:solidFill>
                <a:latin typeface="Arial"/>
                <a:ea typeface="ＭＳ Ｐゴシック"/>
              </a:rPr>
              <a:t>Read our </a:t>
            </a:r>
            <a:r>
              <a:rPr lang="en-GB" sz="2200" b="1" kern="0" dirty="0" err="1">
                <a:solidFill>
                  <a:srgbClr val="000000"/>
                </a:solidFill>
                <a:latin typeface="Arial"/>
                <a:ea typeface="ＭＳ Ｐゴシック"/>
              </a:rPr>
              <a:t>mythbusters</a:t>
            </a:r>
            <a:r>
              <a:rPr lang="en-GB" sz="2200" kern="0" dirty="0">
                <a:solidFill>
                  <a:srgbClr val="000000"/>
                </a:solidFill>
                <a:latin typeface="Arial"/>
                <a:ea typeface="ＭＳ Ｐゴシック"/>
              </a:rPr>
              <a:t> for tips and further guidance</a:t>
            </a:r>
          </a:p>
          <a:p>
            <a:pPr marL="342900" indent="-342900" eaLnBrk="1" hangingPunct="1">
              <a:spcBef>
                <a:spcPts val="600"/>
              </a:spcBef>
              <a:spcAft>
                <a:spcPts val="600"/>
              </a:spcAft>
              <a:buClr>
                <a:srgbClr val="712F73"/>
              </a:buClr>
              <a:buSzPct val="120000"/>
              <a:buFont typeface="Wingdings" panose="05000000000000000000" pitchFamily="2" charset="2"/>
              <a:buChar char="ü"/>
              <a:tabLst>
                <a:tab pos="261938" algn="l"/>
              </a:tabLst>
              <a:defRPr/>
            </a:pPr>
            <a:r>
              <a:rPr lang="en-GB" sz="2200" kern="0" dirty="0">
                <a:solidFill>
                  <a:srgbClr val="000000"/>
                </a:solidFill>
                <a:latin typeface="Arial"/>
                <a:ea typeface="ＭＳ Ｐゴシック"/>
              </a:rPr>
              <a:t>Read our </a:t>
            </a:r>
            <a:r>
              <a:rPr lang="en-GB" sz="2200" b="1" kern="0" dirty="0">
                <a:solidFill>
                  <a:srgbClr val="000000"/>
                </a:solidFill>
                <a:latin typeface="Arial"/>
                <a:ea typeface="ＭＳ Ｐゴシック"/>
              </a:rPr>
              <a:t>outstanding practice web tool kit </a:t>
            </a:r>
            <a:r>
              <a:rPr lang="en-GB" sz="2200" kern="0" dirty="0">
                <a:solidFill>
                  <a:srgbClr val="000000"/>
                </a:solidFill>
                <a:latin typeface="Arial"/>
                <a:ea typeface="ＭＳ Ｐゴシック"/>
              </a:rPr>
              <a:t>and consider what would make care for people who use your services outstanding</a:t>
            </a:r>
          </a:p>
          <a:p>
            <a:pPr marL="342900" indent="-342900" eaLnBrk="1" hangingPunct="1">
              <a:spcBef>
                <a:spcPts val="600"/>
              </a:spcBef>
              <a:spcAft>
                <a:spcPts val="600"/>
              </a:spcAft>
              <a:buClr>
                <a:srgbClr val="712F73"/>
              </a:buClr>
              <a:buSzPct val="120000"/>
              <a:buFont typeface="Wingdings" panose="05000000000000000000" pitchFamily="2" charset="2"/>
              <a:buChar char="ü"/>
              <a:tabLst>
                <a:tab pos="261938" algn="l"/>
              </a:tabLst>
              <a:defRPr/>
            </a:pPr>
            <a:r>
              <a:rPr lang="en-GB" sz="2200" kern="0" dirty="0">
                <a:solidFill>
                  <a:srgbClr val="000000"/>
                </a:solidFill>
                <a:latin typeface="Arial"/>
                <a:ea typeface="ＭＳ Ｐゴシック"/>
              </a:rPr>
              <a:t>Read our </a:t>
            </a:r>
            <a:r>
              <a:rPr lang="en-GB" sz="2200" b="1" kern="0" dirty="0">
                <a:solidFill>
                  <a:srgbClr val="000000"/>
                </a:solidFill>
                <a:latin typeface="Arial"/>
                <a:ea typeface="ＭＳ Ｐゴシック"/>
              </a:rPr>
              <a:t>‘What to expect from an inspection’ </a:t>
            </a:r>
            <a:r>
              <a:rPr lang="en-GB" sz="2200" kern="0" dirty="0">
                <a:solidFill>
                  <a:srgbClr val="000000"/>
                </a:solidFill>
                <a:latin typeface="Arial"/>
                <a:ea typeface="ＭＳ Ｐゴシック"/>
              </a:rPr>
              <a:t>and case studies to understand what an inspection looks and feels like</a:t>
            </a:r>
          </a:p>
          <a:p>
            <a:pPr eaLnBrk="1" hangingPunct="1">
              <a:spcBef>
                <a:spcPts val="600"/>
              </a:spcBef>
              <a:spcAft>
                <a:spcPts val="600"/>
              </a:spcAft>
              <a:buClr>
                <a:srgbClr val="712F73"/>
              </a:buClr>
              <a:buSzPct val="120000"/>
              <a:tabLst>
                <a:tab pos="261938" algn="l"/>
              </a:tabLst>
              <a:defRPr/>
            </a:pPr>
            <a:r>
              <a:rPr lang="en-GB" sz="2200" kern="0" dirty="0">
                <a:solidFill>
                  <a:srgbClr val="000000"/>
                </a:solidFill>
                <a:latin typeface="Arial"/>
                <a:ea typeface="ＭＳ Ｐゴシック"/>
              </a:rPr>
              <a:t>We’ve signposted all of these resources and more in our </a:t>
            </a:r>
            <a:r>
              <a:rPr lang="en-GB" sz="2200" b="1" kern="0" dirty="0">
                <a:solidFill>
                  <a:srgbClr val="000000"/>
                </a:solidFill>
                <a:latin typeface="Arial"/>
                <a:ea typeface="ＭＳ Ｐゴシック"/>
              </a:rPr>
              <a:t>provider toolkit. </a:t>
            </a:r>
            <a:r>
              <a:rPr lang="en-GB" sz="2200" kern="0" dirty="0">
                <a:solidFill>
                  <a:srgbClr val="000000"/>
                </a:solidFill>
                <a:latin typeface="Arial"/>
                <a:ea typeface="ＭＳ Ｐゴシック"/>
              </a:rPr>
              <a:t>Simply visit: </a:t>
            </a:r>
            <a:r>
              <a:rPr lang="en-GB" sz="2200" b="1" kern="0" dirty="0">
                <a:solidFill>
                  <a:srgbClr val="000000"/>
                </a:solidFill>
                <a:latin typeface="Arial"/>
                <a:ea typeface="ＭＳ Ｐゴシック"/>
              </a:rPr>
              <a:t>www.cqc.org.uk/GPProvider</a:t>
            </a:r>
          </a:p>
        </p:txBody>
      </p:sp>
      <p:sp>
        <p:nvSpPr>
          <p:cNvPr id="30724"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6D1CAD4F-1E6F-434C-8D5E-32C97FA74D63}" type="slidenum">
              <a:rPr lang="en-US" altLang="en-US" sz="900">
                <a:solidFill>
                  <a:srgbClr val="5F2861"/>
                </a:solidFill>
                <a:ea typeface="MS PGothic" pitchFamily="34" charset="-128"/>
              </a:rPr>
              <a:pPr algn="r"/>
              <a:t>23</a:t>
            </a:fld>
            <a:endParaRPr lang="en-US" altLang="en-US" sz="1400">
              <a:solidFill>
                <a:srgbClr val="6D2E69"/>
              </a:solidFill>
              <a:ea typeface="MS PGothic" pitchFamily="34" charset="-128"/>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85788" y="681038"/>
            <a:ext cx="6769100" cy="538162"/>
          </a:xfrm>
        </p:spPr>
        <p:txBody>
          <a:bodyPr/>
          <a:lstStyle/>
          <a:p>
            <a:r>
              <a:rPr lang="en-GB" altLang="en-US" sz="2800" dirty="0" smtClean="0"/>
              <a:t>Support for poor performing </a:t>
            </a:r>
            <a:br>
              <a:rPr lang="en-GB" altLang="en-US" sz="2800" dirty="0" smtClean="0"/>
            </a:br>
            <a:r>
              <a:rPr lang="en-GB" altLang="en-US" sz="2800" dirty="0" smtClean="0"/>
              <a:t>practices</a:t>
            </a:r>
          </a:p>
        </p:txBody>
      </p:sp>
      <p:sp>
        <p:nvSpPr>
          <p:cNvPr id="18435"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710DCDCF-C059-4A43-B6D5-B86063E81CB0}" type="slidenum">
              <a:rPr lang="en-US" altLang="en-US" sz="900">
                <a:solidFill>
                  <a:srgbClr val="5F2861"/>
                </a:solidFill>
                <a:ea typeface="MS PGothic" pitchFamily="34" charset="-128"/>
              </a:rPr>
              <a:pPr algn="r"/>
              <a:t>24</a:t>
            </a:fld>
            <a:endParaRPr lang="en-US" altLang="en-US" sz="1400">
              <a:solidFill>
                <a:srgbClr val="6D2E69"/>
              </a:solidFill>
              <a:ea typeface="MS PGothic" pitchFamily="34" charset="-128"/>
            </a:endParaRPr>
          </a:p>
        </p:txBody>
      </p:sp>
      <p:sp>
        <p:nvSpPr>
          <p:cNvPr id="5" name="TextBox 4"/>
          <p:cNvSpPr txBox="1"/>
          <p:nvPr/>
        </p:nvSpPr>
        <p:spPr>
          <a:xfrm>
            <a:off x="468313" y="1700213"/>
            <a:ext cx="8258175" cy="3662509"/>
          </a:xfrm>
          <a:prstGeom prst="rect">
            <a:avLst/>
          </a:prstGeom>
          <a:noFill/>
        </p:spPr>
        <p:txBody>
          <a:bodyPr wrap="square" lIns="91408" tIns="45704" rIns="91408" bIns="45704">
            <a:spAutoFit/>
          </a:bodyPr>
          <a:lstStyle/>
          <a:p>
            <a:pPr eaLnBrk="1" hangingPunct="1">
              <a:spcBef>
                <a:spcPts val="600"/>
              </a:spcBef>
              <a:spcAft>
                <a:spcPts val="600"/>
              </a:spcAft>
              <a:buClr>
                <a:srgbClr val="712F73"/>
              </a:buClr>
              <a:buSzPct val="120000"/>
              <a:tabLst>
                <a:tab pos="261938" algn="l"/>
              </a:tabLst>
              <a:defRPr/>
            </a:pPr>
            <a:r>
              <a:rPr lang="en-GB" kern="0" dirty="0">
                <a:solidFill>
                  <a:srgbClr val="000000"/>
                </a:solidFill>
                <a:latin typeface="Arial"/>
                <a:ea typeface="ＭＳ Ｐゴシック"/>
              </a:rPr>
              <a:t>What happens when a practice enters special measures</a:t>
            </a:r>
            <a:r>
              <a:rPr lang="en-GB" kern="0" dirty="0" smtClean="0">
                <a:solidFill>
                  <a:srgbClr val="000000"/>
                </a:solidFill>
                <a:latin typeface="Arial"/>
                <a:ea typeface="ＭＳ Ｐゴシック"/>
              </a:rPr>
              <a:t>?</a:t>
            </a:r>
            <a:endParaRPr lang="en-GB" kern="0" dirty="0">
              <a:solidFill>
                <a:srgbClr val="000000"/>
              </a:solidFill>
              <a:latin typeface="Arial"/>
              <a:ea typeface="ＭＳ Ｐゴシック"/>
            </a:endParaRPr>
          </a:p>
          <a:p>
            <a:pPr marL="800100" lvl="1"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kern="0" dirty="0">
                <a:solidFill>
                  <a:srgbClr val="000000"/>
                </a:solidFill>
                <a:latin typeface="Arial"/>
                <a:ea typeface="ＭＳ Ｐゴシック"/>
              </a:rPr>
              <a:t>We will inform the NHS clinical commissioning group, and NHS area team</a:t>
            </a:r>
          </a:p>
          <a:p>
            <a:pPr marL="800100" lvl="1"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kern="0" dirty="0">
                <a:solidFill>
                  <a:srgbClr val="000000"/>
                </a:solidFill>
                <a:latin typeface="Arial"/>
                <a:ea typeface="ＭＳ Ｐゴシック"/>
              </a:rPr>
              <a:t>The Royal College of GPs provides peer support to practices, using a local turnaround team</a:t>
            </a:r>
          </a:p>
          <a:p>
            <a:pPr marL="800100" lvl="1"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kern="0" dirty="0">
                <a:solidFill>
                  <a:srgbClr val="000000"/>
                </a:solidFill>
                <a:latin typeface="Arial"/>
                <a:ea typeface="ＭＳ Ｐゴシック"/>
              </a:rPr>
              <a:t>The RCGP helps practices identify and deliver an improvement </a:t>
            </a:r>
            <a:r>
              <a:rPr lang="en-GB" kern="0" dirty="0" smtClean="0">
                <a:solidFill>
                  <a:srgbClr val="000000"/>
                </a:solidFill>
                <a:latin typeface="Arial"/>
                <a:ea typeface="ＭＳ Ｐゴシック"/>
              </a:rPr>
              <a:t>plan</a:t>
            </a:r>
          </a:p>
          <a:p>
            <a:pPr marL="800100" lvl="1"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kern="0" dirty="0" smtClean="0">
                <a:solidFill>
                  <a:srgbClr val="000000"/>
                </a:solidFill>
                <a:latin typeface="Arial"/>
                <a:ea typeface="ＭＳ Ｐゴシック"/>
              </a:rPr>
              <a:t>We talk to the LMC</a:t>
            </a:r>
            <a:endParaRPr lang="en-GB" kern="0" dirty="0">
              <a:solidFill>
                <a:srgbClr val="000000"/>
              </a:solidFill>
              <a:latin typeface="Arial"/>
              <a:ea typeface="ＭＳ Ｐゴシック"/>
            </a:endParaRPr>
          </a:p>
        </p:txBody>
      </p:sp>
    </p:spTree>
    <p:extLst>
      <p:ext uri="{BB962C8B-B14F-4D97-AF65-F5344CB8AC3E}">
        <p14:creationId xmlns:p14="http://schemas.microsoft.com/office/powerpoint/2010/main" val="304693150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CA49B7D6-AAF1-4BCC-B8EB-AA347AE022BF}" type="slidenum">
              <a:rPr lang="en-GB" altLang="en-US" sz="900" smtClean="0">
                <a:solidFill>
                  <a:srgbClr val="5F2861"/>
                </a:solidFill>
                <a:ea typeface="ＭＳ Ｐゴシック" pitchFamily="34" charset="-128"/>
              </a:rPr>
              <a:pPr/>
              <a:t>25</a:t>
            </a:fld>
            <a:endParaRPr lang="en-GB" altLang="en-US" sz="900" dirty="0" smtClean="0">
              <a:solidFill>
                <a:srgbClr val="5F2861"/>
              </a:solidFill>
              <a:ea typeface="ＭＳ Ｐゴシック" pitchFamily="34" charset="-128"/>
            </a:endParaRPr>
          </a:p>
        </p:txBody>
      </p:sp>
      <p:sp>
        <p:nvSpPr>
          <p:cNvPr id="45059" name="Shape 22"/>
          <p:cNvSpPr>
            <a:spLocks noChangeArrowheads="1"/>
          </p:cNvSpPr>
          <p:nvPr/>
        </p:nvSpPr>
        <p:spPr bwMode="auto">
          <a:xfrm>
            <a:off x="628650" y="736600"/>
            <a:ext cx="560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hangingPunct="1">
              <a:lnSpc>
                <a:spcPct val="85000"/>
              </a:lnSpc>
              <a:spcBef>
                <a:spcPct val="0"/>
              </a:spcBef>
              <a:buClrTx/>
              <a:buSzTx/>
            </a:pPr>
            <a:r>
              <a:rPr lang="en-US" altLang="en-US" sz="2800" dirty="0">
                <a:solidFill>
                  <a:srgbClr val="FFFFFF"/>
                </a:solidFill>
                <a:ea typeface="ヒラギノ角ゴ Pro W3" pitchFamily="-16" charset="-128"/>
              </a:rPr>
              <a:t>Reviews of </a:t>
            </a:r>
            <a:r>
              <a:rPr lang="en-US" altLang="en-US" sz="2800" dirty="0" smtClean="0">
                <a:solidFill>
                  <a:srgbClr val="FFFFFF"/>
                </a:solidFill>
                <a:ea typeface="ヒラギノ角ゴ Pro W3" pitchFamily="-16" charset="-128"/>
              </a:rPr>
              <a:t>care</a:t>
            </a:r>
            <a:endParaRPr lang="en-US" altLang="en-US" sz="2800" dirty="0">
              <a:solidFill>
                <a:srgbClr val="FFFFFF"/>
              </a:solidFill>
              <a:ea typeface="ヒラギノ角ゴ Pro W3" pitchFamily="-16" charset="-128"/>
            </a:endParaRPr>
          </a:p>
        </p:txBody>
      </p:sp>
      <p:pic>
        <p:nvPicPr>
          <p:cNvPr id="4506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536700"/>
            <a:ext cx="16129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 y="4049713"/>
            <a:ext cx="1622425"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4049713"/>
            <a:ext cx="1624012"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1250" y="1536700"/>
            <a:ext cx="1624013"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1536700"/>
            <a:ext cx="163988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06688" y="1524000"/>
            <a:ext cx="1630362"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19663" y="4049713"/>
            <a:ext cx="16256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2"/>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948488" y="4049713"/>
            <a:ext cx="17018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48730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2EFABF11-210B-4C8F-B47D-2AF0FD066839}" type="slidenum">
              <a:rPr lang="en-GB" altLang="en-US" sz="900" smtClean="0">
                <a:solidFill>
                  <a:srgbClr val="5F2861"/>
                </a:solidFill>
                <a:ea typeface="ＭＳ Ｐゴシック" pitchFamily="34" charset="-128"/>
              </a:rPr>
              <a:pPr/>
              <a:t>26</a:t>
            </a:fld>
            <a:endParaRPr lang="en-GB" altLang="en-US" sz="900" dirty="0" smtClean="0">
              <a:solidFill>
                <a:srgbClr val="5F2861"/>
              </a:solidFill>
              <a:ea typeface="ＭＳ Ｐゴシック" pitchFamily="34" charset="-128"/>
            </a:endParaRPr>
          </a:p>
        </p:txBody>
      </p:sp>
      <p:pic>
        <p:nvPicPr>
          <p:cNvPr id="460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080" y="1782975"/>
            <a:ext cx="1700212" cy="2406650"/>
          </a:xfrm>
          <a:prstGeom prst="rect">
            <a:avLst/>
          </a:prstGeom>
          <a:noFill/>
          <a:ln w="3175">
            <a:solidFill>
              <a:srgbClr val="743669">
                <a:alpha val="56078"/>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46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794256"/>
            <a:ext cx="1716088" cy="2420938"/>
          </a:xfrm>
          <a:prstGeom prst="rect">
            <a:avLst/>
          </a:prstGeom>
          <a:noFill/>
          <a:ln w="3175">
            <a:solidFill>
              <a:srgbClr val="743669">
                <a:alpha val="56078"/>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4608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68" y="4509120"/>
            <a:ext cx="2282825" cy="1628775"/>
          </a:xfrm>
          <a:prstGeom prst="rect">
            <a:avLst/>
          </a:prstGeom>
          <a:noFill/>
          <a:ln w="3175">
            <a:solidFill>
              <a:srgbClr val="743669">
                <a:alpha val="56078"/>
              </a:srgb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483100" y="4652963"/>
            <a:ext cx="3971925" cy="1415772"/>
          </a:xfrm>
          <a:prstGeom prst="rect">
            <a:avLst/>
          </a:prstGeom>
          <a:noFill/>
        </p:spPr>
        <p:txBody>
          <a:bodyPr>
            <a:spAutoFit/>
          </a:bodyPr>
          <a:lstStyle/>
          <a:p>
            <a:pPr eaLnBrk="1" fontAlgn="auto" hangingPunct="1">
              <a:spcBef>
                <a:spcPts val="0"/>
              </a:spcBef>
              <a:spcAft>
                <a:spcPts val="0"/>
              </a:spcAft>
              <a:defRPr/>
            </a:pPr>
            <a:r>
              <a:rPr lang="en-GB" sz="3200" b="1" dirty="0">
                <a:solidFill>
                  <a:srgbClr val="743669"/>
                </a:solidFill>
                <a:latin typeface="Arial"/>
                <a:ea typeface="ＭＳ Ｐゴシック"/>
              </a:rPr>
              <a:t>More to come….</a:t>
            </a:r>
          </a:p>
          <a:p>
            <a:pPr marL="182563" indent="-182563" eaLnBrk="1" fontAlgn="auto" hangingPunct="1">
              <a:spcBef>
                <a:spcPts val="0"/>
              </a:spcBef>
              <a:spcAft>
                <a:spcPts val="0"/>
              </a:spcAft>
              <a:buClr>
                <a:srgbClr val="743669"/>
              </a:buClr>
              <a:buFont typeface="Arial" panose="020B0604020202020204" pitchFamily="34" charset="0"/>
              <a:buChar char="•"/>
              <a:defRPr/>
            </a:pPr>
            <a:r>
              <a:rPr lang="en-GB" sz="1800" dirty="0">
                <a:solidFill>
                  <a:srgbClr val="000000"/>
                </a:solidFill>
                <a:latin typeface="Arial"/>
                <a:ea typeface="ＭＳ Ｐゴシック"/>
              </a:rPr>
              <a:t>Integrated urgent </a:t>
            </a:r>
            <a:r>
              <a:rPr lang="en-GB" sz="1800" dirty="0" smtClean="0">
                <a:solidFill>
                  <a:srgbClr val="000000"/>
                </a:solidFill>
                <a:latin typeface="Arial"/>
                <a:ea typeface="ＭＳ Ｐゴシック"/>
              </a:rPr>
              <a:t>care</a:t>
            </a:r>
          </a:p>
          <a:p>
            <a:pPr marL="182563" indent="-182563" eaLnBrk="1" fontAlgn="auto" hangingPunct="1">
              <a:spcBef>
                <a:spcPts val="0"/>
              </a:spcBef>
              <a:spcAft>
                <a:spcPts val="0"/>
              </a:spcAft>
              <a:buClr>
                <a:srgbClr val="743669"/>
              </a:buClr>
              <a:buFont typeface="Arial" panose="020B0604020202020204" pitchFamily="34" charset="0"/>
              <a:buChar char="•"/>
              <a:defRPr/>
            </a:pPr>
            <a:r>
              <a:rPr lang="en-GB" sz="1800" dirty="0" smtClean="0">
                <a:solidFill>
                  <a:srgbClr val="000000"/>
                </a:solidFill>
                <a:latin typeface="Arial"/>
                <a:ea typeface="ＭＳ Ｐゴシック"/>
              </a:rPr>
              <a:t>CAMHS </a:t>
            </a:r>
          </a:p>
          <a:p>
            <a:pPr eaLnBrk="1" fontAlgn="auto" hangingPunct="1">
              <a:spcBef>
                <a:spcPts val="0"/>
              </a:spcBef>
              <a:spcAft>
                <a:spcPts val="0"/>
              </a:spcAft>
              <a:buClr>
                <a:srgbClr val="743669"/>
              </a:buClr>
              <a:defRPr/>
            </a:pPr>
            <a:endParaRPr lang="en-GB" sz="1800" dirty="0">
              <a:solidFill>
                <a:srgbClr val="000000"/>
              </a:solidFill>
              <a:latin typeface="Arial"/>
              <a:ea typeface="ＭＳ Ｐゴシック"/>
            </a:endParaRPr>
          </a:p>
        </p:txBody>
      </p:sp>
      <p:sp>
        <p:nvSpPr>
          <p:cNvPr id="46087" name="Shape 22"/>
          <p:cNvSpPr>
            <a:spLocks noChangeArrowheads="1"/>
          </p:cNvSpPr>
          <p:nvPr/>
        </p:nvSpPr>
        <p:spPr bwMode="auto">
          <a:xfrm>
            <a:off x="628650" y="736600"/>
            <a:ext cx="560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hangingPunct="1">
              <a:lnSpc>
                <a:spcPct val="85000"/>
              </a:lnSpc>
              <a:spcBef>
                <a:spcPct val="0"/>
              </a:spcBef>
              <a:buClrTx/>
              <a:buSzTx/>
            </a:pPr>
            <a:r>
              <a:rPr lang="en-US" altLang="en-US" sz="2800" dirty="0">
                <a:solidFill>
                  <a:srgbClr val="FFFFFF"/>
                </a:solidFill>
                <a:ea typeface="ヒラギノ角ゴ Pro W3" pitchFamily="-16" charset="-128"/>
              </a:rPr>
              <a:t>Reviews of </a:t>
            </a:r>
            <a:r>
              <a:rPr lang="en-US" altLang="en-US" sz="2800" dirty="0" smtClean="0">
                <a:solidFill>
                  <a:srgbClr val="FFFFFF"/>
                </a:solidFill>
                <a:ea typeface="ヒラギノ角ゴ Pro W3" pitchFamily="-16" charset="-128"/>
              </a:rPr>
              <a:t>care</a:t>
            </a:r>
            <a:endParaRPr lang="en-US" altLang="en-US" sz="2800" dirty="0">
              <a:solidFill>
                <a:srgbClr val="FFFFFF"/>
              </a:solidFill>
              <a:ea typeface="ヒラギノ角ゴ Pro W3" pitchFamily="-16" charset="-128"/>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1168" y="1743075"/>
            <a:ext cx="1702081" cy="2406650"/>
          </a:xfrm>
          <a:prstGeom prst="rect">
            <a:avLst/>
          </a:prstGeom>
          <a:ln>
            <a:solidFill>
              <a:srgbClr val="743669">
                <a:alpha val="42000"/>
              </a:srgbClr>
            </a:solid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0615" y="1761710"/>
            <a:ext cx="1702581" cy="2427915"/>
          </a:xfrm>
          <a:prstGeom prst="rect">
            <a:avLst/>
          </a:prstGeom>
          <a:ln>
            <a:solidFill>
              <a:srgbClr val="743669">
                <a:alpha val="42000"/>
              </a:srgbClr>
            </a:solidFill>
          </a:ln>
        </p:spPr>
      </p:pic>
    </p:spTree>
    <p:extLst>
      <p:ext uri="{BB962C8B-B14F-4D97-AF65-F5344CB8AC3E}">
        <p14:creationId xmlns:p14="http://schemas.microsoft.com/office/powerpoint/2010/main" val="29742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5578475" cy="906463"/>
          </a:xfrm>
        </p:spPr>
        <p:txBody>
          <a:bodyPr/>
          <a:lstStyle/>
          <a:p>
            <a:r>
              <a:rPr lang="en-GB" sz="2800" dirty="0" smtClean="0"/>
              <a:t>Not seen, not heard: Our findings</a:t>
            </a:r>
            <a:endParaRPr lang="en-GB" sz="2800" dirty="0"/>
          </a:p>
        </p:txBody>
      </p:sp>
      <p:sp>
        <p:nvSpPr>
          <p:cNvPr id="4" name="Slide Number Placeholder 3"/>
          <p:cNvSpPr>
            <a:spLocks noGrp="1"/>
          </p:cNvSpPr>
          <p:nvPr>
            <p:ph type="sldNum" sz="quarter" idx="10"/>
          </p:nvPr>
        </p:nvSpPr>
        <p:spPr/>
        <p:txBody>
          <a:bodyPr/>
          <a:lstStyle/>
          <a:p>
            <a:pPr>
              <a:defRPr/>
            </a:pPr>
            <a:fld id="{74DF1A43-F990-4219-BB7F-1CC72CD2ADB3}" type="slidenum">
              <a:rPr lang="en-US" smtClean="0"/>
              <a:pPr>
                <a:defRPr/>
              </a:pPr>
              <a:t>27</a:t>
            </a:fld>
            <a:endParaRPr lang="en-US" sz="1400" dirty="0">
              <a:solidFill>
                <a:srgbClr val="6D2E69"/>
              </a:solidFill>
            </a:endParaRPr>
          </a:p>
        </p:txBody>
      </p:sp>
      <p:sp>
        <p:nvSpPr>
          <p:cNvPr id="5" name="Rectangle 4"/>
          <p:cNvSpPr/>
          <p:nvPr/>
        </p:nvSpPr>
        <p:spPr>
          <a:xfrm>
            <a:off x="323529" y="1484784"/>
            <a:ext cx="5256584" cy="5086008"/>
          </a:xfrm>
          <a:prstGeom prst="rect">
            <a:avLst/>
          </a:prstGeom>
        </p:spPr>
        <p:txBody>
          <a:bodyPr wrap="square">
            <a:spAutoFit/>
          </a:bodyPr>
          <a:lstStyle/>
          <a:p>
            <a:pPr marL="285750" indent="-285750" eaLnBrk="1" fontAlgn="auto" hangingPunct="1">
              <a:spcBef>
                <a:spcPts val="500"/>
              </a:spcBef>
              <a:spcAft>
                <a:spcPts val="0"/>
              </a:spcAft>
              <a:buClr>
                <a:srgbClr val="743669"/>
              </a:buClr>
              <a:buFont typeface="Arial" panose="020B0604020202020204" pitchFamily="34" charset="0"/>
              <a:buChar char="•"/>
            </a:pPr>
            <a:r>
              <a:rPr lang="en-GB" sz="2600" b="1" dirty="0" smtClean="0">
                <a:solidFill>
                  <a:srgbClr val="000000"/>
                </a:solidFill>
                <a:latin typeface="Helvetica"/>
              </a:rPr>
              <a:t>2 out </a:t>
            </a:r>
            <a:r>
              <a:rPr lang="en-GB" sz="2600" b="1" dirty="0">
                <a:solidFill>
                  <a:srgbClr val="000000"/>
                </a:solidFill>
                <a:latin typeface="Helvetica"/>
              </a:rPr>
              <a:t>of every </a:t>
            </a:r>
            <a:r>
              <a:rPr lang="en-GB" sz="2600" b="1" dirty="0" smtClean="0">
                <a:solidFill>
                  <a:srgbClr val="000000"/>
                </a:solidFill>
                <a:latin typeface="Helvetica"/>
              </a:rPr>
              <a:t>3 </a:t>
            </a:r>
            <a:r>
              <a:rPr lang="en-GB" sz="2600" dirty="0" smtClean="0">
                <a:solidFill>
                  <a:srgbClr val="000000"/>
                </a:solidFill>
                <a:latin typeface="Helvetica"/>
              </a:rPr>
              <a:t>young </a:t>
            </a:r>
            <a:r>
              <a:rPr lang="en-GB" sz="2600" dirty="0">
                <a:solidFill>
                  <a:srgbClr val="000000"/>
                </a:solidFill>
                <a:latin typeface="Helvetica"/>
              </a:rPr>
              <a:t>people we spoke to </a:t>
            </a:r>
            <a:r>
              <a:rPr lang="en-GB" sz="2600" dirty="0" smtClean="0">
                <a:solidFill>
                  <a:srgbClr val="000000"/>
                </a:solidFill>
                <a:latin typeface="Helvetica"/>
              </a:rPr>
              <a:t>said they didn’t </a:t>
            </a:r>
            <a:r>
              <a:rPr lang="en-GB" sz="2600" dirty="0">
                <a:solidFill>
                  <a:srgbClr val="000000"/>
                </a:solidFill>
                <a:latin typeface="Helvetica"/>
              </a:rPr>
              <a:t>feel involved in their </a:t>
            </a:r>
            <a:r>
              <a:rPr lang="en-GB" sz="2600" dirty="0" smtClean="0">
                <a:solidFill>
                  <a:srgbClr val="000000"/>
                </a:solidFill>
                <a:latin typeface="Helvetica"/>
              </a:rPr>
              <a:t>care</a:t>
            </a:r>
            <a:endParaRPr lang="en-GB" sz="2600" dirty="0">
              <a:solidFill>
                <a:srgbClr val="000000"/>
              </a:solidFill>
              <a:latin typeface="Helvetica"/>
            </a:endParaRPr>
          </a:p>
          <a:p>
            <a:pPr marL="285750" indent="-285750" eaLnBrk="1" fontAlgn="auto" hangingPunct="1">
              <a:spcBef>
                <a:spcPts val="500"/>
              </a:spcBef>
              <a:spcAft>
                <a:spcPts val="0"/>
              </a:spcAft>
              <a:buClr>
                <a:srgbClr val="743669"/>
              </a:buClr>
              <a:buFont typeface="Arial" panose="020B0604020202020204" pitchFamily="34" charset="0"/>
              <a:buChar char="•"/>
            </a:pPr>
            <a:r>
              <a:rPr lang="en-GB" sz="2600" dirty="0" smtClean="0">
                <a:solidFill>
                  <a:srgbClr val="000000"/>
                </a:solidFill>
                <a:latin typeface="Helvetica"/>
              </a:rPr>
              <a:t>Most areas unable to prove they are making a difference in young people’s lives</a:t>
            </a:r>
            <a:endParaRPr lang="en-GB" sz="2600" dirty="0">
              <a:solidFill>
                <a:srgbClr val="000000"/>
              </a:solidFill>
              <a:latin typeface="Helvetica"/>
            </a:endParaRPr>
          </a:p>
          <a:p>
            <a:pPr marL="285750" indent="-285750" eaLnBrk="1" fontAlgn="auto" hangingPunct="1">
              <a:spcBef>
                <a:spcPts val="500"/>
              </a:spcBef>
              <a:spcAft>
                <a:spcPts val="0"/>
              </a:spcAft>
              <a:buClr>
                <a:srgbClr val="743669"/>
              </a:buClr>
              <a:buFont typeface="Arial" panose="020B0604020202020204" pitchFamily="34" charset="0"/>
              <a:buChar char="•"/>
            </a:pPr>
            <a:r>
              <a:rPr lang="en-GB" sz="2600" dirty="0" smtClean="0">
                <a:solidFill>
                  <a:srgbClr val="000000"/>
                </a:solidFill>
                <a:latin typeface="Helvetica"/>
              </a:rPr>
              <a:t>Sharing information with the right people at the right time needs to be improved</a:t>
            </a:r>
            <a:endParaRPr lang="en-GB" sz="2600" dirty="0">
              <a:solidFill>
                <a:srgbClr val="000000"/>
              </a:solidFill>
              <a:latin typeface="Helvetica"/>
            </a:endParaRPr>
          </a:p>
          <a:p>
            <a:pPr marL="285750" indent="-285750" eaLnBrk="1" fontAlgn="auto" hangingPunct="1">
              <a:spcBef>
                <a:spcPts val="500"/>
              </a:spcBef>
              <a:spcAft>
                <a:spcPts val="0"/>
              </a:spcAft>
              <a:buClr>
                <a:srgbClr val="743669"/>
              </a:buClr>
              <a:buFont typeface="Arial" panose="020B0604020202020204" pitchFamily="34" charset="0"/>
              <a:buChar char="•"/>
            </a:pPr>
            <a:r>
              <a:rPr lang="en-GB" sz="2600" dirty="0" smtClean="0">
                <a:solidFill>
                  <a:srgbClr val="000000"/>
                </a:solidFill>
                <a:latin typeface="Helvetica"/>
              </a:rPr>
              <a:t>A young persons pathway from children’s care to adult services can be very difficult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352" y="1924193"/>
            <a:ext cx="2952328" cy="4167115"/>
          </a:xfrm>
          <a:prstGeom prst="rect">
            <a:avLst/>
          </a:prstGeom>
        </p:spPr>
      </p:pic>
    </p:spTree>
    <p:extLst>
      <p:ext uri="{BB962C8B-B14F-4D97-AF65-F5344CB8AC3E}">
        <p14:creationId xmlns:p14="http://schemas.microsoft.com/office/powerpoint/2010/main" val="374807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5652492" cy="906463"/>
          </a:xfrm>
        </p:spPr>
        <p:txBody>
          <a:bodyPr/>
          <a:lstStyle/>
          <a:p>
            <a:r>
              <a:rPr lang="en-GB" sz="2800" dirty="0" smtClean="0"/>
              <a:t>Not seen, not heard: </a:t>
            </a:r>
            <a:br>
              <a:rPr lang="en-GB" sz="2800" dirty="0" smtClean="0"/>
            </a:br>
            <a:r>
              <a:rPr lang="en-GB" sz="2800" dirty="0" smtClean="0"/>
              <a:t>Our recommendations</a:t>
            </a:r>
            <a:endParaRPr lang="en-GB" sz="2800" dirty="0"/>
          </a:p>
        </p:txBody>
      </p:sp>
      <p:sp>
        <p:nvSpPr>
          <p:cNvPr id="4" name="Slide Number Placeholder 3"/>
          <p:cNvSpPr>
            <a:spLocks noGrp="1"/>
          </p:cNvSpPr>
          <p:nvPr>
            <p:ph type="sldNum" sz="quarter" idx="10"/>
          </p:nvPr>
        </p:nvSpPr>
        <p:spPr/>
        <p:txBody>
          <a:bodyPr/>
          <a:lstStyle/>
          <a:p>
            <a:pPr>
              <a:defRPr/>
            </a:pPr>
            <a:fld id="{74DF1A43-F990-4219-BB7F-1CC72CD2ADB3}" type="slidenum">
              <a:rPr lang="en-US" smtClean="0"/>
              <a:pPr>
                <a:defRPr/>
              </a:pPr>
              <a:t>28</a:t>
            </a:fld>
            <a:endParaRPr lang="en-US" sz="1400" dirty="0">
              <a:solidFill>
                <a:srgbClr val="6D2E69"/>
              </a:solidFill>
            </a:endParaRPr>
          </a:p>
        </p:txBody>
      </p:sp>
      <p:sp>
        <p:nvSpPr>
          <p:cNvPr id="5" name="Rectangle 4"/>
          <p:cNvSpPr/>
          <p:nvPr/>
        </p:nvSpPr>
        <p:spPr>
          <a:xfrm>
            <a:off x="395536" y="1556792"/>
            <a:ext cx="8572942" cy="1821011"/>
          </a:xfrm>
          <a:prstGeom prst="rect">
            <a:avLst/>
          </a:prstGeom>
        </p:spPr>
        <p:txBody>
          <a:bodyPr wrap="square">
            <a:spAutoFit/>
          </a:bodyPr>
          <a:lstStyle/>
          <a:p>
            <a:pPr marL="457200" indent="-457200" eaLnBrk="1" fontAlgn="auto" hangingPunct="1">
              <a:spcBef>
                <a:spcPts val="500"/>
              </a:spcBef>
              <a:spcAft>
                <a:spcPts val="0"/>
              </a:spcAft>
              <a:buClr>
                <a:srgbClr val="743669"/>
              </a:buClr>
              <a:buFont typeface="Arial" panose="020B0604020202020204" pitchFamily="34" charset="0"/>
              <a:buChar char="•"/>
            </a:pPr>
            <a:r>
              <a:rPr lang="en-GB" sz="2600" dirty="0" smtClean="0">
                <a:solidFill>
                  <a:srgbClr val="000000"/>
                </a:solidFill>
                <a:latin typeface="Helvetica"/>
              </a:rPr>
              <a:t>Children </a:t>
            </a:r>
            <a:r>
              <a:rPr lang="en-GB" sz="2600" dirty="0">
                <a:solidFill>
                  <a:srgbClr val="000000"/>
                </a:solidFill>
                <a:latin typeface="Helvetica"/>
              </a:rPr>
              <a:t>and young people must be </a:t>
            </a:r>
            <a:r>
              <a:rPr lang="en-GB" sz="2600" b="1" dirty="0">
                <a:solidFill>
                  <a:srgbClr val="743669"/>
                </a:solidFill>
                <a:latin typeface="Helvetica"/>
              </a:rPr>
              <a:t>actively engaged</a:t>
            </a:r>
            <a:r>
              <a:rPr lang="en-GB" sz="2600" dirty="0">
                <a:solidFill>
                  <a:srgbClr val="000000"/>
                </a:solidFill>
                <a:latin typeface="Helvetica"/>
              </a:rPr>
              <a:t> in their care</a:t>
            </a:r>
          </a:p>
          <a:p>
            <a:pPr marL="457200" indent="-457200" eaLnBrk="1" fontAlgn="auto" hangingPunct="1">
              <a:spcBef>
                <a:spcPts val="500"/>
              </a:spcBef>
              <a:spcAft>
                <a:spcPts val="0"/>
              </a:spcAft>
              <a:buClr>
                <a:srgbClr val="743669"/>
              </a:buClr>
              <a:buFont typeface="Arial" panose="020B0604020202020204" pitchFamily="34" charset="0"/>
              <a:buChar char="•"/>
            </a:pPr>
            <a:r>
              <a:rPr lang="en-GB" sz="2600" dirty="0">
                <a:solidFill>
                  <a:srgbClr val="000000"/>
                </a:solidFill>
                <a:latin typeface="Helvetica"/>
              </a:rPr>
              <a:t>Services must ensure their focus is on outcomes</a:t>
            </a:r>
          </a:p>
          <a:p>
            <a:pPr marL="457200" indent="-457200" eaLnBrk="1" fontAlgn="auto" hangingPunct="1">
              <a:spcBef>
                <a:spcPts val="500"/>
              </a:spcBef>
              <a:spcAft>
                <a:spcPts val="0"/>
              </a:spcAft>
              <a:buClr>
                <a:srgbClr val="743669"/>
              </a:buClr>
              <a:buFont typeface="Arial" panose="020B0604020202020204" pitchFamily="34" charset="0"/>
              <a:buChar char="•"/>
            </a:pPr>
            <a:r>
              <a:rPr lang="en-GB" sz="2600" dirty="0">
                <a:solidFill>
                  <a:srgbClr val="000000"/>
                </a:solidFill>
                <a:latin typeface="Helvetica"/>
              </a:rPr>
              <a:t>More is done to </a:t>
            </a:r>
            <a:r>
              <a:rPr lang="en-GB" sz="2600" b="1" dirty="0">
                <a:solidFill>
                  <a:srgbClr val="743669"/>
                </a:solidFill>
                <a:latin typeface="Helvetica"/>
              </a:rPr>
              <a:t>identify children at risk of </a:t>
            </a:r>
            <a:r>
              <a:rPr lang="en-GB" sz="2600" b="1" dirty="0" smtClean="0">
                <a:solidFill>
                  <a:srgbClr val="743669"/>
                </a:solidFill>
                <a:latin typeface="Helvetica"/>
              </a:rPr>
              <a:t>harm</a:t>
            </a:r>
            <a:endParaRPr lang="en-GB" sz="2600" b="1" dirty="0">
              <a:solidFill>
                <a:srgbClr val="743669"/>
              </a:solidFill>
              <a:latin typeface="Helvetica"/>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3479403"/>
            <a:ext cx="4828526" cy="2710752"/>
          </a:xfrm>
          <a:prstGeom prst="rect">
            <a:avLst/>
          </a:prstGeom>
        </p:spPr>
      </p:pic>
      <p:sp>
        <p:nvSpPr>
          <p:cNvPr id="8" name="TextBox 7"/>
          <p:cNvSpPr txBox="1"/>
          <p:nvPr/>
        </p:nvSpPr>
        <p:spPr>
          <a:xfrm>
            <a:off x="395536" y="3479403"/>
            <a:ext cx="3600400" cy="2769989"/>
          </a:xfrm>
          <a:prstGeom prst="rect">
            <a:avLst/>
          </a:prstGeom>
          <a:noFill/>
        </p:spPr>
        <p:txBody>
          <a:bodyPr wrap="square" rtlCol="0">
            <a:spAutoFit/>
          </a:bodyPr>
          <a:lstStyle/>
          <a:p>
            <a:pPr marL="457200" indent="-457200" eaLnBrk="1" fontAlgn="auto" hangingPunct="1">
              <a:spcBef>
                <a:spcPts val="500"/>
              </a:spcBef>
              <a:spcAft>
                <a:spcPts val="0"/>
              </a:spcAft>
              <a:buClr>
                <a:srgbClr val="743669"/>
              </a:buClr>
              <a:buFont typeface="Arial" panose="020B0604020202020204" pitchFamily="34" charset="0"/>
              <a:buChar char="•"/>
            </a:pPr>
            <a:r>
              <a:rPr lang="en-GB" sz="2600" dirty="0" smtClean="0">
                <a:solidFill>
                  <a:srgbClr val="000000"/>
                </a:solidFill>
                <a:latin typeface="Helvetica"/>
              </a:rPr>
              <a:t>Children and young people must have </a:t>
            </a:r>
            <a:r>
              <a:rPr lang="en-GB" sz="2600" b="1" dirty="0" smtClean="0">
                <a:solidFill>
                  <a:srgbClr val="743669"/>
                </a:solidFill>
                <a:latin typeface="Helvetica"/>
              </a:rPr>
              <a:t>access to the emotional and mental health support </a:t>
            </a:r>
            <a:r>
              <a:rPr lang="en-GB" sz="2600" dirty="0" smtClean="0">
                <a:solidFill>
                  <a:srgbClr val="000000"/>
                </a:solidFill>
                <a:latin typeface="Helvetica"/>
              </a:rPr>
              <a:t>they need</a:t>
            </a:r>
          </a:p>
          <a:p>
            <a:pPr eaLnBrk="1" fontAlgn="auto" hangingPunct="1">
              <a:spcBef>
                <a:spcPts val="0"/>
              </a:spcBef>
              <a:spcAft>
                <a:spcPts val="0"/>
              </a:spcAft>
            </a:pPr>
            <a:endParaRPr lang="en-GB" sz="1800" dirty="0" smtClean="0">
              <a:solidFill>
                <a:srgbClr val="000000"/>
              </a:solidFill>
              <a:latin typeface="Helvetica"/>
            </a:endParaRPr>
          </a:p>
        </p:txBody>
      </p:sp>
    </p:spTree>
    <p:extLst>
      <p:ext uri="{BB962C8B-B14F-4D97-AF65-F5344CB8AC3E}">
        <p14:creationId xmlns:p14="http://schemas.microsoft.com/office/powerpoint/2010/main" val="252032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94250"/>
            <a:ext cx="5578475" cy="906463"/>
          </a:xfrm>
        </p:spPr>
        <p:txBody>
          <a:bodyPr/>
          <a:lstStyle/>
          <a:p>
            <a:r>
              <a:rPr lang="en-GB" sz="2800" dirty="0" smtClean="0"/>
              <a:t>Get involved</a:t>
            </a:r>
            <a:endParaRPr lang="en-GB" sz="2800" dirty="0"/>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0322" y="4365104"/>
            <a:ext cx="3106166" cy="19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82163" y="1577128"/>
            <a:ext cx="8244325" cy="2400657"/>
          </a:xfrm>
          <a:prstGeom prst="rect">
            <a:avLst/>
          </a:prstGeom>
          <a:noFill/>
        </p:spPr>
        <p:txBody>
          <a:bodyPr wrap="square">
            <a:spAutoFit/>
          </a:bodyPr>
          <a:lstStyle/>
          <a:p>
            <a:pPr eaLnBrk="1" fontAlgn="auto" hangingPunct="1">
              <a:lnSpc>
                <a:spcPts val="2800"/>
              </a:lnSpc>
              <a:spcBef>
                <a:spcPts val="0"/>
              </a:spcBef>
              <a:spcAft>
                <a:spcPts val="0"/>
              </a:spcAft>
              <a:buSzPct val="100000"/>
              <a:tabLst>
                <a:tab pos="533400" algn="l"/>
              </a:tabLst>
              <a:defRPr/>
            </a:pPr>
            <a:r>
              <a:rPr lang="en-GB" sz="2600" dirty="0">
                <a:solidFill>
                  <a:srgbClr val="660066"/>
                </a:solidFill>
                <a:latin typeface="Arial"/>
                <a:ea typeface="ＭＳ Ｐゴシック"/>
                <a:cs typeface="Arial" charset="0"/>
              </a:rPr>
              <a:t>Respond to the first consultation on our next phase of inspections until 14 February </a:t>
            </a:r>
            <a:r>
              <a:rPr lang="en-GB" sz="2600" dirty="0" smtClean="0">
                <a:solidFill>
                  <a:srgbClr val="660066"/>
                </a:solidFill>
                <a:latin typeface="Arial"/>
                <a:ea typeface="ＭＳ Ｐゴシック"/>
                <a:cs typeface="Arial" charset="0"/>
              </a:rPr>
              <a:t>2017</a:t>
            </a:r>
            <a:endParaRPr lang="en-GB" sz="2600" dirty="0">
              <a:solidFill>
                <a:srgbClr val="660066"/>
              </a:solidFill>
              <a:latin typeface="Arial"/>
              <a:ea typeface="ＭＳ Ｐゴシック"/>
              <a:cs typeface="Arial" charset="0"/>
            </a:endParaRPr>
          </a:p>
          <a:p>
            <a:pPr eaLnBrk="1" fontAlgn="auto" hangingPunct="1">
              <a:lnSpc>
                <a:spcPts val="2800"/>
              </a:lnSpc>
              <a:spcBef>
                <a:spcPts val="0"/>
              </a:spcBef>
              <a:spcAft>
                <a:spcPts val="0"/>
              </a:spcAft>
              <a:buSzPct val="100000"/>
              <a:tabLst>
                <a:tab pos="533400" algn="l"/>
              </a:tabLst>
              <a:defRPr/>
            </a:pPr>
            <a:endParaRPr lang="en-GB" sz="2800" dirty="0">
              <a:solidFill>
                <a:srgbClr val="000000"/>
              </a:solidFill>
              <a:latin typeface="Arial"/>
              <a:ea typeface="ＭＳ Ｐゴシック"/>
              <a:cs typeface="Arial" charset="0"/>
            </a:endParaRPr>
          </a:p>
          <a:p>
            <a:pPr marL="457200" indent="-457200" eaLnBrk="1" fontAlgn="auto" hangingPunct="1">
              <a:lnSpc>
                <a:spcPts val="2400"/>
              </a:lnSpc>
              <a:spcBef>
                <a:spcPts val="0"/>
              </a:spcBef>
              <a:spcAft>
                <a:spcPts val="1200"/>
              </a:spcAft>
              <a:buClr>
                <a:srgbClr val="660066"/>
              </a:buClr>
              <a:buSzPct val="100000"/>
              <a:buFont typeface="Arial" panose="020B0604020202020204" pitchFamily="34" charset="0"/>
              <a:buChar char="•"/>
              <a:tabLst>
                <a:tab pos="533400" algn="l"/>
              </a:tabLst>
              <a:defRPr/>
            </a:pPr>
            <a:r>
              <a:rPr lang="en-GB" sz="2800" dirty="0">
                <a:solidFill>
                  <a:srgbClr val="000000"/>
                </a:solidFill>
                <a:latin typeface="Arial"/>
                <a:ea typeface="ＭＳ Ｐゴシック"/>
                <a:cs typeface="Arial" charset="0"/>
              </a:rPr>
              <a:t>www.cqc.org.uk/nextphase</a:t>
            </a:r>
          </a:p>
          <a:p>
            <a:pPr marL="457200" indent="-457200" eaLnBrk="1" fontAlgn="auto" hangingPunct="1">
              <a:lnSpc>
                <a:spcPts val="2400"/>
              </a:lnSpc>
              <a:spcBef>
                <a:spcPts val="0"/>
              </a:spcBef>
              <a:spcAft>
                <a:spcPts val="1200"/>
              </a:spcAft>
              <a:buClr>
                <a:srgbClr val="660066"/>
              </a:buClr>
              <a:buSzPct val="100000"/>
              <a:buFont typeface="Arial" panose="020B0604020202020204" pitchFamily="34" charset="0"/>
              <a:buChar char="•"/>
              <a:tabLst>
                <a:tab pos="533400" algn="l"/>
              </a:tabLst>
              <a:defRPr/>
            </a:pPr>
            <a:r>
              <a:rPr lang="en-GB" sz="2800" dirty="0">
                <a:solidFill>
                  <a:srgbClr val="000000"/>
                </a:solidFill>
                <a:latin typeface="Arial"/>
                <a:ea typeface="ＭＳ Ｐゴシック"/>
                <a:cs typeface="Arial" charset="0"/>
              </a:rPr>
              <a:t>nextphase@cqc.org.uk</a:t>
            </a:r>
          </a:p>
          <a:p>
            <a:pPr marL="457200" indent="-457200" eaLnBrk="1" fontAlgn="auto" hangingPunct="1">
              <a:lnSpc>
                <a:spcPts val="2400"/>
              </a:lnSpc>
              <a:spcBef>
                <a:spcPts val="0"/>
              </a:spcBef>
              <a:spcAft>
                <a:spcPts val="1200"/>
              </a:spcAft>
              <a:buClr>
                <a:srgbClr val="660066"/>
              </a:buClr>
              <a:buSzPct val="100000"/>
              <a:buFont typeface="Arial" panose="020B0604020202020204" pitchFamily="34" charset="0"/>
              <a:buChar char="•"/>
              <a:tabLst>
                <a:tab pos="533400" algn="l"/>
              </a:tabLst>
              <a:defRPr/>
            </a:pPr>
            <a:r>
              <a:rPr lang="en-GB" sz="2800" dirty="0">
                <a:solidFill>
                  <a:srgbClr val="000000"/>
                </a:solidFill>
                <a:latin typeface="Arial"/>
                <a:ea typeface="ＭＳ Ｐゴシック"/>
                <a:cs typeface="Arial" charset="0"/>
              </a:rPr>
              <a:t>@CareQualityComm using #</a:t>
            </a:r>
            <a:r>
              <a:rPr lang="en-GB" sz="2800" dirty="0" err="1">
                <a:solidFill>
                  <a:srgbClr val="000000"/>
                </a:solidFill>
                <a:latin typeface="Arial"/>
                <a:ea typeface="ＭＳ Ｐゴシック"/>
                <a:cs typeface="Arial" charset="0"/>
              </a:rPr>
              <a:t>CQCnextphase</a:t>
            </a:r>
            <a:endParaRPr lang="en-GB" sz="2800" dirty="0">
              <a:solidFill>
                <a:srgbClr val="000000"/>
              </a:solidFill>
              <a:latin typeface="Arial"/>
              <a:ea typeface="ＭＳ Ｐゴシック"/>
              <a:cs typeface="Arial" charset="0"/>
            </a:endParaRPr>
          </a:p>
        </p:txBody>
      </p:sp>
      <p:sp>
        <p:nvSpPr>
          <p:cNvPr id="5" name="Rounded Rectangle 4"/>
          <p:cNvSpPr/>
          <p:nvPr/>
        </p:nvSpPr>
        <p:spPr bwMode="auto">
          <a:xfrm>
            <a:off x="482162" y="4797152"/>
            <a:ext cx="4908497" cy="1515764"/>
          </a:xfrm>
          <a:prstGeom prst="roundRect">
            <a:avLst/>
          </a:prstGeom>
          <a:solidFill>
            <a:srgbClr val="DECBD8"/>
          </a:solidFill>
          <a:ln w="9525" cap="flat" cmpd="sng" algn="ctr">
            <a:solidFill>
              <a:srgbClr val="66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lvl="1"/>
            <a:r>
              <a:rPr lang="en-GB" sz="2000" dirty="0">
                <a:solidFill>
                  <a:srgbClr val="660066"/>
                </a:solidFill>
                <a:latin typeface="Arial"/>
                <a:ea typeface="ＭＳ Ｐゴシック"/>
              </a:rPr>
              <a:t>To respond to the NHS Improvement joint consultation on </a:t>
            </a:r>
            <a:r>
              <a:rPr lang="en-GB" sz="2000" b="1" dirty="0">
                <a:solidFill>
                  <a:srgbClr val="660066"/>
                </a:solidFill>
                <a:latin typeface="Arial"/>
                <a:ea typeface="ＭＳ Ｐゴシック"/>
              </a:rPr>
              <a:t>Use of Resources </a:t>
            </a:r>
            <a:r>
              <a:rPr lang="en-GB" sz="2000" dirty="0">
                <a:solidFill>
                  <a:srgbClr val="660066"/>
                </a:solidFill>
                <a:latin typeface="Arial"/>
                <a:ea typeface="ＭＳ Ｐゴシック"/>
              </a:rPr>
              <a:t>and the </a:t>
            </a:r>
            <a:r>
              <a:rPr lang="en-GB" sz="2000" b="1" dirty="0">
                <a:solidFill>
                  <a:srgbClr val="660066"/>
                </a:solidFill>
                <a:latin typeface="Arial"/>
                <a:ea typeface="ＭＳ Ｐゴシック"/>
              </a:rPr>
              <a:t>‘well-led’</a:t>
            </a:r>
            <a:r>
              <a:rPr lang="en-GB" sz="2000" dirty="0">
                <a:solidFill>
                  <a:srgbClr val="660066"/>
                </a:solidFill>
                <a:latin typeface="Arial"/>
                <a:ea typeface="ＭＳ Ｐゴシック"/>
              </a:rPr>
              <a:t> domain, please follow the link on the above web page.</a:t>
            </a:r>
            <a:endParaRPr lang="en-GB" dirty="0">
              <a:solidFill>
                <a:srgbClr val="000000"/>
              </a:solidFill>
              <a:latin typeface="Arial"/>
              <a:ea typeface="ヒラギノ角ゴ Pro W3" pitchFamily="-16" charset="-128"/>
            </a:endParaRPr>
          </a:p>
        </p:txBody>
      </p:sp>
    </p:spTree>
    <p:extLst>
      <p:ext uri="{BB962C8B-B14F-4D97-AF65-F5344CB8AC3E}">
        <p14:creationId xmlns:p14="http://schemas.microsoft.com/office/powerpoint/2010/main" val="229174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hape 22"/>
          <p:cNvSpPr>
            <a:spLocks noChangeArrowheads="1"/>
          </p:cNvSpPr>
          <p:nvPr/>
        </p:nvSpPr>
        <p:spPr bwMode="auto">
          <a:xfrm>
            <a:off x="599512" y="677832"/>
            <a:ext cx="5600700" cy="46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hangingPunct="1">
              <a:lnSpc>
                <a:spcPct val="85000"/>
              </a:lnSpc>
              <a:spcBef>
                <a:spcPct val="0"/>
              </a:spcBef>
              <a:buClrTx/>
              <a:buSzTx/>
            </a:pPr>
            <a:r>
              <a:rPr lang="en-US" altLang="en-US" sz="2800" dirty="0" smtClean="0">
                <a:solidFill>
                  <a:srgbClr val="FFFFFF"/>
                </a:solidFill>
                <a:ea typeface="ヒラギノ角ゴ Pro W3" charset="-128"/>
              </a:rPr>
              <a:t>Our current model of regulation</a:t>
            </a:r>
            <a:endParaRPr lang="en-US" altLang="en-US" sz="2800" dirty="0">
              <a:solidFill>
                <a:srgbClr val="FFFFFF"/>
              </a:solidFill>
              <a:ea typeface="ヒラギノ角ゴ Pro W3" charset="-128"/>
            </a:endParaRPr>
          </a:p>
        </p:txBody>
      </p:sp>
      <p:sp>
        <p:nvSpPr>
          <p:cNvPr id="9221" name="Slide Number Placeholder 1"/>
          <p:cNvSpPr>
            <a:spLocks noGrp="1"/>
          </p:cNvSpPr>
          <p:nvPr>
            <p:ph type="sldNum" sz="quarter" idx="10"/>
          </p:nvPr>
        </p:nvSpPr>
        <p:spPr>
          <a:xfrm>
            <a:off x="6804025" y="6543675"/>
            <a:ext cx="1922463" cy="198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nSpc>
                <a:spcPct val="100000"/>
              </a:lnSpc>
              <a:spcBef>
                <a:spcPct val="0"/>
              </a:spcBef>
              <a:buClrTx/>
              <a:buSzTx/>
            </a:pPr>
            <a:fld id="{1E05B6AC-C0AD-47EC-AC36-D9CEC3823BF8}" type="slidenum">
              <a:rPr lang="en-GB" altLang="en-US" sz="900" smtClean="0">
                <a:solidFill>
                  <a:srgbClr val="5F2861"/>
                </a:solidFill>
              </a:rPr>
              <a:pPr>
                <a:lnSpc>
                  <a:spcPct val="100000"/>
                </a:lnSpc>
                <a:spcBef>
                  <a:spcPct val="0"/>
                </a:spcBef>
                <a:buClrTx/>
                <a:buSzTx/>
              </a:pPr>
              <a:t>3</a:t>
            </a:fld>
            <a:endParaRPr lang="en-GB" altLang="en-US" sz="900" dirty="0" smtClean="0">
              <a:solidFill>
                <a:srgbClr val="5F2861"/>
              </a:solidFill>
            </a:endParaRPr>
          </a:p>
        </p:txBody>
      </p:sp>
      <p:sp>
        <p:nvSpPr>
          <p:cNvPr id="2" name="Rounded Rectangle 1"/>
          <p:cNvSpPr/>
          <p:nvPr/>
        </p:nvSpPr>
        <p:spPr bwMode="auto">
          <a:xfrm>
            <a:off x="467543" y="1628800"/>
            <a:ext cx="1944217" cy="1224136"/>
          </a:xfrm>
          <a:prstGeom prst="roundRect">
            <a:avLst/>
          </a:prstGeom>
          <a:solidFill>
            <a:srgbClr val="3C5A93"/>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smtClean="0">
                <a:solidFill>
                  <a:srgbClr val="FFFFFF"/>
                </a:solidFill>
                <a:latin typeface="Arial"/>
                <a:ea typeface="ヒラギノ角ゴ Pro W3" pitchFamily="1" charset="-128"/>
                <a:cs typeface="ヒラギノ角ゴ Pro W3" pitchFamily="1" charset="-128"/>
              </a:rPr>
              <a:t>Register</a:t>
            </a:r>
            <a:endParaRPr lang="en-GB" b="1" dirty="0">
              <a:solidFill>
                <a:srgbClr val="FFFFFF"/>
              </a:solidFill>
              <a:latin typeface="Arial"/>
              <a:ea typeface="ヒラギノ角ゴ Pro W3" pitchFamily="1" charset="-128"/>
              <a:cs typeface="ヒラギノ角ゴ Pro W3" pitchFamily="1" charset="-128"/>
            </a:endParaRPr>
          </a:p>
        </p:txBody>
      </p:sp>
      <p:sp>
        <p:nvSpPr>
          <p:cNvPr id="7" name="Rounded Rectangle 6"/>
          <p:cNvSpPr/>
          <p:nvPr/>
        </p:nvSpPr>
        <p:spPr bwMode="auto">
          <a:xfrm>
            <a:off x="2555776" y="1628800"/>
            <a:ext cx="1944216" cy="1224136"/>
          </a:xfrm>
          <a:prstGeom prst="roundRect">
            <a:avLst/>
          </a:prstGeom>
          <a:solidFill>
            <a:srgbClr val="743669"/>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smtClean="0">
                <a:solidFill>
                  <a:srgbClr val="FFFFFF"/>
                </a:solidFill>
                <a:latin typeface="Arial"/>
                <a:ea typeface="ヒラギノ角ゴ Pro W3" pitchFamily="1" charset="-128"/>
                <a:cs typeface="ヒラギノ角ゴ Pro W3" pitchFamily="1" charset="-128"/>
              </a:rPr>
              <a:t>Monitor, inspect and rate</a:t>
            </a:r>
            <a:endParaRPr lang="en-GB" b="1" dirty="0">
              <a:solidFill>
                <a:srgbClr val="FFFFFF"/>
              </a:solidFill>
              <a:latin typeface="Arial"/>
              <a:ea typeface="ヒラギノ角ゴ Pro W3" pitchFamily="1" charset="-128"/>
              <a:cs typeface="ヒラギノ角ゴ Pro W3" pitchFamily="1" charset="-128"/>
            </a:endParaRPr>
          </a:p>
        </p:txBody>
      </p:sp>
      <p:sp>
        <p:nvSpPr>
          <p:cNvPr id="8" name="Rounded Rectangle 7"/>
          <p:cNvSpPr/>
          <p:nvPr/>
        </p:nvSpPr>
        <p:spPr bwMode="auto">
          <a:xfrm>
            <a:off x="4644008" y="1628800"/>
            <a:ext cx="1944216" cy="1224136"/>
          </a:xfrm>
          <a:prstGeom prst="roundRect">
            <a:avLst/>
          </a:prstGeom>
          <a:solidFill>
            <a:srgbClr val="D52866"/>
          </a:solidFill>
          <a:ln w="9525" cap="flat" cmpd="sng" algn="ctr">
            <a:solidFill>
              <a:srgbClr val="FF00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smtClean="0">
                <a:solidFill>
                  <a:srgbClr val="FFFFFF"/>
                </a:solidFill>
                <a:latin typeface="Arial"/>
                <a:ea typeface="ヒラギノ角ゴ Pro W3" pitchFamily="1" charset="-128"/>
                <a:cs typeface="ヒラギノ角ゴ Pro W3" pitchFamily="1" charset="-128"/>
              </a:rPr>
              <a:t>Enforce</a:t>
            </a:r>
            <a:endParaRPr lang="en-GB" b="1" dirty="0">
              <a:solidFill>
                <a:srgbClr val="FFFFFF"/>
              </a:solidFill>
              <a:latin typeface="Arial"/>
              <a:ea typeface="ヒラギノ角ゴ Pro W3" pitchFamily="1" charset="-128"/>
              <a:cs typeface="ヒラギノ角ゴ Pro W3" pitchFamily="1" charset="-128"/>
            </a:endParaRPr>
          </a:p>
        </p:txBody>
      </p:sp>
      <p:sp>
        <p:nvSpPr>
          <p:cNvPr id="9" name="Rounded Rectangle 8"/>
          <p:cNvSpPr/>
          <p:nvPr/>
        </p:nvSpPr>
        <p:spPr bwMode="auto">
          <a:xfrm>
            <a:off x="6732240" y="1628800"/>
            <a:ext cx="1944216" cy="1224136"/>
          </a:xfrm>
          <a:prstGeom prst="roundRect">
            <a:avLst/>
          </a:prstGeom>
          <a:solidFill>
            <a:srgbClr val="87CFC5"/>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2100" b="1" dirty="0" smtClean="0">
                <a:solidFill>
                  <a:srgbClr val="FFFFFF"/>
                </a:solidFill>
                <a:latin typeface="Arial"/>
                <a:ea typeface="ヒラギノ角ゴ Pro W3" pitchFamily="1" charset="-128"/>
                <a:cs typeface="ヒラギノ角ゴ Pro W3" pitchFamily="1" charset="-128"/>
              </a:rPr>
              <a:t>Independent voice</a:t>
            </a:r>
            <a:endParaRPr lang="en-GB" sz="2100" b="1" dirty="0">
              <a:solidFill>
                <a:srgbClr val="FFFFFF"/>
              </a:solidFill>
              <a:latin typeface="Arial"/>
              <a:ea typeface="ヒラギノ角ゴ Pro W3" pitchFamily="1" charset="-128"/>
              <a:cs typeface="ヒラギノ角ゴ Pro W3" pitchFamily="1" charset="-128"/>
            </a:endParaRPr>
          </a:p>
        </p:txBody>
      </p:sp>
      <p:sp>
        <p:nvSpPr>
          <p:cNvPr id="3" name="TextBox 2"/>
          <p:cNvSpPr txBox="1"/>
          <p:nvPr/>
        </p:nvSpPr>
        <p:spPr>
          <a:xfrm>
            <a:off x="467544" y="2852935"/>
            <a:ext cx="1944217" cy="3408319"/>
          </a:xfrm>
          <a:prstGeom prst="roundRect">
            <a:avLst/>
          </a:prstGeom>
          <a:noFill/>
          <a:ln>
            <a:solidFill>
              <a:srgbClr val="3C5A93"/>
            </a:solidFill>
          </a:ln>
        </p:spPr>
        <p:txBody>
          <a:bodyPr wrap="square" rtlCol="0">
            <a:noAutofit/>
          </a:bodyPr>
          <a:lstStyle/>
          <a:p>
            <a:pPr eaLnBrk="1" hangingPunct="1"/>
            <a:r>
              <a:rPr lang="en-GB" sz="1800" dirty="0" smtClean="0">
                <a:solidFill>
                  <a:srgbClr val="000000"/>
                </a:solidFill>
                <a:latin typeface="Arial"/>
                <a:ea typeface="ＭＳ Ｐゴシック"/>
              </a:rPr>
              <a:t>We </a:t>
            </a:r>
            <a:r>
              <a:rPr lang="en-GB" sz="1800" b="1" dirty="0">
                <a:solidFill>
                  <a:srgbClr val="000000"/>
                </a:solidFill>
                <a:latin typeface="Arial"/>
                <a:ea typeface="ＭＳ Ｐゴシック"/>
              </a:rPr>
              <a:t>register </a:t>
            </a:r>
            <a:r>
              <a:rPr lang="en-GB" sz="1800" dirty="0">
                <a:solidFill>
                  <a:srgbClr val="000000"/>
                </a:solidFill>
                <a:latin typeface="Arial"/>
                <a:ea typeface="ＭＳ Ｐゴシック"/>
              </a:rPr>
              <a:t>those who apply to CQC </a:t>
            </a:r>
            <a:r>
              <a:rPr lang="en-GB" sz="1800" dirty="0" smtClean="0">
                <a:solidFill>
                  <a:srgbClr val="000000"/>
                </a:solidFill>
                <a:latin typeface="Arial"/>
                <a:ea typeface="ＭＳ Ｐゴシック"/>
              </a:rPr>
              <a:t>to provide </a:t>
            </a:r>
            <a:r>
              <a:rPr lang="en-GB" sz="1800" dirty="0">
                <a:solidFill>
                  <a:srgbClr val="000000"/>
                </a:solidFill>
                <a:latin typeface="Arial"/>
                <a:ea typeface="ＭＳ Ｐゴシック"/>
              </a:rPr>
              <a:t>health and adult social care </a:t>
            </a:r>
            <a:r>
              <a:rPr lang="en-GB" sz="1800" dirty="0" smtClean="0">
                <a:solidFill>
                  <a:srgbClr val="000000"/>
                </a:solidFill>
                <a:latin typeface="Arial"/>
                <a:ea typeface="ＭＳ Ｐゴシック"/>
              </a:rPr>
              <a:t>services</a:t>
            </a:r>
            <a:endParaRPr lang="en-GB" sz="1800" dirty="0">
              <a:solidFill>
                <a:srgbClr val="000000"/>
              </a:solidFill>
              <a:latin typeface="Arial"/>
              <a:ea typeface="ＭＳ Ｐゴシック"/>
            </a:endParaRPr>
          </a:p>
        </p:txBody>
      </p:sp>
      <p:sp>
        <p:nvSpPr>
          <p:cNvPr id="11" name="TextBox 10"/>
          <p:cNvSpPr txBox="1"/>
          <p:nvPr/>
        </p:nvSpPr>
        <p:spPr>
          <a:xfrm>
            <a:off x="2541328" y="2852936"/>
            <a:ext cx="1958664" cy="3408319"/>
          </a:xfrm>
          <a:prstGeom prst="roundRect">
            <a:avLst/>
          </a:prstGeom>
          <a:noFill/>
          <a:ln>
            <a:solidFill>
              <a:srgbClr val="743669"/>
            </a:solidFill>
          </a:ln>
        </p:spPr>
        <p:txBody>
          <a:bodyPr wrap="square" rtlCol="0">
            <a:noAutofit/>
          </a:bodyPr>
          <a:lstStyle/>
          <a:p>
            <a:pPr eaLnBrk="1" hangingPunct="1"/>
            <a:r>
              <a:rPr lang="en-GB" sz="1800" dirty="0">
                <a:solidFill>
                  <a:srgbClr val="000000"/>
                </a:solidFill>
                <a:latin typeface="Arial"/>
                <a:ea typeface="ＭＳ Ｐゴシック"/>
              </a:rPr>
              <a:t>We </a:t>
            </a:r>
            <a:r>
              <a:rPr lang="en-GB" sz="1800" b="1" dirty="0" smtClean="0">
                <a:solidFill>
                  <a:srgbClr val="000000"/>
                </a:solidFill>
                <a:latin typeface="Arial"/>
                <a:ea typeface="ＭＳ Ｐゴシック"/>
              </a:rPr>
              <a:t>monitor</a:t>
            </a:r>
            <a:endParaRPr lang="en-GB" sz="1800" b="1" dirty="0">
              <a:solidFill>
                <a:srgbClr val="000000"/>
              </a:solidFill>
              <a:latin typeface="Arial"/>
              <a:ea typeface="ＭＳ Ｐゴシック"/>
            </a:endParaRPr>
          </a:p>
          <a:p>
            <a:pPr eaLnBrk="1" hangingPunct="1"/>
            <a:r>
              <a:rPr lang="en-GB" sz="1800" dirty="0">
                <a:solidFill>
                  <a:srgbClr val="000000"/>
                </a:solidFill>
                <a:latin typeface="Arial"/>
                <a:ea typeface="ＭＳ Ｐゴシック"/>
              </a:rPr>
              <a:t>services, </a:t>
            </a:r>
            <a:r>
              <a:rPr lang="en-GB" sz="1800" dirty="0" smtClean="0">
                <a:solidFill>
                  <a:srgbClr val="000000"/>
                </a:solidFill>
                <a:latin typeface="Arial"/>
                <a:ea typeface="ＭＳ Ｐゴシック"/>
              </a:rPr>
              <a:t>carry </a:t>
            </a:r>
            <a:r>
              <a:rPr lang="en-GB" sz="1800" dirty="0">
                <a:solidFill>
                  <a:srgbClr val="000000"/>
                </a:solidFill>
                <a:latin typeface="Arial"/>
                <a:ea typeface="ＭＳ Ｐゴシック"/>
              </a:rPr>
              <a:t>out expert</a:t>
            </a:r>
          </a:p>
          <a:p>
            <a:pPr eaLnBrk="1" hangingPunct="1"/>
            <a:r>
              <a:rPr lang="en-GB" sz="1800" b="1" dirty="0">
                <a:solidFill>
                  <a:srgbClr val="000000"/>
                </a:solidFill>
                <a:latin typeface="Arial"/>
                <a:ea typeface="ＭＳ Ｐゴシック"/>
              </a:rPr>
              <a:t>inspections</a:t>
            </a:r>
            <a:r>
              <a:rPr lang="en-GB" sz="1800" dirty="0">
                <a:solidFill>
                  <a:srgbClr val="000000"/>
                </a:solidFill>
                <a:latin typeface="Arial"/>
                <a:ea typeface="ＭＳ Ｐゴシック"/>
              </a:rPr>
              <a:t>, </a:t>
            </a:r>
            <a:r>
              <a:rPr lang="en-GB" sz="1800" dirty="0" smtClean="0">
                <a:solidFill>
                  <a:srgbClr val="000000"/>
                </a:solidFill>
                <a:latin typeface="Arial"/>
                <a:ea typeface="ＭＳ Ｐゴシック"/>
              </a:rPr>
              <a:t>and judge each service, usually to give </a:t>
            </a:r>
            <a:r>
              <a:rPr lang="en-GB" sz="1800" dirty="0">
                <a:solidFill>
                  <a:srgbClr val="000000"/>
                </a:solidFill>
                <a:latin typeface="Arial"/>
                <a:ea typeface="ＭＳ Ｐゴシック"/>
              </a:rPr>
              <a:t>an overall </a:t>
            </a:r>
            <a:r>
              <a:rPr lang="en-GB" sz="1800" b="1" dirty="0" smtClean="0">
                <a:solidFill>
                  <a:srgbClr val="000000"/>
                </a:solidFill>
                <a:latin typeface="Arial"/>
                <a:ea typeface="ＭＳ Ｐゴシック"/>
              </a:rPr>
              <a:t>rating</a:t>
            </a:r>
            <a:r>
              <a:rPr lang="en-GB" sz="1800" dirty="0" smtClean="0">
                <a:solidFill>
                  <a:srgbClr val="000000"/>
                </a:solidFill>
                <a:latin typeface="Arial"/>
                <a:ea typeface="ＭＳ Ｐゴシック"/>
              </a:rPr>
              <a:t>,</a:t>
            </a:r>
            <a:r>
              <a:rPr lang="en-GB" sz="1800" b="1" dirty="0" smtClean="0">
                <a:solidFill>
                  <a:srgbClr val="000000"/>
                </a:solidFill>
                <a:latin typeface="Arial"/>
                <a:ea typeface="ＭＳ Ｐゴシック"/>
              </a:rPr>
              <a:t> </a:t>
            </a:r>
            <a:r>
              <a:rPr lang="en-GB" sz="1800" dirty="0" smtClean="0">
                <a:solidFill>
                  <a:srgbClr val="000000"/>
                </a:solidFill>
                <a:latin typeface="Arial"/>
                <a:ea typeface="ＭＳ Ｐゴシック"/>
              </a:rPr>
              <a:t>and conduct </a:t>
            </a:r>
            <a:r>
              <a:rPr lang="en-GB" sz="1800" b="1" dirty="0" smtClean="0">
                <a:solidFill>
                  <a:srgbClr val="000000"/>
                </a:solidFill>
                <a:latin typeface="Arial"/>
                <a:ea typeface="ＭＳ Ｐゴシック"/>
              </a:rPr>
              <a:t>thematic reviews</a:t>
            </a:r>
            <a:endParaRPr lang="en-GB" sz="1800" dirty="0">
              <a:solidFill>
                <a:srgbClr val="000000"/>
              </a:solidFill>
              <a:latin typeface="Arial"/>
              <a:ea typeface="ＭＳ Ｐゴシック"/>
            </a:endParaRPr>
          </a:p>
        </p:txBody>
      </p:sp>
      <p:sp>
        <p:nvSpPr>
          <p:cNvPr id="12" name="TextBox 11"/>
          <p:cNvSpPr txBox="1"/>
          <p:nvPr/>
        </p:nvSpPr>
        <p:spPr>
          <a:xfrm>
            <a:off x="4644008" y="2852935"/>
            <a:ext cx="1944217" cy="3408320"/>
          </a:xfrm>
          <a:prstGeom prst="roundRect">
            <a:avLst/>
          </a:prstGeom>
          <a:noFill/>
          <a:ln>
            <a:solidFill>
              <a:srgbClr val="D52866"/>
            </a:solidFill>
          </a:ln>
        </p:spPr>
        <p:txBody>
          <a:bodyPr wrap="square" rtlCol="0">
            <a:noAutofit/>
          </a:bodyPr>
          <a:lstStyle/>
          <a:p>
            <a:pPr eaLnBrk="1" hangingPunct="1"/>
            <a:r>
              <a:rPr lang="en-GB" sz="1800" dirty="0">
                <a:solidFill>
                  <a:srgbClr val="000000"/>
                </a:solidFill>
                <a:latin typeface="Arial"/>
                <a:ea typeface="ＭＳ Ｐゴシック"/>
              </a:rPr>
              <a:t>Where we find poor </a:t>
            </a:r>
            <a:r>
              <a:rPr lang="en-GB" sz="1800" dirty="0" smtClean="0">
                <a:solidFill>
                  <a:srgbClr val="000000"/>
                </a:solidFill>
                <a:latin typeface="Arial"/>
                <a:ea typeface="ＭＳ Ｐゴシック"/>
              </a:rPr>
              <a:t>care, </a:t>
            </a:r>
            <a:r>
              <a:rPr lang="en-GB" sz="1800" dirty="0">
                <a:solidFill>
                  <a:srgbClr val="000000"/>
                </a:solidFill>
                <a:latin typeface="Arial"/>
                <a:ea typeface="ＭＳ Ｐゴシック"/>
              </a:rPr>
              <a:t>we ask providers </a:t>
            </a:r>
            <a:r>
              <a:rPr lang="en-GB" sz="1800" dirty="0" smtClean="0">
                <a:solidFill>
                  <a:srgbClr val="000000"/>
                </a:solidFill>
                <a:latin typeface="Arial"/>
                <a:ea typeface="ＭＳ Ｐゴシック"/>
              </a:rPr>
              <a:t>to improve </a:t>
            </a:r>
            <a:r>
              <a:rPr lang="en-GB" sz="1800" dirty="0">
                <a:solidFill>
                  <a:srgbClr val="000000"/>
                </a:solidFill>
                <a:latin typeface="Arial"/>
                <a:ea typeface="ＭＳ Ｐゴシック"/>
              </a:rPr>
              <a:t>and </a:t>
            </a:r>
            <a:r>
              <a:rPr lang="en-GB" sz="1800" dirty="0" smtClean="0">
                <a:solidFill>
                  <a:srgbClr val="000000"/>
                </a:solidFill>
                <a:latin typeface="Arial"/>
                <a:ea typeface="ＭＳ Ｐゴシック"/>
              </a:rPr>
              <a:t>can </a:t>
            </a:r>
            <a:r>
              <a:rPr lang="en-GB" sz="1800" b="1" dirty="0">
                <a:solidFill>
                  <a:srgbClr val="000000"/>
                </a:solidFill>
                <a:latin typeface="Arial"/>
                <a:ea typeface="ＭＳ Ｐゴシック"/>
              </a:rPr>
              <a:t>enforce </a:t>
            </a:r>
            <a:r>
              <a:rPr lang="en-GB" sz="1800" dirty="0">
                <a:solidFill>
                  <a:srgbClr val="000000"/>
                </a:solidFill>
                <a:latin typeface="Arial"/>
                <a:ea typeface="ＭＳ Ｐゴシック"/>
              </a:rPr>
              <a:t>this if </a:t>
            </a:r>
            <a:r>
              <a:rPr lang="en-GB" sz="1800" dirty="0" smtClean="0">
                <a:solidFill>
                  <a:srgbClr val="000000"/>
                </a:solidFill>
                <a:latin typeface="Arial"/>
                <a:ea typeface="ＭＳ Ｐゴシック"/>
              </a:rPr>
              <a:t>necessary</a:t>
            </a:r>
            <a:endParaRPr lang="en-GB" sz="1800" dirty="0">
              <a:solidFill>
                <a:srgbClr val="000000"/>
              </a:solidFill>
              <a:latin typeface="Arial"/>
              <a:ea typeface="ＭＳ Ｐゴシック"/>
            </a:endParaRPr>
          </a:p>
        </p:txBody>
      </p:sp>
      <p:sp>
        <p:nvSpPr>
          <p:cNvPr id="14" name="TextBox 13"/>
          <p:cNvSpPr txBox="1"/>
          <p:nvPr/>
        </p:nvSpPr>
        <p:spPr>
          <a:xfrm>
            <a:off x="6732240" y="2844935"/>
            <a:ext cx="1944217" cy="3416320"/>
          </a:xfrm>
          <a:prstGeom prst="roundRect">
            <a:avLst/>
          </a:prstGeom>
          <a:noFill/>
          <a:ln>
            <a:solidFill>
              <a:srgbClr val="87CFC5"/>
            </a:solidFill>
          </a:ln>
        </p:spPr>
        <p:txBody>
          <a:bodyPr wrap="square" rtlCol="0">
            <a:noAutofit/>
          </a:bodyPr>
          <a:lstStyle/>
          <a:p>
            <a:pPr eaLnBrk="1" hangingPunct="1"/>
            <a:r>
              <a:rPr lang="en-GB" sz="1700" dirty="0">
                <a:solidFill>
                  <a:srgbClr val="000000"/>
                </a:solidFill>
                <a:latin typeface="Arial"/>
                <a:ea typeface="ＭＳ Ｐゴシック"/>
              </a:rPr>
              <a:t>We provide an </a:t>
            </a:r>
            <a:r>
              <a:rPr lang="en-GB" sz="1700" b="1" dirty="0">
                <a:solidFill>
                  <a:srgbClr val="000000"/>
                </a:solidFill>
                <a:latin typeface="Arial"/>
                <a:ea typeface="ＭＳ Ｐゴシック"/>
              </a:rPr>
              <a:t>independent voice </a:t>
            </a:r>
            <a:r>
              <a:rPr lang="en-GB" sz="1700" dirty="0">
                <a:solidFill>
                  <a:srgbClr val="000000"/>
                </a:solidFill>
                <a:latin typeface="Arial"/>
                <a:ea typeface="ＭＳ Ｐゴシック"/>
              </a:rPr>
              <a:t>on</a:t>
            </a:r>
          </a:p>
          <a:p>
            <a:pPr eaLnBrk="1" hangingPunct="1"/>
            <a:r>
              <a:rPr lang="en-GB" sz="1700" dirty="0">
                <a:solidFill>
                  <a:srgbClr val="000000"/>
                </a:solidFill>
                <a:latin typeface="Arial"/>
                <a:ea typeface="ＭＳ Ｐゴシック"/>
              </a:rPr>
              <a:t>the state of health and adult social care</a:t>
            </a:r>
          </a:p>
          <a:p>
            <a:pPr eaLnBrk="1" hangingPunct="1"/>
            <a:r>
              <a:rPr lang="en-GB" sz="1700" dirty="0">
                <a:solidFill>
                  <a:srgbClr val="000000"/>
                </a:solidFill>
                <a:latin typeface="Arial"/>
                <a:ea typeface="ＭＳ Ｐゴシック"/>
              </a:rPr>
              <a:t>in England on issues that matter to the</a:t>
            </a:r>
          </a:p>
          <a:p>
            <a:pPr eaLnBrk="1" hangingPunct="1"/>
            <a:r>
              <a:rPr lang="en-GB" sz="1700" dirty="0">
                <a:solidFill>
                  <a:srgbClr val="000000"/>
                </a:solidFill>
                <a:latin typeface="Arial"/>
                <a:ea typeface="ＭＳ Ｐゴシック"/>
              </a:rPr>
              <a:t>public, providers and </a:t>
            </a:r>
            <a:r>
              <a:rPr lang="en-GB" sz="1700" dirty="0" smtClean="0">
                <a:solidFill>
                  <a:srgbClr val="000000"/>
                </a:solidFill>
                <a:latin typeface="Arial"/>
                <a:ea typeface="ＭＳ Ｐゴシック"/>
              </a:rPr>
              <a:t> stakeholders</a:t>
            </a:r>
            <a:endParaRPr lang="en-GB" sz="1700" dirty="0">
              <a:solidFill>
                <a:srgbClr val="000000"/>
              </a:solidFill>
              <a:latin typeface="Arial"/>
              <a:ea typeface="ＭＳ Ｐゴシック"/>
            </a:endParaRPr>
          </a:p>
        </p:txBody>
      </p:sp>
    </p:spTree>
    <p:extLst>
      <p:ext uri="{BB962C8B-B14F-4D97-AF65-F5344CB8AC3E}">
        <p14:creationId xmlns:p14="http://schemas.microsoft.com/office/powerpoint/2010/main" val="2250583389"/>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A630E429-6D12-4E0E-BEB5-FE2064C6F10B}" type="slidenum">
              <a:rPr lang="en-US" altLang="en-US" sz="900" smtClean="0">
                <a:solidFill>
                  <a:srgbClr val="5F2861"/>
                </a:solidFill>
                <a:ea typeface="MS PGothic" pitchFamily="34" charset="-128"/>
              </a:rPr>
              <a:pPr/>
              <a:t>30</a:t>
            </a:fld>
            <a:endParaRPr lang="en-US" altLang="en-US" sz="1400" smtClean="0">
              <a:solidFill>
                <a:srgbClr val="6D2E69"/>
              </a:solidFill>
              <a:ea typeface="MS PGothic" pitchFamily="34" charset="-128"/>
            </a:endParaRPr>
          </a:p>
        </p:txBody>
      </p:sp>
      <p:sp>
        <p:nvSpPr>
          <p:cNvPr id="34819" name="Rectangle 2"/>
          <p:cNvSpPr>
            <a:spLocks noGrp="1" noChangeArrowheads="1"/>
          </p:cNvSpPr>
          <p:nvPr>
            <p:ph type="title"/>
          </p:nvPr>
        </p:nvSpPr>
        <p:spPr>
          <a:xfrm>
            <a:off x="755650" y="549275"/>
            <a:ext cx="5470525" cy="842963"/>
          </a:xfrm>
        </p:spPr>
        <p:txBody>
          <a:bodyPr/>
          <a:lstStyle/>
          <a:p>
            <a:pPr eaLnBrk="1" hangingPunct="1"/>
            <a:r>
              <a:rPr lang="en-GB" altLang="en-US" sz="2800" smtClean="0"/>
              <a:t>Find out more</a:t>
            </a:r>
          </a:p>
        </p:txBody>
      </p:sp>
      <p:sp>
        <p:nvSpPr>
          <p:cNvPr id="6148" name="Rectangle 3"/>
          <p:cNvSpPr>
            <a:spLocks noGrp="1" noChangeArrowheads="1"/>
          </p:cNvSpPr>
          <p:nvPr>
            <p:ph type="body" idx="1"/>
          </p:nvPr>
        </p:nvSpPr>
        <p:spPr>
          <a:xfrm>
            <a:off x="468313" y="1772816"/>
            <a:ext cx="8280400" cy="4535909"/>
          </a:xfrm>
        </p:spPr>
        <p:txBody>
          <a:bodyPr/>
          <a:lstStyle/>
          <a:p>
            <a:pPr marL="457200" indent="-457200" eaLnBrk="1" hangingPunct="1">
              <a:lnSpc>
                <a:spcPct val="100000"/>
              </a:lnSpc>
              <a:spcBef>
                <a:spcPts val="1200"/>
              </a:spcBef>
              <a:spcAft>
                <a:spcPts val="0"/>
              </a:spcAft>
              <a:buSzPct val="100000"/>
              <a:buFont typeface="Arial" pitchFamily="34" charset="0"/>
              <a:buChar char="•"/>
              <a:defRPr/>
            </a:pPr>
            <a:r>
              <a:rPr lang="en-GB" sz="2400" dirty="0" smtClean="0">
                <a:ea typeface="+mn-ea"/>
              </a:rPr>
              <a:t>Read the </a:t>
            </a:r>
            <a:r>
              <a:rPr lang="en-GB" sz="2400" b="1" dirty="0" smtClean="0">
                <a:ea typeface="+mn-ea"/>
              </a:rPr>
              <a:t>monthly bulletin for primary care providers</a:t>
            </a:r>
          </a:p>
          <a:p>
            <a:pPr marL="1276350" lvl="2" indent="-457200" eaLnBrk="1" hangingPunct="1">
              <a:lnSpc>
                <a:spcPct val="100000"/>
              </a:lnSpc>
              <a:spcBef>
                <a:spcPts val="1200"/>
              </a:spcBef>
              <a:spcAft>
                <a:spcPts val="0"/>
              </a:spcAft>
              <a:buSzPct val="100000"/>
              <a:buFont typeface="Arial" pitchFamily="34" charset="0"/>
              <a:buChar char="•"/>
              <a:defRPr/>
            </a:pPr>
            <a:r>
              <a:rPr lang="en-GB" sz="2400" dirty="0">
                <a:ea typeface="+mn-ea"/>
              </a:rPr>
              <a:t>S</a:t>
            </a:r>
            <a:r>
              <a:rPr lang="en-GB" sz="2400" dirty="0" smtClean="0">
                <a:ea typeface="+mn-ea"/>
              </a:rPr>
              <a:t>ent to all providers and registered managers, or sign up through our website</a:t>
            </a:r>
          </a:p>
          <a:p>
            <a:pPr marL="457200" indent="-457200" eaLnBrk="1" hangingPunct="1">
              <a:lnSpc>
                <a:spcPct val="100000"/>
              </a:lnSpc>
              <a:spcBef>
                <a:spcPts val="1200"/>
              </a:spcBef>
              <a:spcAft>
                <a:spcPts val="0"/>
              </a:spcAft>
              <a:buSzPct val="100000"/>
              <a:buFont typeface="Arial" pitchFamily="34" charset="0"/>
              <a:buChar char="•"/>
              <a:defRPr/>
            </a:pPr>
            <a:r>
              <a:rPr lang="en-GB" sz="2400" dirty="0" smtClean="0">
                <a:ea typeface="+mn-ea"/>
              </a:rPr>
              <a:t>Join our provider and public </a:t>
            </a:r>
            <a:r>
              <a:rPr lang="en-GB" sz="2400" b="1" dirty="0" smtClean="0">
                <a:ea typeface="+mn-ea"/>
              </a:rPr>
              <a:t>online communities </a:t>
            </a:r>
          </a:p>
          <a:p>
            <a:pPr marL="457200" indent="-457200" eaLnBrk="1" hangingPunct="1">
              <a:lnSpc>
                <a:spcPct val="100000"/>
              </a:lnSpc>
              <a:spcBef>
                <a:spcPts val="1200"/>
              </a:spcBef>
              <a:spcAft>
                <a:spcPts val="0"/>
              </a:spcAft>
              <a:buSzPct val="100000"/>
              <a:buFont typeface="Arial" pitchFamily="34" charset="0"/>
              <a:buChar char="•"/>
              <a:defRPr/>
            </a:pPr>
            <a:r>
              <a:rPr lang="en-GB" sz="2400" dirty="0" smtClean="0">
                <a:ea typeface="+mn-ea"/>
              </a:rPr>
              <a:t>Visit our new guidance page for GP practices </a:t>
            </a:r>
            <a:r>
              <a:rPr lang="en-GB" sz="2400" dirty="0" smtClean="0">
                <a:ea typeface="+mn-ea"/>
                <a:hlinkClick r:id="rId3"/>
              </a:rPr>
              <a:t>www.cqc.org.uk/gpintroguide</a:t>
            </a:r>
            <a:r>
              <a:rPr lang="en-GB" sz="2800" b="1" dirty="0" smtClean="0">
                <a:ea typeface="+mn-ea"/>
              </a:rPr>
              <a:t/>
            </a:r>
            <a:br>
              <a:rPr lang="en-GB" sz="2800" b="1" dirty="0" smtClean="0">
                <a:ea typeface="+mn-ea"/>
              </a:rPr>
            </a:br>
            <a:endParaRPr lang="en-GB" sz="2800" b="1" dirty="0" smtClean="0">
              <a:ea typeface="+mn-ea"/>
            </a:endParaRPr>
          </a:p>
          <a:p>
            <a:pPr marL="0" indent="0" algn="ctr" eaLnBrk="1" hangingPunct="1">
              <a:lnSpc>
                <a:spcPct val="100000"/>
              </a:lnSpc>
              <a:spcBef>
                <a:spcPts val="1200"/>
              </a:spcBef>
              <a:spcAft>
                <a:spcPts val="0"/>
              </a:spcAft>
              <a:buSzPct val="100000"/>
              <a:defRPr/>
            </a:pPr>
            <a:r>
              <a:rPr lang="en-GB" sz="2800" dirty="0" smtClean="0">
                <a:ea typeface="+mn-ea"/>
              </a:rPr>
              <a:t>Find all of the above and more at:  </a:t>
            </a:r>
            <a:br>
              <a:rPr lang="en-GB" sz="2800" dirty="0" smtClean="0">
                <a:ea typeface="+mn-ea"/>
              </a:rPr>
            </a:br>
            <a:r>
              <a:rPr lang="en-GB" sz="2800" b="1" dirty="0" smtClean="0">
                <a:solidFill>
                  <a:srgbClr val="7030A0"/>
                </a:solidFill>
                <a:ea typeface="+mn-ea"/>
                <a:hlinkClick r:id="rId4"/>
              </a:rPr>
              <a:t>www.cqc.org.uk/GPProvider</a:t>
            </a:r>
            <a:endParaRPr lang="en-GB" sz="2800" b="1" dirty="0" smtClean="0">
              <a:solidFill>
                <a:srgbClr val="7030A0"/>
              </a:solidFill>
              <a:ea typeface="+mn-ea"/>
            </a:endParaRPr>
          </a:p>
          <a:p>
            <a:pPr marL="0" indent="0" eaLnBrk="1" hangingPunct="1">
              <a:lnSpc>
                <a:spcPct val="100000"/>
              </a:lnSpc>
              <a:spcBef>
                <a:spcPts val="1200"/>
              </a:spcBef>
              <a:spcAft>
                <a:spcPts val="0"/>
              </a:spcAft>
              <a:buSzPct val="100000"/>
              <a:defRPr/>
            </a:pPr>
            <a:endParaRPr lang="en-GB" sz="2800" b="1" dirty="0">
              <a:solidFill>
                <a:srgbClr val="7030A0"/>
              </a:solidFill>
              <a:ea typeface="+mn-ea"/>
            </a:endParaRPr>
          </a:p>
          <a:p>
            <a:pPr marL="0" indent="0" eaLnBrk="1" hangingPunct="1">
              <a:lnSpc>
                <a:spcPct val="100000"/>
              </a:lnSpc>
              <a:spcBef>
                <a:spcPts val="1200"/>
              </a:spcBef>
              <a:spcAft>
                <a:spcPts val="0"/>
              </a:spcAft>
              <a:buSzPct val="100000"/>
              <a:defRPr/>
            </a:pPr>
            <a:r>
              <a:rPr lang="en-GB" sz="2800" b="1" dirty="0" smtClean="0">
                <a:solidFill>
                  <a:srgbClr val="7030A0"/>
                </a:solidFill>
                <a:ea typeface="+mn-ea"/>
              </a:rPr>
              <a:t/>
            </a:r>
            <a:br>
              <a:rPr lang="en-GB" sz="2800" b="1" dirty="0" smtClean="0">
                <a:solidFill>
                  <a:srgbClr val="7030A0"/>
                </a:solidFill>
                <a:ea typeface="+mn-ea"/>
              </a:rPr>
            </a:br>
            <a:endParaRPr lang="en-GB" sz="2800" b="1" dirty="0" smtClean="0">
              <a:solidFill>
                <a:srgbClr val="7030A0"/>
              </a:solidFill>
              <a:ea typeface="+mn-ea"/>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algn="r" eaLnBrk="1" hangingPunct="1">
              <a:lnSpc>
                <a:spcPct val="100000"/>
              </a:lnSpc>
              <a:spcBef>
                <a:spcPct val="0"/>
              </a:spcBef>
              <a:buClrTx/>
              <a:buSzTx/>
            </a:pPr>
            <a:fld id="{C2012A35-3C14-4772-AC37-7CFE3F61C3CE}" type="slidenum">
              <a:rPr lang="en-US" altLang="en-US" sz="900">
                <a:solidFill>
                  <a:srgbClr val="5F2861"/>
                </a:solidFill>
                <a:ea typeface="ヒラギノ角ゴ Pro W3" charset="-128"/>
              </a:rPr>
              <a:pPr algn="r" eaLnBrk="1" hangingPunct="1">
                <a:lnSpc>
                  <a:spcPct val="100000"/>
                </a:lnSpc>
                <a:spcBef>
                  <a:spcPct val="0"/>
                </a:spcBef>
                <a:buClrTx/>
                <a:buSzTx/>
              </a:pPr>
              <a:t>31</a:t>
            </a:fld>
            <a:endParaRPr lang="en-US" altLang="en-US" sz="1400">
              <a:solidFill>
                <a:srgbClr val="6D2E69"/>
              </a:solidFill>
              <a:ea typeface="ヒラギノ角ゴ Pro W3" charset="-128"/>
            </a:endParaRPr>
          </a:p>
        </p:txBody>
      </p:sp>
      <p:sp>
        <p:nvSpPr>
          <p:cNvPr id="35843" name="Rectangle 2"/>
          <p:cNvSpPr txBox="1">
            <a:spLocks noChangeArrowheads="1"/>
          </p:cNvSpPr>
          <p:nvPr/>
        </p:nvSpPr>
        <p:spPr bwMode="auto">
          <a:xfrm>
            <a:off x="525463" y="688975"/>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marL="0" lvl="1" eaLnBrk="1" hangingPunct="1">
              <a:lnSpc>
                <a:spcPct val="100000"/>
              </a:lnSpc>
              <a:spcBef>
                <a:spcPct val="0"/>
              </a:spcBef>
              <a:spcAft>
                <a:spcPts val="900"/>
              </a:spcAft>
              <a:buClrTx/>
              <a:buSzTx/>
              <a:buFontTx/>
              <a:buNone/>
            </a:pPr>
            <a:r>
              <a:rPr lang="en-GB" altLang="en-US" sz="2800">
                <a:solidFill>
                  <a:srgbClr val="FFFFFF"/>
                </a:solidFill>
                <a:ea typeface="ヒラギノ角ゴ Pro W3" charset="-128"/>
              </a:rPr>
              <a:t>Thank you</a:t>
            </a:r>
          </a:p>
        </p:txBody>
      </p:sp>
      <p:pic>
        <p:nvPicPr>
          <p:cNvPr id="358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5025" y="1617663"/>
            <a:ext cx="22828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5051425"/>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
          <p:cNvSpPr>
            <a:spLocks noChangeArrowheads="1"/>
          </p:cNvSpPr>
          <p:nvPr/>
        </p:nvSpPr>
        <p:spPr bwMode="auto">
          <a:xfrm>
            <a:off x="2301875" y="4103688"/>
            <a:ext cx="4572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eaLnBrk="1" hangingPunct="1"/>
            <a:r>
              <a:rPr lang="en-GB" altLang="en-US" dirty="0">
                <a:solidFill>
                  <a:srgbClr val="672861"/>
                </a:solidFill>
              </a:rPr>
              <a:t>www.cqc.org.uk</a:t>
            </a:r>
          </a:p>
          <a:p>
            <a:pPr algn="ctr" eaLnBrk="1" hangingPunct="1">
              <a:spcAft>
                <a:spcPts val="600"/>
              </a:spcAft>
              <a:buSzPct val="100000"/>
            </a:pPr>
            <a:r>
              <a:rPr lang="en-GB" altLang="en-US" dirty="0">
                <a:solidFill>
                  <a:srgbClr val="6C276A"/>
                </a:solidFill>
              </a:rPr>
              <a:t>enquiries@cqc.org.uk</a:t>
            </a:r>
          </a:p>
          <a:p>
            <a:pPr algn="ctr" eaLnBrk="1" hangingPunct="1">
              <a:spcAft>
                <a:spcPts val="1000"/>
              </a:spcAft>
              <a:buSzPct val="100000"/>
            </a:pPr>
            <a:r>
              <a:rPr lang="en-GB" altLang="en-US" dirty="0">
                <a:solidFill>
                  <a:srgbClr val="6C276A"/>
                </a:solidFill>
              </a:rPr>
              <a:t>@</a:t>
            </a:r>
            <a:r>
              <a:rPr lang="en-GB" altLang="en-US" dirty="0" err="1" smtClean="0">
                <a:solidFill>
                  <a:srgbClr val="6C276A"/>
                </a:solidFill>
              </a:rPr>
              <a:t>CareQualityComm</a:t>
            </a:r>
            <a:endParaRPr lang="en-GB" altLang="en-US" dirty="0">
              <a:solidFill>
                <a:srgbClr val="6C276A"/>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33" name="Rectangle 9"/>
          <p:cNvSpPr>
            <a:spLocks noGrp="1" noChangeArrowheads="1"/>
          </p:cNvSpPr>
          <p:nvPr>
            <p:ph type="title"/>
          </p:nvPr>
        </p:nvSpPr>
        <p:spPr>
          <a:xfrm>
            <a:off x="595001" y="726169"/>
            <a:ext cx="5578475" cy="906463"/>
          </a:xfrm>
        </p:spPr>
        <p:txBody>
          <a:bodyPr/>
          <a:lstStyle/>
          <a:p>
            <a:r>
              <a:rPr lang="en-GB" altLang="en-US" sz="2800" dirty="0" smtClean="0"/>
              <a:t>Scope of CQC’s remit</a:t>
            </a:r>
          </a:p>
        </p:txBody>
      </p:sp>
      <p:sp>
        <p:nvSpPr>
          <p:cNvPr id="257035" name="AutoShape 11"/>
          <p:cNvSpPr>
            <a:spLocks noChangeArrowheads="1"/>
          </p:cNvSpPr>
          <p:nvPr/>
        </p:nvSpPr>
        <p:spPr bwMode="auto">
          <a:xfrm>
            <a:off x="703221" y="1686444"/>
            <a:ext cx="2447925" cy="2118718"/>
          </a:xfrm>
          <a:prstGeom prst="roundRect">
            <a:avLst>
              <a:gd name="adj" fmla="val 5366"/>
            </a:avLst>
          </a:prstGeom>
          <a:solidFill>
            <a:srgbClr val="85B5E3"/>
          </a:solidFill>
          <a:ln w="12700">
            <a:solidFill>
              <a:schemeClr val="bg1"/>
            </a:solidFill>
            <a:round/>
            <a:headEnd/>
            <a:tailEnd/>
          </a:ln>
          <a:effectLst/>
          <a:extLst/>
        </p:spPr>
        <p:txBody>
          <a:bodyPr wrap="none" anchor="ctr"/>
          <a:lstStyle/>
          <a:p>
            <a:pPr eaLnBrk="1" fontAlgn="auto" hangingPunct="1">
              <a:spcBef>
                <a:spcPts val="0"/>
              </a:spcBef>
              <a:spcAft>
                <a:spcPts val="0"/>
              </a:spcAft>
            </a:pPr>
            <a:endParaRPr lang="en-GB" kern="0" dirty="0">
              <a:solidFill>
                <a:sysClr val="windowText" lastClr="000000"/>
              </a:solidFill>
              <a:latin typeface="Arial"/>
              <a:cs typeface="Arial"/>
              <a:sym typeface="Arial"/>
            </a:endParaRPr>
          </a:p>
        </p:txBody>
      </p:sp>
      <p:sp>
        <p:nvSpPr>
          <p:cNvPr id="257037" name="AutoShape 13"/>
          <p:cNvSpPr>
            <a:spLocks noChangeArrowheads="1"/>
          </p:cNvSpPr>
          <p:nvPr/>
        </p:nvSpPr>
        <p:spPr bwMode="auto">
          <a:xfrm>
            <a:off x="683568" y="3932783"/>
            <a:ext cx="2447925" cy="1450549"/>
          </a:xfrm>
          <a:prstGeom prst="roundRect">
            <a:avLst>
              <a:gd name="adj" fmla="val 5366"/>
            </a:avLst>
          </a:prstGeom>
          <a:solidFill>
            <a:srgbClr val="743669"/>
          </a:solidFill>
          <a:ln w="12700">
            <a:solidFill>
              <a:schemeClr val="bg1"/>
            </a:solidFill>
            <a:round/>
            <a:headEnd/>
            <a:tailEnd/>
          </a:ln>
          <a:effectLst/>
          <a:extLst/>
        </p:spPr>
        <p:txBody>
          <a:bodyPr wrap="none" anchor="ctr"/>
          <a:lstStyle/>
          <a:p>
            <a:pPr eaLnBrk="1" fontAlgn="auto" hangingPunct="1">
              <a:spcBef>
                <a:spcPts val="0"/>
              </a:spcBef>
              <a:spcAft>
                <a:spcPts val="0"/>
              </a:spcAft>
            </a:pPr>
            <a:endParaRPr lang="en-GB" kern="0" dirty="0">
              <a:solidFill>
                <a:sysClr val="windowText" lastClr="000000"/>
              </a:solidFill>
              <a:latin typeface="Arial"/>
              <a:cs typeface="Arial"/>
              <a:sym typeface="Arial"/>
            </a:endParaRPr>
          </a:p>
        </p:txBody>
      </p:sp>
      <p:grpSp>
        <p:nvGrpSpPr>
          <p:cNvPr id="6" name="Group 5"/>
          <p:cNvGrpSpPr/>
          <p:nvPr/>
        </p:nvGrpSpPr>
        <p:grpSpPr>
          <a:xfrm>
            <a:off x="3279203" y="3919081"/>
            <a:ext cx="2447925" cy="1450549"/>
            <a:chOff x="5868491" y="3932783"/>
            <a:chExt cx="2447925" cy="1450549"/>
          </a:xfrm>
        </p:grpSpPr>
        <p:sp>
          <p:nvSpPr>
            <p:cNvPr id="257036" name="AutoShape 12"/>
            <p:cNvSpPr>
              <a:spLocks noChangeArrowheads="1"/>
            </p:cNvSpPr>
            <p:nvPr/>
          </p:nvSpPr>
          <p:spPr bwMode="auto">
            <a:xfrm>
              <a:off x="5868491" y="3932783"/>
              <a:ext cx="2447925" cy="1450549"/>
            </a:xfrm>
            <a:prstGeom prst="roundRect">
              <a:avLst>
                <a:gd name="adj" fmla="val 5366"/>
              </a:avLst>
            </a:prstGeom>
            <a:solidFill>
              <a:srgbClr val="F38F42"/>
            </a:solidFill>
            <a:ln w="12700">
              <a:solidFill>
                <a:schemeClr val="bg1"/>
              </a:solidFill>
              <a:round/>
              <a:headEnd/>
              <a:tailEnd/>
            </a:ln>
            <a:effectLst/>
            <a:extLst/>
          </p:spPr>
          <p:txBody>
            <a:bodyPr wrap="none" anchor="ctr"/>
            <a:lstStyle/>
            <a:p>
              <a:pPr eaLnBrk="1" fontAlgn="auto" hangingPunct="1">
                <a:spcBef>
                  <a:spcPts val="0"/>
                </a:spcBef>
                <a:spcAft>
                  <a:spcPts val="0"/>
                </a:spcAft>
              </a:pPr>
              <a:endParaRPr lang="en-GB" kern="0" dirty="0">
                <a:solidFill>
                  <a:sysClr val="windowText" lastClr="000000"/>
                </a:solidFill>
                <a:latin typeface="Arial"/>
                <a:cs typeface="Arial"/>
                <a:sym typeface="Arial"/>
              </a:endParaRPr>
            </a:p>
          </p:txBody>
        </p:sp>
        <p:sp>
          <p:nvSpPr>
            <p:cNvPr id="257040" name="Text Box 16"/>
            <p:cNvSpPr txBox="1">
              <a:spLocks noChangeArrowheads="1"/>
            </p:cNvSpPr>
            <p:nvPr/>
          </p:nvSpPr>
          <p:spPr bwMode="auto">
            <a:xfrm>
              <a:off x="5988118" y="4004493"/>
              <a:ext cx="2184628" cy="137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80000"/>
                </a:lnSpc>
                <a:spcBef>
                  <a:spcPct val="50000"/>
                </a:spcBef>
                <a:spcAft>
                  <a:spcPts val="0"/>
                </a:spcAft>
              </a:pPr>
              <a:r>
                <a:rPr lang="en-GB" altLang="en-US" kern="0" dirty="0">
                  <a:solidFill>
                    <a:srgbClr val="FFFFFF"/>
                  </a:solidFill>
                  <a:latin typeface="Arial"/>
                  <a:cs typeface="Arial"/>
                  <a:sym typeface="Arial"/>
                </a:rPr>
                <a:t>Primary medical services</a:t>
              </a:r>
            </a:p>
            <a:p>
              <a:pPr fontAlgn="auto">
                <a:lnSpc>
                  <a:spcPct val="80000"/>
                </a:lnSpc>
                <a:spcBef>
                  <a:spcPct val="50000"/>
                </a:spcBef>
                <a:spcAft>
                  <a:spcPts val="0"/>
                </a:spcAft>
              </a:pPr>
              <a:r>
                <a:rPr lang="en-GB" altLang="en-US" sz="2000" kern="0" dirty="0">
                  <a:solidFill>
                    <a:srgbClr val="FFFFFF"/>
                  </a:solidFill>
                  <a:latin typeface="Arial"/>
                  <a:cs typeface="Arial"/>
                  <a:sym typeface="Arial"/>
                </a:rPr>
                <a:t>9,000 providers</a:t>
              </a:r>
            </a:p>
          </p:txBody>
        </p:sp>
      </p:grpSp>
      <p:grpSp>
        <p:nvGrpSpPr>
          <p:cNvPr id="4" name="Group 3"/>
          <p:cNvGrpSpPr/>
          <p:nvPr/>
        </p:nvGrpSpPr>
        <p:grpSpPr>
          <a:xfrm>
            <a:off x="3279203" y="1686444"/>
            <a:ext cx="2447925" cy="2118098"/>
            <a:chOff x="5868491" y="1687064"/>
            <a:chExt cx="2447925" cy="2118098"/>
          </a:xfrm>
        </p:grpSpPr>
        <p:sp>
          <p:nvSpPr>
            <p:cNvPr id="257034" name="AutoShape 10"/>
            <p:cNvSpPr>
              <a:spLocks noChangeArrowheads="1"/>
            </p:cNvSpPr>
            <p:nvPr/>
          </p:nvSpPr>
          <p:spPr bwMode="auto">
            <a:xfrm>
              <a:off x="5868491" y="1687064"/>
              <a:ext cx="2447925" cy="2118098"/>
            </a:xfrm>
            <a:prstGeom prst="roundRect">
              <a:avLst>
                <a:gd name="adj" fmla="val 5366"/>
              </a:avLst>
            </a:prstGeom>
            <a:solidFill>
              <a:srgbClr val="3C5A93"/>
            </a:solidFill>
            <a:ln w="12700">
              <a:solidFill>
                <a:schemeClr val="bg1"/>
              </a:solidFill>
              <a:round/>
              <a:headEnd/>
              <a:tailEnd/>
            </a:ln>
            <a:effectLst/>
            <a:extLst/>
          </p:spPr>
          <p:txBody>
            <a:bodyPr wrap="none" anchor="ctr"/>
            <a:lstStyle/>
            <a:p>
              <a:pPr eaLnBrk="1" fontAlgn="auto" hangingPunct="1">
                <a:spcBef>
                  <a:spcPts val="0"/>
                </a:spcBef>
                <a:spcAft>
                  <a:spcPts val="0"/>
                </a:spcAft>
              </a:pPr>
              <a:endParaRPr lang="en-GB" kern="0" dirty="0">
                <a:solidFill>
                  <a:sysClr val="windowText" lastClr="000000"/>
                </a:solidFill>
                <a:latin typeface="Arial"/>
                <a:cs typeface="Arial"/>
                <a:sym typeface="Arial"/>
              </a:endParaRPr>
            </a:p>
          </p:txBody>
        </p:sp>
        <p:sp>
          <p:nvSpPr>
            <p:cNvPr id="257041" name="Text Box 17"/>
            <p:cNvSpPr txBox="1">
              <a:spLocks noChangeArrowheads="1"/>
            </p:cNvSpPr>
            <p:nvPr/>
          </p:nvSpPr>
          <p:spPr bwMode="auto">
            <a:xfrm>
              <a:off x="6012159" y="1818316"/>
              <a:ext cx="2160587"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80000"/>
                </a:lnSpc>
                <a:spcBef>
                  <a:spcPct val="50000"/>
                </a:spcBef>
                <a:spcAft>
                  <a:spcPts val="0"/>
                </a:spcAft>
              </a:pPr>
              <a:r>
                <a:rPr lang="en-GB" altLang="en-US" kern="0" dirty="0" smtClean="0">
                  <a:solidFill>
                    <a:srgbClr val="FFFFFF"/>
                  </a:solidFill>
                  <a:latin typeface="Arial"/>
                  <a:cs typeface="Arial"/>
                  <a:sym typeface="Arial"/>
                </a:rPr>
                <a:t>Hospitals and clinics</a:t>
              </a:r>
              <a:r>
                <a:rPr lang="en-GB" altLang="en-US" sz="2000" kern="0" dirty="0">
                  <a:solidFill>
                    <a:srgbClr val="FFFFFF"/>
                  </a:solidFill>
                  <a:latin typeface="Arial"/>
                  <a:cs typeface="Arial"/>
                  <a:sym typeface="Arial"/>
                </a:rPr>
                <a:t/>
              </a:r>
              <a:br>
                <a:rPr lang="en-GB" altLang="en-US" sz="2000" kern="0" dirty="0">
                  <a:solidFill>
                    <a:srgbClr val="FFFFFF"/>
                  </a:solidFill>
                  <a:latin typeface="Arial"/>
                  <a:cs typeface="Arial"/>
                  <a:sym typeface="Arial"/>
                </a:rPr>
              </a:br>
              <a:endParaRPr lang="en-GB" altLang="en-US" sz="1100" kern="0" dirty="0">
                <a:solidFill>
                  <a:srgbClr val="FFFFFF"/>
                </a:solidFill>
                <a:latin typeface="Arial"/>
                <a:cs typeface="Arial"/>
                <a:sym typeface="Arial"/>
              </a:endParaRPr>
            </a:p>
            <a:p>
              <a:pPr fontAlgn="auto">
                <a:lnSpc>
                  <a:spcPct val="80000"/>
                </a:lnSpc>
                <a:spcBef>
                  <a:spcPct val="50000"/>
                </a:spcBef>
                <a:spcAft>
                  <a:spcPts val="0"/>
                </a:spcAft>
              </a:pPr>
              <a:r>
                <a:rPr lang="en-GB" altLang="en-US" sz="2000" kern="0" dirty="0" smtClean="0">
                  <a:solidFill>
                    <a:srgbClr val="FFFFFF"/>
                  </a:solidFill>
                  <a:latin typeface="Arial"/>
                  <a:cs typeface="Arial"/>
                  <a:sym typeface="Arial"/>
                </a:rPr>
                <a:t>245 NHS trusts</a:t>
              </a:r>
            </a:p>
            <a:p>
              <a:pPr fontAlgn="auto">
                <a:lnSpc>
                  <a:spcPct val="80000"/>
                </a:lnSpc>
                <a:spcBef>
                  <a:spcPct val="50000"/>
                </a:spcBef>
                <a:spcAft>
                  <a:spcPts val="0"/>
                </a:spcAft>
              </a:pPr>
              <a:r>
                <a:rPr lang="en-GB" altLang="en-US" sz="2000" kern="0" dirty="0" smtClean="0">
                  <a:solidFill>
                    <a:srgbClr val="FFFFFF"/>
                  </a:solidFill>
                  <a:latin typeface="Arial"/>
                  <a:cs typeface="Arial"/>
                  <a:sym typeface="Arial"/>
                </a:rPr>
                <a:t>1,500 independents</a:t>
              </a:r>
              <a:endParaRPr lang="en-GB" altLang="en-US" sz="2000" kern="0" dirty="0">
                <a:solidFill>
                  <a:srgbClr val="FFFFFF"/>
                </a:solidFill>
                <a:latin typeface="Arial"/>
                <a:cs typeface="Arial"/>
                <a:sym typeface="Arial"/>
              </a:endParaRPr>
            </a:p>
          </p:txBody>
        </p:sp>
      </p:grpSp>
      <p:grpSp>
        <p:nvGrpSpPr>
          <p:cNvPr id="2" name="Group 1"/>
          <p:cNvGrpSpPr/>
          <p:nvPr/>
        </p:nvGrpSpPr>
        <p:grpSpPr>
          <a:xfrm>
            <a:off x="5941027" y="1714937"/>
            <a:ext cx="2447925" cy="1493482"/>
            <a:chOff x="3289479" y="1839655"/>
            <a:chExt cx="2447925" cy="1493482"/>
          </a:xfrm>
        </p:grpSpPr>
        <p:sp>
          <p:nvSpPr>
            <p:cNvPr id="257038" name="AutoShape 14"/>
            <p:cNvSpPr>
              <a:spLocks noChangeArrowheads="1"/>
            </p:cNvSpPr>
            <p:nvPr/>
          </p:nvSpPr>
          <p:spPr bwMode="auto">
            <a:xfrm>
              <a:off x="3289479" y="1839655"/>
              <a:ext cx="2447925" cy="1493482"/>
            </a:xfrm>
            <a:prstGeom prst="roundRect">
              <a:avLst>
                <a:gd name="adj" fmla="val 5366"/>
              </a:avLst>
            </a:prstGeom>
            <a:solidFill>
              <a:srgbClr val="75722C"/>
            </a:solidFill>
            <a:ln w="12700">
              <a:solidFill>
                <a:schemeClr val="bg1"/>
              </a:solidFill>
              <a:round/>
              <a:headEnd/>
              <a:tailEnd/>
            </a:ln>
            <a:effectLst/>
            <a:extLst/>
          </p:spPr>
          <p:txBody>
            <a:bodyPr wrap="none" anchor="ctr"/>
            <a:lstStyle/>
            <a:p>
              <a:pPr eaLnBrk="1" fontAlgn="auto" hangingPunct="1">
                <a:spcBef>
                  <a:spcPts val="0"/>
                </a:spcBef>
                <a:spcAft>
                  <a:spcPts val="0"/>
                </a:spcAft>
              </a:pPr>
              <a:endParaRPr lang="en-GB" kern="0" dirty="0">
                <a:solidFill>
                  <a:sysClr val="windowText" lastClr="000000"/>
                </a:solidFill>
                <a:latin typeface="Arial"/>
                <a:cs typeface="Arial"/>
                <a:sym typeface="Arial"/>
              </a:endParaRPr>
            </a:p>
          </p:txBody>
        </p:sp>
        <p:sp>
          <p:nvSpPr>
            <p:cNvPr id="257042" name="Text Box 18"/>
            <p:cNvSpPr txBox="1">
              <a:spLocks noChangeArrowheads="1"/>
            </p:cNvSpPr>
            <p:nvPr/>
          </p:nvSpPr>
          <p:spPr bwMode="auto">
            <a:xfrm>
              <a:off x="3453564" y="1890630"/>
              <a:ext cx="2160588" cy="143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80000"/>
                </a:lnSpc>
                <a:spcBef>
                  <a:spcPct val="50000"/>
                </a:spcBef>
                <a:spcAft>
                  <a:spcPts val="0"/>
                </a:spcAft>
              </a:pPr>
              <a:r>
                <a:rPr lang="en-GB" altLang="en-US" kern="0" dirty="0" smtClean="0">
                  <a:solidFill>
                    <a:srgbClr val="FFFFFF"/>
                  </a:solidFill>
                  <a:latin typeface="Arial"/>
                  <a:cs typeface="Arial"/>
                  <a:sym typeface="Arial"/>
                </a:rPr>
                <a:t>Ambulances</a:t>
              </a:r>
            </a:p>
            <a:p>
              <a:pPr fontAlgn="auto">
                <a:lnSpc>
                  <a:spcPct val="80000"/>
                </a:lnSpc>
                <a:spcBef>
                  <a:spcPct val="50000"/>
                </a:spcBef>
                <a:spcAft>
                  <a:spcPts val="0"/>
                </a:spcAft>
              </a:pPr>
              <a:r>
                <a:rPr lang="en-GB" altLang="en-US" sz="2000" kern="0" dirty="0" smtClean="0">
                  <a:solidFill>
                    <a:srgbClr val="FFFFFF"/>
                  </a:solidFill>
                  <a:latin typeface="Arial"/>
                  <a:cs typeface="Arial"/>
                  <a:sym typeface="Arial"/>
                </a:rPr>
                <a:t>10 NHS trusts</a:t>
              </a:r>
            </a:p>
            <a:p>
              <a:pPr fontAlgn="auto">
                <a:lnSpc>
                  <a:spcPct val="80000"/>
                </a:lnSpc>
                <a:spcBef>
                  <a:spcPct val="50000"/>
                </a:spcBef>
                <a:spcAft>
                  <a:spcPts val="0"/>
                </a:spcAft>
              </a:pPr>
              <a:r>
                <a:rPr lang="en-GB" altLang="en-US" sz="2000" kern="0" dirty="0" smtClean="0">
                  <a:solidFill>
                    <a:srgbClr val="FFFFFF"/>
                  </a:solidFill>
                  <a:latin typeface="Arial"/>
                  <a:cs typeface="Arial"/>
                  <a:sym typeface="Arial"/>
                </a:rPr>
                <a:t>250 independents</a:t>
              </a:r>
              <a:endParaRPr lang="en-GB" altLang="en-US" sz="2000" kern="0" dirty="0">
                <a:solidFill>
                  <a:srgbClr val="FFFFFF"/>
                </a:solidFill>
                <a:latin typeface="Arial"/>
                <a:cs typeface="Arial"/>
                <a:sym typeface="Arial"/>
              </a:endParaRPr>
            </a:p>
          </p:txBody>
        </p:sp>
      </p:grpSp>
      <p:sp>
        <p:nvSpPr>
          <p:cNvPr id="257043" name="Text Box 19"/>
          <p:cNvSpPr txBox="1">
            <a:spLocks noChangeArrowheads="1"/>
          </p:cNvSpPr>
          <p:nvPr/>
        </p:nvSpPr>
        <p:spPr bwMode="auto">
          <a:xfrm>
            <a:off x="775452" y="1795867"/>
            <a:ext cx="2277714" cy="202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lnSpc>
                <a:spcPct val="80000"/>
              </a:lnSpc>
              <a:spcBef>
                <a:spcPct val="50000"/>
              </a:spcBef>
              <a:spcAft>
                <a:spcPts val="0"/>
              </a:spcAft>
            </a:pPr>
            <a:r>
              <a:rPr lang="en-GB" altLang="en-US" kern="0" dirty="0" smtClean="0">
                <a:solidFill>
                  <a:srgbClr val="FFFFFF"/>
                </a:solidFill>
                <a:latin typeface="Arial"/>
                <a:cs typeface="Arial"/>
                <a:sym typeface="Arial"/>
              </a:rPr>
              <a:t>Care homes and domiciliary care</a:t>
            </a:r>
          </a:p>
          <a:p>
            <a:pPr fontAlgn="auto">
              <a:lnSpc>
                <a:spcPct val="80000"/>
              </a:lnSpc>
              <a:spcBef>
                <a:spcPct val="50000"/>
              </a:spcBef>
              <a:spcAft>
                <a:spcPts val="0"/>
              </a:spcAft>
            </a:pPr>
            <a:r>
              <a:rPr lang="en-GB" altLang="en-US" sz="2000" kern="0" dirty="0" smtClean="0">
                <a:solidFill>
                  <a:srgbClr val="FFFFFF"/>
                </a:solidFill>
                <a:latin typeface="Arial"/>
                <a:cs typeface="Arial"/>
                <a:sym typeface="Arial"/>
              </a:rPr>
              <a:t>12,500 providers</a:t>
            </a:r>
          </a:p>
          <a:p>
            <a:pPr fontAlgn="auto">
              <a:lnSpc>
                <a:spcPct val="80000"/>
              </a:lnSpc>
              <a:spcBef>
                <a:spcPct val="50000"/>
              </a:spcBef>
              <a:spcAft>
                <a:spcPts val="0"/>
              </a:spcAft>
            </a:pPr>
            <a:r>
              <a:rPr lang="en-GB" altLang="en-US" sz="2000" kern="0" dirty="0" smtClean="0">
                <a:solidFill>
                  <a:srgbClr val="FFFFFF"/>
                </a:solidFill>
                <a:latin typeface="Arial"/>
                <a:cs typeface="Arial"/>
                <a:sym typeface="Arial"/>
              </a:rPr>
              <a:t>25,500 care homes</a:t>
            </a:r>
            <a:endParaRPr lang="en-GB" altLang="en-US" sz="2000" kern="0" dirty="0">
              <a:solidFill>
                <a:srgbClr val="FFFFFF"/>
              </a:solidFill>
              <a:latin typeface="Arial"/>
              <a:cs typeface="Arial"/>
              <a:sym typeface="Arial"/>
            </a:endParaRPr>
          </a:p>
        </p:txBody>
      </p:sp>
      <p:sp>
        <p:nvSpPr>
          <p:cNvPr id="257045" name="Text Box 21"/>
          <p:cNvSpPr txBox="1">
            <a:spLocks noChangeArrowheads="1"/>
          </p:cNvSpPr>
          <p:nvPr/>
        </p:nvSpPr>
        <p:spPr bwMode="auto">
          <a:xfrm>
            <a:off x="789930" y="4102669"/>
            <a:ext cx="2160588"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80000"/>
              </a:lnSpc>
              <a:spcBef>
                <a:spcPct val="50000"/>
              </a:spcBef>
              <a:spcAft>
                <a:spcPts val="0"/>
              </a:spcAft>
            </a:pPr>
            <a:r>
              <a:rPr lang="en-GB" altLang="en-US" kern="0" dirty="0">
                <a:solidFill>
                  <a:srgbClr val="FFFFFF"/>
                </a:solidFill>
                <a:latin typeface="Arial"/>
                <a:cs typeface="Arial"/>
                <a:sym typeface="Arial"/>
              </a:rPr>
              <a:t>Primary dental care</a:t>
            </a:r>
          </a:p>
          <a:p>
            <a:pPr fontAlgn="auto">
              <a:lnSpc>
                <a:spcPct val="80000"/>
              </a:lnSpc>
              <a:spcBef>
                <a:spcPct val="50000"/>
              </a:spcBef>
              <a:spcAft>
                <a:spcPts val="0"/>
              </a:spcAft>
            </a:pPr>
            <a:r>
              <a:rPr lang="en-GB" altLang="en-US" sz="2000" kern="0" dirty="0">
                <a:solidFill>
                  <a:srgbClr val="FFFFFF"/>
                </a:solidFill>
                <a:latin typeface="Arial"/>
                <a:cs typeface="Arial"/>
                <a:sym typeface="Arial"/>
              </a:rPr>
              <a:t>8,000 providers</a:t>
            </a:r>
          </a:p>
        </p:txBody>
      </p:sp>
      <p:grpSp>
        <p:nvGrpSpPr>
          <p:cNvPr id="3" name="Group 2"/>
          <p:cNvGrpSpPr/>
          <p:nvPr/>
        </p:nvGrpSpPr>
        <p:grpSpPr>
          <a:xfrm>
            <a:off x="5961442" y="3336998"/>
            <a:ext cx="2447925" cy="2909744"/>
            <a:chOff x="3189374" y="3401987"/>
            <a:chExt cx="2447925" cy="2909744"/>
          </a:xfrm>
        </p:grpSpPr>
        <p:sp>
          <p:nvSpPr>
            <p:cNvPr id="113" name="AutoShape 13"/>
            <p:cNvSpPr>
              <a:spLocks noChangeArrowheads="1"/>
            </p:cNvSpPr>
            <p:nvPr/>
          </p:nvSpPr>
          <p:spPr bwMode="auto">
            <a:xfrm>
              <a:off x="3189374" y="3401987"/>
              <a:ext cx="2447925" cy="2869143"/>
            </a:xfrm>
            <a:prstGeom prst="roundRect">
              <a:avLst>
                <a:gd name="adj" fmla="val 5366"/>
              </a:avLst>
            </a:prstGeom>
            <a:solidFill>
              <a:srgbClr val="666E75"/>
            </a:solidFill>
            <a:ln w="12700">
              <a:solidFill>
                <a:schemeClr val="bg1"/>
              </a:solidFill>
              <a:round/>
              <a:headEnd/>
              <a:tailEnd/>
            </a:ln>
            <a:effectLst/>
          </p:spPr>
          <p:txBody>
            <a:bodyPr wrap="none" anchor="ctr"/>
            <a:lstStyle/>
            <a:p>
              <a:pPr eaLnBrk="1" fontAlgn="auto" hangingPunct="1">
                <a:spcBef>
                  <a:spcPts val="0"/>
                </a:spcBef>
                <a:spcAft>
                  <a:spcPts val="0"/>
                </a:spcAft>
              </a:pPr>
              <a:endParaRPr lang="en-GB" kern="0" dirty="0">
                <a:solidFill>
                  <a:sysClr val="windowText" lastClr="000000"/>
                </a:solidFill>
                <a:latin typeface="Arial"/>
                <a:cs typeface="Arial"/>
                <a:sym typeface="Arial"/>
              </a:endParaRPr>
            </a:p>
          </p:txBody>
        </p:sp>
        <p:sp>
          <p:nvSpPr>
            <p:cNvPr id="114" name="Text Box 21"/>
            <p:cNvSpPr txBox="1">
              <a:spLocks noChangeArrowheads="1"/>
            </p:cNvSpPr>
            <p:nvPr/>
          </p:nvSpPr>
          <p:spPr bwMode="auto">
            <a:xfrm>
              <a:off x="3297015" y="3504809"/>
              <a:ext cx="2232645" cy="280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5738" indent="-185738" fontAlgn="auto">
                <a:lnSpc>
                  <a:spcPct val="80000"/>
                </a:lnSpc>
                <a:spcBef>
                  <a:spcPct val="50000"/>
                </a:spcBef>
                <a:spcAft>
                  <a:spcPts val="0"/>
                </a:spcAft>
                <a:buFont typeface="Arial" panose="020B0604020202020204" pitchFamily="34" charset="0"/>
                <a:buChar char="•"/>
              </a:pPr>
              <a:r>
                <a:rPr lang="en-GB" altLang="en-US" sz="1800" kern="0" dirty="0" smtClean="0">
                  <a:solidFill>
                    <a:srgbClr val="FFFFFF"/>
                  </a:solidFill>
                  <a:latin typeface="Arial"/>
                  <a:cs typeface="Arial"/>
                  <a:sym typeface="Arial"/>
                </a:rPr>
                <a:t>1.75 million people use adult social care</a:t>
              </a:r>
            </a:p>
            <a:p>
              <a:pPr marL="185738" indent="-185738" fontAlgn="auto">
                <a:lnSpc>
                  <a:spcPct val="80000"/>
                </a:lnSpc>
                <a:spcBef>
                  <a:spcPct val="50000"/>
                </a:spcBef>
                <a:spcAft>
                  <a:spcPts val="0"/>
                </a:spcAft>
                <a:buFont typeface="Arial" panose="020B0604020202020204" pitchFamily="34" charset="0"/>
                <a:buChar char="•"/>
              </a:pPr>
              <a:r>
                <a:rPr lang="en-GB" altLang="en-US" sz="1800" kern="0" dirty="0" smtClean="0">
                  <a:solidFill>
                    <a:srgbClr val="FFFFFF"/>
                  </a:solidFill>
                  <a:latin typeface="Arial"/>
                  <a:cs typeface="Arial"/>
                  <a:sym typeface="Arial"/>
                </a:rPr>
                <a:t>11 million NHS and 1.6 million independent inpatients</a:t>
              </a:r>
            </a:p>
            <a:p>
              <a:pPr marL="185738" indent="-185738" fontAlgn="auto">
                <a:lnSpc>
                  <a:spcPct val="80000"/>
                </a:lnSpc>
                <a:spcBef>
                  <a:spcPct val="50000"/>
                </a:spcBef>
                <a:spcAft>
                  <a:spcPts val="0"/>
                </a:spcAft>
                <a:buFont typeface="Arial" panose="020B0604020202020204" pitchFamily="34" charset="0"/>
                <a:buChar char="•"/>
              </a:pPr>
              <a:r>
                <a:rPr lang="en-GB" altLang="en-US" sz="1800" kern="0" dirty="0" smtClean="0">
                  <a:solidFill>
                    <a:srgbClr val="FFFFFF"/>
                  </a:solidFill>
                  <a:latin typeface="Arial"/>
                  <a:cs typeface="Arial"/>
                  <a:sym typeface="Arial"/>
                </a:rPr>
                <a:t>22 million dental patients per year (15m NHS, 7m private)</a:t>
              </a:r>
              <a:endParaRPr lang="en-GB" altLang="en-US" sz="1600" kern="0" dirty="0">
                <a:solidFill>
                  <a:srgbClr val="FFFFFF"/>
                </a:solidFill>
                <a:latin typeface="Arial"/>
                <a:cs typeface="Arial"/>
                <a:sym typeface="Arial"/>
              </a:endParaRPr>
            </a:p>
          </p:txBody>
        </p:sp>
      </p:grpSp>
      <p:sp>
        <p:nvSpPr>
          <p:cNvPr id="16" name="Rectangle 3"/>
          <p:cNvSpPr txBox="1">
            <a:spLocks noChangeArrowheads="1"/>
          </p:cNvSpPr>
          <p:nvPr/>
        </p:nvSpPr>
        <p:spPr bwMode="auto">
          <a:xfrm>
            <a:off x="683568" y="5677964"/>
            <a:ext cx="5023908" cy="4120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lIns="0" tIns="0" rIns="0" bIns="0"/>
          <a:lstStyle>
            <a:lvl1pPr marL="342900" indent="-342900" eaLnBrk="0" hangingPunct="0">
              <a:tabLst>
                <a:tab pos="363538" algn="l"/>
                <a:tab pos="449263" algn="l"/>
                <a:tab pos="952500" algn="l"/>
                <a:tab pos="1428750" algn="l"/>
                <a:tab pos="1905000" algn="l"/>
              </a:tabLst>
              <a:defRPr sz="2400">
                <a:solidFill>
                  <a:schemeClr val="tx1"/>
                </a:solidFill>
                <a:latin typeface="Arial" charset="0"/>
                <a:ea typeface="ヒラギノ角ゴ Pro W3" charset="-128"/>
              </a:defRPr>
            </a:lvl1pPr>
            <a:lvl2pPr marL="742950" indent="-285750" eaLnBrk="0" hangingPunct="0">
              <a:tabLst>
                <a:tab pos="363538" algn="l"/>
                <a:tab pos="449263" algn="l"/>
                <a:tab pos="952500" algn="l"/>
                <a:tab pos="1428750" algn="l"/>
                <a:tab pos="1905000" algn="l"/>
              </a:tabLst>
              <a:defRPr sz="2400">
                <a:solidFill>
                  <a:schemeClr val="tx1"/>
                </a:solidFill>
                <a:latin typeface="Arial" charset="0"/>
                <a:ea typeface="ヒラギノ角ゴ Pro W3" charset="-128"/>
              </a:defRPr>
            </a:lvl2pPr>
            <a:lvl3pPr marL="1143000" indent="-228600" eaLnBrk="0" hangingPunct="0">
              <a:tabLst>
                <a:tab pos="363538" algn="l"/>
                <a:tab pos="449263" algn="l"/>
                <a:tab pos="952500" algn="l"/>
                <a:tab pos="1428750" algn="l"/>
                <a:tab pos="1905000" algn="l"/>
              </a:tabLst>
              <a:defRPr sz="2400">
                <a:solidFill>
                  <a:schemeClr val="tx1"/>
                </a:solidFill>
                <a:latin typeface="Arial" charset="0"/>
                <a:ea typeface="ヒラギノ角ゴ Pro W3" charset="-128"/>
              </a:defRPr>
            </a:lvl3pPr>
            <a:lvl4pPr marL="1600200" indent="-228600" eaLnBrk="0" hangingPunct="0">
              <a:tabLst>
                <a:tab pos="363538" algn="l"/>
                <a:tab pos="449263" algn="l"/>
                <a:tab pos="952500" algn="l"/>
                <a:tab pos="1428750" algn="l"/>
                <a:tab pos="1905000" algn="l"/>
              </a:tabLst>
              <a:defRPr sz="2400">
                <a:solidFill>
                  <a:schemeClr val="tx1"/>
                </a:solidFill>
                <a:latin typeface="Arial" charset="0"/>
                <a:ea typeface="ヒラギノ角ゴ Pro W3" charset="-128"/>
              </a:defRPr>
            </a:lvl4pPr>
            <a:lvl5pPr marL="2057400" indent="-228600" eaLnBrk="0" hangingPunct="0">
              <a:tabLst>
                <a:tab pos="363538" algn="l"/>
                <a:tab pos="449263" algn="l"/>
                <a:tab pos="952500" algn="l"/>
                <a:tab pos="1428750" algn="l"/>
                <a:tab pos="1905000" algn="l"/>
              </a:tabLst>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363538" algn="l"/>
                <a:tab pos="449263" algn="l"/>
                <a:tab pos="952500" algn="l"/>
                <a:tab pos="1428750" algn="l"/>
                <a:tab pos="1905000" algn="l"/>
              </a:tabLs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363538" algn="l"/>
                <a:tab pos="449263" algn="l"/>
                <a:tab pos="952500" algn="l"/>
                <a:tab pos="1428750" algn="l"/>
                <a:tab pos="1905000" algn="l"/>
              </a:tabLs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363538" algn="l"/>
                <a:tab pos="449263" algn="l"/>
                <a:tab pos="952500" algn="l"/>
                <a:tab pos="1428750" algn="l"/>
                <a:tab pos="1905000" algn="l"/>
              </a:tabLs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363538" algn="l"/>
                <a:tab pos="449263" algn="l"/>
                <a:tab pos="952500" algn="l"/>
                <a:tab pos="1428750" algn="l"/>
                <a:tab pos="1905000" algn="l"/>
              </a:tabLst>
              <a:defRPr sz="2400">
                <a:solidFill>
                  <a:schemeClr val="tx1"/>
                </a:solidFill>
                <a:latin typeface="Arial" charset="0"/>
                <a:ea typeface="ヒラギノ角ゴ Pro W3" charset="-128"/>
              </a:defRPr>
            </a:lvl9pPr>
          </a:lstStyle>
          <a:p>
            <a:pPr marL="0" indent="0" eaLnBrk="1" fontAlgn="auto" hangingPunct="1">
              <a:spcBef>
                <a:spcPts val="600"/>
              </a:spcBef>
              <a:spcAft>
                <a:spcPts val="1500"/>
              </a:spcAft>
              <a:buClr>
                <a:srgbClr val="6D276A"/>
              </a:buClr>
              <a:buSzPct val="100000"/>
              <a:tabLst>
                <a:tab pos="449263" algn="l"/>
                <a:tab pos="450850" algn="l"/>
                <a:tab pos="952500" algn="l"/>
                <a:tab pos="1428750" algn="l"/>
                <a:tab pos="1905000" algn="l"/>
              </a:tabLst>
              <a:defRPr/>
            </a:pPr>
            <a:r>
              <a:rPr lang="en-GB" altLang="ja-JP" sz="2800" kern="0" dirty="0" smtClean="0">
                <a:solidFill>
                  <a:srgbClr val="743669"/>
                </a:solidFill>
                <a:cs typeface="Arial" charset="0"/>
                <a:sym typeface="Arial"/>
              </a:rPr>
              <a:t>England’s population </a:t>
            </a:r>
            <a:r>
              <a:rPr lang="en-GB" altLang="ja-JP" sz="2800" kern="0" smtClean="0">
                <a:solidFill>
                  <a:srgbClr val="743669"/>
                </a:solidFill>
                <a:cs typeface="Arial" charset="0"/>
                <a:sym typeface="Arial"/>
              </a:rPr>
              <a:t>is 53m</a:t>
            </a:r>
            <a:endParaRPr lang="en-GB" altLang="ja-JP" sz="2800" kern="0" dirty="0" smtClean="0">
              <a:solidFill>
                <a:srgbClr val="743669"/>
              </a:solidFill>
              <a:cs typeface="Arial" charset="0"/>
              <a:sym typeface="Arial"/>
            </a:endParaRPr>
          </a:p>
        </p:txBody>
      </p:sp>
    </p:spTree>
    <p:extLst>
      <p:ext uri="{BB962C8B-B14F-4D97-AF65-F5344CB8AC3E}">
        <p14:creationId xmlns:p14="http://schemas.microsoft.com/office/powerpoint/2010/main" val="230159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C166B42-A4B5-4AE5-A936-7CBA313912CD}" type="slidenum">
              <a:rPr lang="en-US" altLang="en-US" smtClean="0"/>
              <a:pPr>
                <a:defRPr/>
              </a:pPr>
              <a:t>5</a:t>
            </a:fld>
            <a:endParaRPr lang="en-US" altLang="en-US" sz="1400" dirty="0">
              <a:solidFill>
                <a:srgbClr val="6D2E69"/>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39" y="1647596"/>
            <a:ext cx="977573" cy="4626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18060" y="1714545"/>
            <a:ext cx="6984776" cy="830997"/>
          </a:xfrm>
          <a:prstGeom prst="rect">
            <a:avLst/>
          </a:prstGeom>
          <a:noFill/>
        </p:spPr>
        <p:txBody>
          <a:bodyPr wrap="square" rtlCol="0">
            <a:spAutoFit/>
          </a:bodyPr>
          <a:lstStyle/>
          <a:p>
            <a:pPr eaLnBrk="1" fontAlgn="auto" hangingPunct="1">
              <a:spcBef>
                <a:spcPts val="0"/>
              </a:spcBef>
              <a:spcAft>
                <a:spcPts val="0"/>
              </a:spcAft>
            </a:pPr>
            <a:r>
              <a:rPr lang="en-GB" b="1" dirty="0">
                <a:solidFill>
                  <a:srgbClr val="000000"/>
                </a:solidFill>
                <a:latin typeface="Helvetica"/>
              </a:rPr>
              <a:t>Outstanding</a:t>
            </a:r>
            <a:r>
              <a:rPr lang="en-GB" dirty="0">
                <a:solidFill>
                  <a:srgbClr val="000000"/>
                </a:solidFill>
                <a:latin typeface="Helvetica"/>
              </a:rPr>
              <a:t/>
            </a:r>
            <a:br>
              <a:rPr lang="en-GB" dirty="0">
                <a:solidFill>
                  <a:srgbClr val="000000"/>
                </a:solidFill>
                <a:latin typeface="Helvetica"/>
              </a:rPr>
            </a:br>
            <a:r>
              <a:rPr lang="en-GB" dirty="0">
                <a:solidFill>
                  <a:srgbClr val="000000"/>
                </a:solidFill>
                <a:latin typeface="Helvetica"/>
              </a:rPr>
              <a:t>The service is performing exceptionally well</a:t>
            </a:r>
            <a:r>
              <a:rPr lang="en-GB" sz="1800" dirty="0">
                <a:solidFill>
                  <a:srgbClr val="000000"/>
                </a:solidFill>
                <a:latin typeface="Helvetica"/>
              </a:rPr>
              <a:t>.</a:t>
            </a:r>
          </a:p>
        </p:txBody>
      </p:sp>
      <p:sp>
        <p:nvSpPr>
          <p:cNvPr id="8" name="TextBox 7"/>
          <p:cNvSpPr txBox="1"/>
          <p:nvPr/>
        </p:nvSpPr>
        <p:spPr>
          <a:xfrm>
            <a:off x="1518060" y="2662157"/>
            <a:ext cx="6984776" cy="1200329"/>
          </a:xfrm>
          <a:prstGeom prst="rect">
            <a:avLst/>
          </a:prstGeom>
          <a:noFill/>
        </p:spPr>
        <p:txBody>
          <a:bodyPr wrap="square" rtlCol="0">
            <a:spAutoFit/>
          </a:bodyPr>
          <a:lstStyle/>
          <a:p>
            <a:pPr eaLnBrk="1" fontAlgn="auto" hangingPunct="1">
              <a:spcBef>
                <a:spcPts val="0"/>
              </a:spcBef>
              <a:spcAft>
                <a:spcPts val="0"/>
              </a:spcAft>
            </a:pPr>
            <a:r>
              <a:rPr lang="en-GB" b="1" dirty="0">
                <a:solidFill>
                  <a:srgbClr val="000000"/>
                </a:solidFill>
                <a:latin typeface="Helvetica"/>
              </a:rPr>
              <a:t>Good</a:t>
            </a:r>
            <a:r>
              <a:rPr lang="en-GB" dirty="0">
                <a:solidFill>
                  <a:srgbClr val="000000"/>
                </a:solidFill>
                <a:latin typeface="Helvetica"/>
              </a:rPr>
              <a:t/>
            </a:r>
            <a:br>
              <a:rPr lang="en-GB" dirty="0">
                <a:solidFill>
                  <a:srgbClr val="000000"/>
                </a:solidFill>
                <a:latin typeface="Helvetica"/>
              </a:rPr>
            </a:br>
            <a:r>
              <a:rPr lang="en-GB" dirty="0">
                <a:solidFill>
                  <a:srgbClr val="000000"/>
                </a:solidFill>
                <a:latin typeface="Helvetica"/>
              </a:rPr>
              <a:t>The service is performing well and meeting our expectations.</a:t>
            </a:r>
            <a:endParaRPr lang="en-GB" sz="1800" dirty="0">
              <a:solidFill>
                <a:srgbClr val="000000"/>
              </a:solidFill>
              <a:latin typeface="Helvetica"/>
            </a:endParaRPr>
          </a:p>
        </p:txBody>
      </p:sp>
      <p:sp>
        <p:nvSpPr>
          <p:cNvPr id="7" name="Rectangle 6"/>
          <p:cNvSpPr/>
          <p:nvPr/>
        </p:nvSpPr>
        <p:spPr>
          <a:xfrm>
            <a:off x="1518060" y="3872953"/>
            <a:ext cx="6997476" cy="1200329"/>
          </a:xfrm>
          <a:prstGeom prst="rect">
            <a:avLst/>
          </a:prstGeom>
        </p:spPr>
        <p:txBody>
          <a:bodyPr wrap="square">
            <a:spAutoFit/>
          </a:bodyPr>
          <a:lstStyle/>
          <a:p>
            <a:pPr eaLnBrk="1" fontAlgn="auto" hangingPunct="1">
              <a:spcBef>
                <a:spcPts val="0"/>
              </a:spcBef>
              <a:spcAft>
                <a:spcPts val="0"/>
              </a:spcAft>
            </a:pPr>
            <a:r>
              <a:rPr lang="en-GB" b="1" dirty="0">
                <a:solidFill>
                  <a:srgbClr val="000000"/>
                </a:solidFill>
                <a:latin typeface="Helvetica"/>
              </a:rPr>
              <a:t>Requires improvement</a:t>
            </a:r>
            <a:r>
              <a:rPr lang="en-GB" dirty="0">
                <a:solidFill>
                  <a:srgbClr val="000000"/>
                </a:solidFill>
                <a:latin typeface="Helvetica"/>
              </a:rPr>
              <a:t/>
            </a:r>
            <a:br>
              <a:rPr lang="en-GB" dirty="0">
                <a:solidFill>
                  <a:srgbClr val="000000"/>
                </a:solidFill>
                <a:latin typeface="Helvetica"/>
              </a:rPr>
            </a:br>
            <a:r>
              <a:rPr lang="en-GB" dirty="0">
                <a:solidFill>
                  <a:srgbClr val="000000"/>
                </a:solidFill>
                <a:latin typeface="Helvetica"/>
              </a:rPr>
              <a:t>The service isn't performing as well as it should and we have told the service how it must improve.</a:t>
            </a:r>
          </a:p>
        </p:txBody>
      </p:sp>
      <p:sp>
        <p:nvSpPr>
          <p:cNvPr id="9" name="Rectangle 8"/>
          <p:cNvSpPr/>
          <p:nvPr/>
        </p:nvSpPr>
        <p:spPr>
          <a:xfrm>
            <a:off x="1518060" y="5073281"/>
            <a:ext cx="7436048" cy="1200329"/>
          </a:xfrm>
          <a:prstGeom prst="rect">
            <a:avLst/>
          </a:prstGeom>
        </p:spPr>
        <p:txBody>
          <a:bodyPr wrap="square">
            <a:spAutoFit/>
          </a:bodyPr>
          <a:lstStyle/>
          <a:p>
            <a:pPr eaLnBrk="1" fontAlgn="auto" hangingPunct="1">
              <a:spcBef>
                <a:spcPts val="0"/>
              </a:spcBef>
              <a:spcAft>
                <a:spcPts val="0"/>
              </a:spcAft>
            </a:pPr>
            <a:r>
              <a:rPr lang="en-GB" b="1" dirty="0">
                <a:solidFill>
                  <a:srgbClr val="000000"/>
                </a:solidFill>
                <a:latin typeface="Helvetica"/>
              </a:rPr>
              <a:t>Inadequate</a:t>
            </a:r>
            <a:r>
              <a:rPr lang="en-GB" dirty="0">
                <a:solidFill>
                  <a:srgbClr val="000000"/>
                </a:solidFill>
                <a:latin typeface="Helvetica"/>
              </a:rPr>
              <a:t/>
            </a:r>
            <a:br>
              <a:rPr lang="en-GB" dirty="0">
                <a:solidFill>
                  <a:srgbClr val="000000"/>
                </a:solidFill>
                <a:latin typeface="Helvetica"/>
              </a:rPr>
            </a:br>
            <a:r>
              <a:rPr lang="en-GB" dirty="0">
                <a:solidFill>
                  <a:srgbClr val="000000"/>
                </a:solidFill>
                <a:latin typeface="Helvetica"/>
              </a:rPr>
              <a:t>The service is performing badly and we've taken action against the person or organisation that runs it.</a:t>
            </a:r>
          </a:p>
        </p:txBody>
      </p:sp>
      <p:sp>
        <p:nvSpPr>
          <p:cNvPr id="11" name="Rectangle 2"/>
          <p:cNvSpPr txBox="1">
            <a:spLocks noChangeArrowheads="1"/>
          </p:cNvSpPr>
          <p:nvPr/>
        </p:nvSpPr>
        <p:spPr>
          <a:xfrm>
            <a:off x="591716" y="548680"/>
            <a:ext cx="5578475" cy="906463"/>
          </a:xfrm>
          <a:prstGeom prst="rect">
            <a:avLst/>
          </a:prstGeom>
        </p:spPr>
        <p:txBody>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a:lstStyle>
          <a:p>
            <a:pPr eaLnBrk="1" hangingPunct="1"/>
            <a:r>
              <a:rPr lang="en-GB" altLang="en-US" sz="2800" kern="0" dirty="0" smtClean="0">
                <a:solidFill>
                  <a:srgbClr val="FFFFFF"/>
                </a:solidFill>
              </a:rPr>
              <a:t>What do the overall ratings mean?</a:t>
            </a:r>
          </a:p>
        </p:txBody>
      </p:sp>
    </p:spTree>
    <p:extLst>
      <p:ext uri="{BB962C8B-B14F-4D97-AF65-F5344CB8AC3E}">
        <p14:creationId xmlns:p14="http://schemas.microsoft.com/office/powerpoint/2010/main" val="90054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84784"/>
            <a:ext cx="8640960"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a:solidFill>
                <a:srgbClr val="FFFFFF"/>
              </a:solidFill>
            </a:endParaRPr>
          </a:p>
        </p:txBody>
      </p:sp>
      <p:sp>
        <p:nvSpPr>
          <p:cNvPr id="2" name="Slide Number Placeholder 1"/>
          <p:cNvSpPr>
            <a:spLocks noGrp="1"/>
          </p:cNvSpPr>
          <p:nvPr>
            <p:ph type="sldNum" sz="quarter" idx="10"/>
          </p:nvPr>
        </p:nvSpPr>
        <p:spPr/>
        <p:txBody>
          <a:bodyPr/>
          <a:lstStyle/>
          <a:p>
            <a:pPr>
              <a:defRPr/>
            </a:pPr>
            <a:fld id="{2CDFC59F-7FD3-4981-88C1-003940B5C03E}" type="slidenum">
              <a:rPr lang="en-US" smtClean="0"/>
              <a:pPr>
                <a:defRPr/>
              </a:pPr>
              <a:t>6</a:t>
            </a:fld>
            <a:endParaRPr lang="en-US" sz="1400" dirty="0">
              <a:solidFill>
                <a:srgbClr val="6D2E69"/>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00" t="1557" r="2000" b="1930"/>
          <a:stretch/>
        </p:blipFill>
        <p:spPr>
          <a:xfrm>
            <a:off x="683568" y="1700808"/>
            <a:ext cx="3512132" cy="4536504"/>
          </a:xfrm>
          <a:prstGeom prst="rect">
            <a:avLst/>
          </a:prstGeom>
          <a:ln>
            <a:noFill/>
          </a:ln>
          <a:effectLst>
            <a:outerShdw blurRad="292100" dist="139700" dir="2700000" algn="tl" rotWithShape="0">
              <a:srgbClr val="333333">
                <a:alpha val="65000"/>
              </a:srgbClr>
            </a:outerShdw>
          </a:effectLst>
        </p:spPr>
      </p:pic>
      <p:sp>
        <p:nvSpPr>
          <p:cNvPr id="9" name="Rectangle 2"/>
          <p:cNvSpPr txBox="1">
            <a:spLocks noChangeArrowheads="1"/>
          </p:cNvSpPr>
          <p:nvPr/>
        </p:nvSpPr>
        <p:spPr>
          <a:xfrm>
            <a:off x="591716" y="691048"/>
            <a:ext cx="5578475" cy="906463"/>
          </a:xfrm>
          <a:prstGeom prst="rect">
            <a:avLst/>
          </a:prstGeom>
        </p:spPr>
        <p:txBody>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a:lstStyle>
          <a:p>
            <a:pPr eaLnBrk="1" hangingPunct="1"/>
            <a:r>
              <a:rPr lang="en-GB" altLang="en-US" sz="2800" kern="0" dirty="0" smtClean="0">
                <a:solidFill>
                  <a:srgbClr val="FFFFFF"/>
                </a:solidFill>
              </a:rPr>
              <a:t>Display of ratings </a:t>
            </a:r>
          </a:p>
        </p:txBody>
      </p:sp>
      <p:sp>
        <p:nvSpPr>
          <p:cNvPr id="7" name="TextBox 6"/>
          <p:cNvSpPr txBox="1"/>
          <p:nvPr/>
        </p:nvSpPr>
        <p:spPr>
          <a:xfrm>
            <a:off x="4427984" y="1597511"/>
            <a:ext cx="4248472" cy="5539978"/>
          </a:xfrm>
          <a:prstGeom prst="rect">
            <a:avLst/>
          </a:prstGeom>
          <a:noFill/>
        </p:spPr>
        <p:txBody>
          <a:bodyPr wrap="square" rtlCol="0">
            <a:spAutoFit/>
          </a:bodyPr>
          <a:lstStyle/>
          <a:p>
            <a:pPr marL="0" lvl="1" eaLnBrk="1" fontAlgn="auto" hangingPunct="1">
              <a:spcBef>
                <a:spcPts val="0"/>
              </a:spcBef>
              <a:spcAft>
                <a:spcPts val="0"/>
              </a:spcAft>
            </a:pPr>
            <a:r>
              <a:rPr lang="en-GB" altLang="en-US" b="1" kern="0" dirty="0" smtClean="0">
                <a:solidFill>
                  <a:srgbClr val="6B2861"/>
                </a:solidFill>
                <a:latin typeface="Arial"/>
                <a:ea typeface="ＭＳ Ｐゴシック"/>
              </a:rPr>
              <a:t>Why? </a:t>
            </a:r>
            <a:r>
              <a:rPr lang="en-GB" altLang="en-US" kern="0" dirty="0" smtClean="0">
                <a:solidFill>
                  <a:srgbClr val="000000"/>
                </a:solidFill>
                <a:latin typeface="Arial"/>
                <a:ea typeface="ＭＳ Ｐゴシック"/>
              </a:rPr>
              <a:t>Public </a:t>
            </a:r>
            <a:r>
              <a:rPr lang="en-GB" altLang="en-US" kern="0" dirty="0">
                <a:solidFill>
                  <a:srgbClr val="000000"/>
                </a:solidFill>
                <a:latin typeface="Arial"/>
                <a:ea typeface="ＭＳ Ｐゴシック"/>
              </a:rPr>
              <a:t>able to see rating of service quickly and </a:t>
            </a:r>
            <a:r>
              <a:rPr lang="en-GB" altLang="en-US" kern="0" dirty="0" smtClean="0">
                <a:solidFill>
                  <a:srgbClr val="000000"/>
                </a:solidFill>
                <a:latin typeface="Arial"/>
                <a:ea typeface="ＭＳ Ｐゴシック"/>
              </a:rPr>
              <a:t>easily</a:t>
            </a:r>
          </a:p>
          <a:p>
            <a:pPr marL="0" lvl="1" eaLnBrk="1" fontAlgn="auto" hangingPunct="1">
              <a:spcBef>
                <a:spcPts val="0"/>
              </a:spcBef>
              <a:spcAft>
                <a:spcPts val="0"/>
              </a:spcAft>
            </a:pPr>
            <a:endParaRPr lang="en-GB" altLang="en-US" kern="0" dirty="0" smtClean="0">
              <a:solidFill>
                <a:srgbClr val="000000"/>
              </a:solidFill>
              <a:latin typeface="Arial"/>
              <a:ea typeface="ＭＳ Ｐゴシック"/>
            </a:endParaRPr>
          </a:p>
          <a:p>
            <a:pPr marL="0" lvl="1" eaLnBrk="1" fontAlgn="auto" hangingPunct="1">
              <a:spcBef>
                <a:spcPts val="0"/>
              </a:spcBef>
              <a:spcAft>
                <a:spcPts val="0"/>
              </a:spcAft>
            </a:pPr>
            <a:r>
              <a:rPr lang="en-GB" altLang="en-US" b="1" kern="0" dirty="0" smtClean="0">
                <a:solidFill>
                  <a:srgbClr val="6B2861"/>
                </a:solidFill>
                <a:latin typeface="Arial"/>
                <a:ea typeface="ＭＳ Ｐゴシック"/>
              </a:rPr>
              <a:t>Where? </a:t>
            </a:r>
            <a:r>
              <a:rPr lang="en-GB" altLang="en-US" kern="0" dirty="0" smtClean="0">
                <a:solidFill>
                  <a:srgbClr val="000000"/>
                </a:solidFill>
                <a:latin typeface="Arial"/>
                <a:ea typeface="ＭＳ Ｐゴシック"/>
              </a:rPr>
              <a:t>Providers should display in prominent area in public view and on website</a:t>
            </a:r>
          </a:p>
          <a:p>
            <a:pPr marL="0" lvl="1" eaLnBrk="1" fontAlgn="auto" hangingPunct="1">
              <a:spcBef>
                <a:spcPts val="0"/>
              </a:spcBef>
              <a:spcAft>
                <a:spcPts val="0"/>
              </a:spcAft>
            </a:pPr>
            <a:endParaRPr lang="en-GB" altLang="en-US" kern="0" dirty="0">
              <a:solidFill>
                <a:srgbClr val="000000"/>
              </a:solidFill>
              <a:latin typeface="Arial"/>
              <a:ea typeface="ＭＳ Ｐゴシック"/>
            </a:endParaRPr>
          </a:p>
          <a:p>
            <a:pPr marL="0" lvl="1" eaLnBrk="1" fontAlgn="auto" hangingPunct="1">
              <a:spcBef>
                <a:spcPts val="0"/>
              </a:spcBef>
              <a:spcAft>
                <a:spcPts val="0"/>
              </a:spcAft>
            </a:pPr>
            <a:r>
              <a:rPr lang="en-GB" altLang="en-US" kern="0" dirty="0" smtClean="0">
                <a:solidFill>
                  <a:srgbClr val="000000"/>
                </a:solidFill>
                <a:latin typeface="Arial"/>
                <a:ea typeface="ＭＳ Ｐゴシック"/>
              </a:rPr>
              <a:t>CQC will send a template for completion and display</a:t>
            </a:r>
          </a:p>
          <a:p>
            <a:pPr marL="0" lvl="1" eaLnBrk="1" fontAlgn="auto" hangingPunct="1">
              <a:spcBef>
                <a:spcPts val="0"/>
              </a:spcBef>
              <a:spcAft>
                <a:spcPts val="0"/>
              </a:spcAft>
            </a:pPr>
            <a:endParaRPr lang="en-GB" altLang="en-US" kern="0" dirty="0" smtClean="0">
              <a:solidFill>
                <a:srgbClr val="000000"/>
              </a:solidFill>
              <a:latin typeface="Arial"/>
              <a:ea typeface="ＭＳ Ｐゴシック"/>
            </a:endParaRPr>
          </a:p>
          <a:p>
            <a:pPr marL="0" lvl="1" eaLnBrk="1" fontAlgn="auto" hangingPunct="1">
              <a:spcBef>
                <a:spcPts val="0"/>
              </a:spcBef>
              <a:spcAft>
                <a:spcPts val="0"/>
              </a:spcAft>
            </a:pPr>
            <a:r>
              <a:rPr lang="en-GB" altLang="en-US" kern="0" dirty="0" smtClean="0">
                <a:solidFill>
                  <a:srgbClr val="6B2861"/>
                </a:solidFill>
                <a:latin typeface="Arial"/>
                <a:ea typeface="ＭＳ Ｐゴシック"/>
              </a:rPr>
              <a:t>CQC will check this during inspections</a:t>
            </a:r>
          </a:p>
          <a:p>
            <a:pPr marL="0" lvl="1" eaLnBrk="1" fontAlgn="auto" hangingPunct="1">
              <a:spcBef>
                <a:spcPts val="0"/>
              </a:spcBef>
              <a:spcAft>
                <a:spcPts val="0"/>
              </a:spcAft>
            </a:pPr>
            <a:endParaRPr lang="en-GB" altLang="en-US" kern="0" dirty="0">
              <a:solidFill>
                <a:srgbClr val="000000"/>
              </a:solidFill>
              <a:latin typeface="Arial"/>
              <a:ea typeface="ＭＳ Ｐゴシック"/>
            </a:endParaRPr>
          </a:p>
          <a:p>
            <a:pPr eaLnBrk="1" fontAlgn="auto" hangingPunct="1">
              <a:spcBef>
                <a:spcPts val="0"/>
              </a:spcBef>
              <a:spcAft>
                <a:spcPts val="0"/>
              </a:spcAft>
            </a:pPr>
            <a:endParaRPr lang="en-GB" sz="1800" dirty="0">
              <a:solidFill>
                <a:srgbClr val="000000"/>
              </a:solidFill>
              <a:latin typeface="Arial"/>
              <a:ea typeface="ＭＳ Ｐゴシック"/>
            </a:endParaRPr>
          </a:p>
        </p:txBody>
      </p:sp>
      <p:sp>
        <p:nvSpPr>
          <p:cNvPr id="4" name="Rectangle 3"/>
          <p:cNvSpPr/>
          <p:nvPr/>
        </p:nvSpPr>
        <p:spPr>
          <a:xfrm>
            <a:off x="827583" y="2060848"/>
            <a:ext cx="2553369"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en-GB" sz="1550" b="1" dirty="0" smtClean="0">
                <a:solidFill>
                  <a:srgbClr val="743669"/>
                </a:solidFill>
                <a:cs typeface="Calibri" panose="020F0502020204030204" pitchFamily="34" charset="0"/>
              </a:rPr>
              <a:t>A Provider</a:t>
            </a:r>
            <a:endParaRPr lang="en-GB" sz="1550" b="1" dirty="0">
              <a:solidFill>
                <a:srgbClr val="743669"/>
              </a:solidFill>
              <a:cs typeface="Calibri" panose="020F0502020204030204" pitchFamily="34" charset="0"/>
            </a:endParaRPr>
          </a:p>
        </p:txBody>
      </p:sp>
    </p:spTree>
    <p:extLst>
      <p:ext uri="{BB962C8B-B14F-4D97-AF65-F5344CB8AC3E}">
        <p14:creationId xmlns:p14="http://schemas.microsoft.com/office/powerpoint/2010/main" val="692841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60400" y="649288"/>
            <a:ext cx="6769100" cy="538162"/>
          </a:xfrm>
        </p:spPr>
        <p:txBody>
          <a:bodyPr/>
          <a:lstStyle/>
          <a:p>
            <a:r>
              <a:rPr lang="en-GB" altLang="en-US" sz="2800" smtClean="0"/>
              <a:t>Inspection feedback from practices</a:t>
            </a:r>
          </a:p>
        </p:txBody>
      </p:sp>
      <p:sp>
        <p:nvSpPr>
          <p:cNvPr id="7171"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C2993CE5-5036-423A-B8D7-9DC10294FA95}" type="slidenum">
              <a:rPr lang="en-US" altLang="en-US" sz="900">
                <a:solidFill>
                  <a:srgbClr val="5F2861"/>
                </a:solidFill>
                <a:ea typeface="MS PGothic" pitchFamily="34" charset="-128"/>
              </a:rPr>
              <a:pPr algn="r"/>
              <a:t>7</a:t>
            </a:fld>
            <a:endParaRPr lang="en-US" altLang="en-US" sz="1400">
              <a:solidFill>
                <a:srgbClr val="6D2E69"/>
              </a:solidFill>
              <a:ea typeface="MS PGothic" pitchFamily="34" charset="-128"/>
            </a:endParaRPr>
          </a:p>
        </p:txBody>
      </p:sp>
      <p:sp>
        <p:nvSpPr>
          <p:cNvPr id="7172" name="Rounded Rectangular Callout 4"/>
          <p:cNvSpPr>
            <a:spLocks noChangeArrowheads="1"/>
          </p:cNvSpPr>
          <p:nvPr/>
        </p:nvSpPr>
        <p:spPr bwMode="auto">
          <a:xfrm>
            <a:off x="827088" y="1557338"/>
            <a:ext cx="3308350" cy="2159000"/>
          </a:xfrm>
          <a:prstGeom prst="wedgeRoundRectCallout">
            <a:avLst>
              <a:gd name="adj1" fmla="val -7907"/>
              <a:gd name="adj2" fmla="val 65861"/>
              <a:gd name="adj3" fmla="val 16667"/>
            </a:avLst>
          </a:prstGeom>
          <a:solidFill>
            <a:srgbClr val="DFEBF9"/>
          </a:solidFill>
          <a:ln w="9525" algn="ctr">
            <a:solidFill>
              <a:schemeClr val="tx1"/>
            </a:solidFill>
            <a:round/>
            <a:headEnd/>
            <a:tailEnd/>
          </a:ln>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en-GB" altLang="en-US" sz="2000" i="1" dirty="0">
                <a:solidFill>
                  <a:srgbClr val="000000"/>
                </a:solidFill>
              </a:rPr>
              <a:t>“My staff told me they found it a positive experience, as they don’t always get a chance to reflect on what we are doing.”</a:t>
            </a:r>
            <a:endParaRPr lang="en-GB" altLang="en-US" sz="2800" dirty="0"/>
          </a:p>
        </p:txBody>
      </p:sp>
      <p:sp>
        <p:nvSpPr>
          <p:cNvPr id="7173" name="Rounded Rectangular Callout 5"/>
          <p:cNvSpPr>
            <a:spLocks noChangeArrowheads="1"/>
          </p:cNvSpPr>
          <p:nvPr/>
        </p:nvSpPr>
        <p:spPr bwMode="auto">
          <a:xfrm>
            <a:off x="5672417" y="1634979"/>
            <a:ext cx="2592338" cy="1938037"/>
          </a:xfrm>
          <a:prstGeom prst="wedgeRoundRectCallout">
            <a:avLst>
              <a:gd name="adj1" fmla="val 7467"/>
              <a:gd name="adj2" fmla="val 62933"/>
              <a:gd name="adj3" fmla="val 16667"/>
            </a:avLst>
          </a:prstGeom>
          <a:solidFill>
            <a:srgbClr val="D5EEEA"/>
          </a:solidFill>
          <a:ln w="9525" algn="ctr">
            <a:solidFill>
              <a:schemeClr val="tx1"/>
            </a:solidFill>
            <a:round/>
            <a:headEnd/>
            <a:tailEnd/>
          </a:ln>
        </p:spPr>
        <p:txBody>
          <a:bodyPr/>
          <a:lstStyle>
            <a:lvl1pPr>
              <a:lnSpc>
                <a:spcPct val="90000"/>
              </a:lnSpc>
              <a:spcBef>
                <a:spcPct val="60000"/>
              </a:spcBef>
              <a:buClr>
                <a:srgbClr val="5F2861"/>
              </a:buClr>
              <a:buSzPct val="120000"/>
              <a:tabLst>
                <a:tab pos="261938" algn="l"/>
              </a:tabLst>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tabLst>
                <a:tab pos="261938" algn="l"/>
              </a:tabLst>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tabLst>
                <a:tab pos="261938" algn="l"/>
              </a:tabLst>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tabLst>
                <a:tab pos="261938" algn="l"/>
              </a:tabLst>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tabLst>
                <a:tab pos="261938" algn="l"/>
              </a:tabLst>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9pPr>
          </a:lstStyle>
          <a:p>
            <a:pPr eaLnBrk="1" hangingPunct="1">
              <a:lnSpc>
                <a:spcPct val="100000"/>
              </a:lnSpc>
              <a:spcBef>
                <a:spcPts val="600"/>
              </a:spcBef>
              <a:spcAft>
                <a:spcPts val="600"/>
              </a:spcAft>
              <a:buClr>
                <a:srgbClr val="712F73"/>
              </a:buClr>
            </a:pPr>
            <a:r>
              <a:rPr lang="en-GB" altLang="en-US" i="1" dirty="0">
                <a:solidFill>
                  <a:srgbClr val="000000"/>
                </a:solidFill>
                <a:ea typeface="ヒラギノ角ゴ Pro W3" charset="-128"/>
              </a:rPr>
              <a:t>“For the first time in our lives, we feel that our work has been recognised and appreciated.” </a:t>
            </a:r>
          </a:p>
        </p:txBody>
      </p:sp>
      <p:sp>
        <p:nvSpPr>
          <p:cNvPr id="7174" name="Rounded Rectangular Callout 4"/>
          <p:cNvSpPr>
            <a:spLocks noChangeArrowheads="1"/>
          </p:cNvSpPr>
          <p:nvPr/>
        </p:nvSpPr>
        <p:spPr bwMode="auto">
          <a:xfrm>
            <a:off x="1475656" y="4229918"/>
            <a:ext cx="2530475" cy="1800225"/>
          </a:xfrm>
          <a:prstGeom prst="wedgeRoundRectCallout">
            <a:avLst>
              <a:gd name="adj1" fmla="val -6295"/>
              <a:gd name="adj2" fmla="val 63976"/>
              <a:gd name="adj3" fmla="val 16667"/>
            </a:avLst>
          </a:prstGeom>
          <a:solidFill>
            <a:srgbClr val="FDE5C5"/>
          </a:solidFill>
          <a:ln w="9525" algn="ctr">
            <a:solidFill>
              <a:schemeClr val="tx1"/>
            </a:solidFill>
            <a:round/>
            <a:headEnd/>
            <a:tailEnd/>
          </a:ln>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en-GB" sz="2000" i="1" dirty="0" smtClean="0"/>
              <a:t>“We </a:t>
            </a:r>
            <a:r>
              <a:rPr lang="en-GB" sz="2000" i="1" dirty="0"/>
              <a:t>appreciate you making the process less stressful than we expected it to be!”</a:t>
            </a:r>
            <a:endParaRPr lang="en-GB" altLang="en-US" sz="2800" dirty="0"/>
          </a:p>
        </p:txBody>
      </p:sp>
      <p:sp>
        <p:nvSpPr>
          <p:cNvPr id="7175" name="Rounded Rectangular Callout 5"/>
          <p:cNvSpPr>
            <a:spLocks noChangeArrowheads="1"/>
          </p:cNvSpPr>
          <p:nvPr/>
        </p:nvSpPr>
        <p:spPr bwMode="auto">
          <a:xfrm>
            <a:off x="4932040" y="4081486"/>
            <a:ext cx="3167062" cy="2097087"/>
          </a:xfrm>
          <a:prstGeom prst="wedgeRoundRectCallout">
            <a:avLst>
              <a:gd name="adj1" fmla="val 3609"/>
              <a:gd name="adj2" fmla="val 61644"/>
              <a:gd name="adj3" fmla="val 16667"/>
            </a:avLst>
          </a:prstGeom>
          <a:solidFill>
            <a:srgbClr val="EEEBBF"/>
          </a:solidFill>
          <a:ln w="9525" algn="ctr">
            <a:solidFill>
              <a:schemeClr val="tx1"/>
            </a:solidFill>
            <a:round/>
            <a:headEnd/>
            <a:tailEnd/>
          </a:ln>
        </p:spPr>
        <p:txBody>
          <a:bodyPr/>
          <a:lstStyle>
            <a:lvl1pPr>
              <a:lnSpc>
                <a:spcPct val="90000"/>
              </a:lnSpc>
              <a:spcBef>
                <a:spcPct val="60000"/>
              </a:spcBef>
              <a:buClr>
                <a:srgbClr val="5F2861"/>
              </a:buClr>
              <a:buSzPct val="120000"/>
              <a:tabLst>
                <a:tab pos="261938" algn="l"/>
              </a:tabLst>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tabLst>
                <a:tab pos="261938" algn="l"/>
              </a:tabLst>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tabLst>
                <a:tab pos="261938" algn="l"/>
              </a:tabLst>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tabLst>
                <a:tab pos="261938" algn="l"/>
              </a:tabLst>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tabLst>
                <a:tab pos="261938" algn="l"/>
              </a:tabLst>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Arial" pitchFamily="34" charset="0"/>
                <a:ea typeface="MS PGothic" pitchFamily="34" charset="-128"/>
              </a:defRPr>
            </a:lvl9pPr>
          </a:lstStyle>
          <a:p>
            <a:pPr eaLnBrk="1" hangingPunct="1">
              <a:lnSpc>
                <a:spcPct val="100000"/>
              </a:lnSpc>
              <a:spcBef>
                <a:spcPts val="600"/>
              </a:spcBef>
              <a:spcAft>
                <a:spcPts val="600"/>
              </a:spcAft>
              <a:buClr>
                <a:srgbClr val="712F73"/>
              </a:buClr>
            </a:pPr>
            <a:r>
              <a:rPr lang="en-GB" altLang="en-US" i="1" dirty="0">
                <a:solidFill>
                  <a:srgbClr val="000000"/>
                </a:solidFill>
                <a:ea typeface="ヒラギノ角ゴ Pro W3" charset="-128"/>
              </a:rPr>
              <a:t>“They worked very hard to ensure that the day was as stress free as possible whilst getting the information they needed.”</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3568" y="681038"/>
            <a:ext cx="6714182" cy="538162"/>
          </a:xfrm>
        </p:spPr>
        <p:txBody>
          <a:bodyPr/>
          <a:lstStyle/>
          <a:p>
            <a:r>
              <a:rPr lang="en-GB" altLang="en-US" sz="2800" dirty="0" smtClean="0"/>
              <a:t>So far we have found…</a:t>
            </a:r>
          </a:p>
        </p:txBody>
      </p:sp>
      <p:sp>
        <p:nvSpPr>
          <p:cNvPr id="4" name="TextBox 3"/>
          <p:cNvSpPr txBox="1"/>
          <p:nvPr/>
        </p:nvSpPr>
        <p:spPr>
          <a:xfrm>
            <a:off x="468313" y="1700213"/>
            <a:ext cx="8207375" cy="1723516"/>
          </a:xfrm>
          <a:prstGeom prst="rect">
            <a:avLst/>
          </a:prstGeom>
          <a:noFill/>
        </p:spPr>
        <p:txBody>
          <a:bodyPr lIns="91408" tIns="45704" rIns="91408" bIns="45704">
            <a:spAutoFit/>
          </a:bodyPr>
          <a:lstStyle/>
          <a:p>
            <a:pPr marL="342900" indent="-342900" eaLnBrk="1" hangingPunct="1">
              <a:spcBef>
                <a:spcPts val="600"/>
              </a:spcBef>
              <a:spcAft>
                <a:spcPts val="600"/>
              </a:spcAft>
              <a:buClr>
                <a:srgbClr val="712F73"/>
              </a:buClr>
              <a:buSzPct val="120000"/>
              <a:buFont typeface="Arial" panose="020B0604020202020204" pitchFamily="34" charset="0"/>
              <a:buChar char="•"/>
              <a:tabLst>
                <a:tab pos="261938" algn="l"/>
              </a:tabLst>
              <a:defRPr/>
            </a:pPr>
            <a:r>
              <a:rPr lang="en-GB" kern="0" dirty="0">
                <a:solidFill>
                  <a:srgbClr val="000000"/>
                </a:solidFill>
                <a:latin typeface="Arial"/>
                <a:ea typeface="ＭＳ Ｐゴシック"/>
              </a:rPr>
              <a:t>We have published </a:t>
            </a:r>
            <a:r>
              <a:rPr lang="en-GB" kern="0" dirty="0" smtClean="0">
                <a:solidFill>
                  <a:srgbClr val="000000"/>
                </a:solidFill>
                <a:latin typeface="Arial"/>
                <a:ea typeface="ＭＳ Ｐゴシック"/>
              </a:rPr>
              <a:t>6,028 inspection </a:t>
            </a:r>
            <a:r>
              <a:rPr lang="en-GB" kern="0" dirty="0">
                <a:solidFill>
                  <a:srgbClr val="000000"/>
                </a:solidFill>
                <a:latin typeface="Arial"/>
                <a:ea typeface="ＭＳ Ｐゴシック"/>
              </a:rPr>
              <a:t>reports since we launched our approach to inspecting GP practices in October </a:t>
            </a:r>
            <a:r>
              <a:rPr lang="en-GB" kern="0" dirty="0" smtClean="0">
                <a:solidFill>
                  <a:srgbClr val="000000"/>
                </a:solidFill>
                <a:latin typeface="Arial"/>
                <a:ea typeface="ＭＳ Ｐゴシック"/>
              </a:rPr>
              <a:t>2014. What </a:t>
            </a:r>
            <a:r>
              <a:rPr lang="en-GB" kern="0" dirty="0">
                <a:solidFill>
                  <a:srgbClr val="000000"/>
                </a:solidFill>
                <a:latin typeface="Arial"/>
                <a:ea typeface="ＭＳ Ｐゴシック"/>
              </a:rPr>
              <a:t>have we found?</a:t>
            </a:r>
          </a:p>
          <a:p>
            <a:pPr lvl="2" eaLnBrk="1" hangingPunct="1">
              <a:spcBef>
                <a:spcPts val="600"/>
              </a:spcBef>
              <a:spcAft>
                <a:spcPts val="600"/>
              </a:spcAft>
              <a:buClr>
                <a:srgbClr val="712F73"/>
              </a:buClr>
              <a:buSzPct val="120000"/>
              <a:tabLst>
                <a:tab pos="261938" algn="l"/>
              </a:tabLst>
              <a:defRPr/>
            </a:pPr>
            <a:endParaRPr lang="en-GB" kern="0" dirty="0">
              <a:solidFill>
                <a:srgbClr val="000000"/>
              </a:solidFill>
              <a:latin typeface="Arial"/>
              <a:ea typeface="ＭＳ Ｐゴシック"/>
            </a:endParaRPr>
          </a:p>
        </p:txBody>
      </p:sp>
      <p:sp>
        <p:nvSpPr>
          <p:cNvPr id="8196"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DD67DDB8-8B91-4D75-8DCE-8725C8649663}" type="slidenum">
              <a:rPr lang="en-US" altLang="en-US" sz="900">
                <a:solidFill>
                  <a:srgbClr val="5F2861"/>
                </a:solidFill>
                <a:ea typeface="MS PGothic" pitchFamily="34" charset="-128"/>
              </a:rPr>
              <a:pPr algn="r"/>
              <a:t>8</a:t>
            </a:fld>
            <a:endParaRPr lang="en-US" altLang="en-US" sz="1400">
              <a:solidFill>
                <a:srgbClr val="6D2E69"/>
              </a:solidFill>
              <a:ea typeface="MS PGothic" pitchFamily="34" charset="-128"/>
            </a:endParaRPr>
          </a:p>
        </p:txBody>
      </p:sp>
      <p:sp>
        <p:nvSpPr>
          <p:cNvPr id="2" name="Rounded Rectangle 1"/>
          <p:cNvSpPr/>
          <p:nvPr/>
        </p:nvSpPr>
        <p:spPr bwMode="auto">
          <a:xfrm>
            <a:off x="5651500" y="3213100"/>
            <a:ext cx="3071813" cy="3035300"/>
          </a:xfrm>
          <a:prstGeom prst="roundRect">
            <a:avLst/>
          </a:prstGeom>
          <a:solidFill>
            <a:srgbClr val="712F73"/>
          </a:solidFill>
          <a:ln w="9525" cap="flat" cmpd="sng" algn="ctr">
            <a:solidFill>
              <a:schemeClr val="tx1"/>
            </a:solidFill>
            <a:prstDash val="solid"/>
            <a:round/>
            <a:headEnd type="none" w="med" len="med"/>
            <a:tailEnd type="none" w="med" len="med"/>
          </a:ln>
          <a:effectLst/>
        </p:spPr>
        <p:txBody>
          <a:bodyPr/>
          <a:lstStyle/>
          <a:p>
            <a:pPr>
              <a:defRPr/>
            </a:pPr>
            <a:r>
              <a:rPr lang="en-GB" i="1" kern="0" dirty="0" smtClean="0">
                <a:solidFill>
                  <a:srgbClr val="FFFFFF"/>
                </a:solidFill>
                <a:latin typeface="Arial"/>
                <a:ea typeface="ＭＳ Ｐゴシック"/>
              </a:rPr>
              <a:t>89% </a:t>
            </a:r>
            <a:r>
              <a:rPr lang="en-GB" i="1" kern="0" dirty="0">
                <a:solidFill>
                  <a:srgbClr val="FFFFFF"/>
                </a:solidFill>
                <a:latin typeface="Arial"/>
                <a:ea typeface="ＭＳ Ｐゴシック"/>
              </a:rPr>
              <a:t>of GP practices we have inspected are providing a good or outstanding standard of care</a:t>
            </a:r>
          </a:p>
        </p:txBody>
      </p:sp>
      <p:graphicFrame>
        <p:nvGraphicFramePr>
          <p:cNvPr id="7" name="Chart 6"/>
          <p:cNvGraphicFramePr>
            <a:graphicFrameLocks/>
          </p:cNvGraphicFramePr>
          <p:nvPr>
            <p:extLst>
              <p:ext uri="{D42A27DB-BD31-4B8C-83A1-F6EECF244321}">
                <p14:modId xmlns:p14="http://schemas.microsoft.com/office/powerpoint/2010/main" val="1084515048"/>
              </p:ext>
            </p:extLst>
          </p:nvPr>
        </p:nvGraphicFramePr>
        <p:xfrm>
          <a:off x="487677" y="3429000"/>
          <a:ext cx="4824536"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67544" y="6525344"/>
            <a:ext cx="2512955" cy="215444"/>
          </a:xfrm>
          <a:prstGeom prst="rect">
            <a:avLst/>
          </a:prstGeom>
          <a:noFill/>
        </p:spPr>
        <p:txBody>
          <a:bodyPr wrap="square" rtlCol="0">
            <a:spAutoFit/>
          </a:bodyPr>
          <a:lstStyle/>
          <a:p>
            <a:r>
              <a:rPr lang="en-GB" sz="800" dirty="0" smtClean="0">
                <a:solidFill>
                  <a:srgbClr val="000000"/>
                </a:solidFill>
              </a:rPr>
              <a:t>Source:  CQC –  1 December 2016</a:t>
            </a:r>
            <a:endParaRPr lang="en-GB" sz="800" dirty="0">
              <a:solidFill>
                <a:srgbClr val="000000"/>
              </a:solidFill>
            </a:endParaRPr>
          </a:p>
        </p:txBody>
      </p:sp>
      <p:graphicFrame>
        <p:nvGraphicFramePr>
          <p:cNvPr id="11" name="Chart 10"/>
          <p:cNvGraphicFramePr>
            <a:graphicFrameLocks/>
          </p:cNvGraphicFramePr>
          <p:nvPr>
            <p:extLst>
              <p:ext uri="{D42A27DB-BD31-4B8C-83A1-F6EECF244321}">
                <p14:modId xmlns:p14="http://schemas.microsoft.com/office/powerpoint/2010/main" val="2508206214"/>
              </p:ext>
            </p:extLst>
          </p:nvPr>
        </p:nvGraphicFramePr>
        <p:xfrm>
          <a:off x="323528" y="2636912"/>
          <a:ext cx="5040560"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224645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GP ratings by key question</a:t>
            </a:r>
            <a:endParaRPr lang="en-GB" sz="2800" dirty="0"/>
          </a:p>
        </p:txBody>
      </p:sp>
      <p:sp>
        <p:nvSpPr>
          <p:cNvPr id="3" name="Slide Number Placeholder 2"/>
          <p:cNvSpPr>
            <a:spLocks noGrp="1"/>
          </p:cNvSpPr>
          <p:nvPr>
            <p:ph type="sldNum" sz="quarter" idx="10"/>
          </p:nvPr>
        </p:nvSpPr>
        <p:spPr/>
        <p:txBody>
          <a:bodyPr/>
          <a:lstStyle/>
          <a:p>
            <a:pPr>
              <a:defRPr/>
            </a:pPr>
            <a:fld id="{97698406-8241-4F28-B249-9BE5987FD5E6}" type="slidenum">
              <a:rPr lang="en-US" smtClean="0"/>
              <a:pPr>
                <a:defRPr/>
              </a:pPr>
              <a:t>9</a:t>
            </a:fld>
            <a:endParaRPr lang="en-US" sz="1400">
              <a:solidFill>
                <a:srgbClr val="6D2E69"/>
              </a:solidFill>
            </a:endParaRPr>
          </a:p>
        </p:txBody>
      </p:sp>
      <p:sp>
        <p:nvSpPr>
          <p:cNvPr id="5" name="TextBox 4"/>
          <p:cNvSpPr txBox="1"/>
          <p:nvPr/>
        </p:nvSpPr>
        <p:spPr>
          <a:xfrm>
            <a:off x="467544" y="6525344"/>
            <a:ext cx="2512955" cy="215444"/>
          </a:xfrm>
          <a:prstGeom prst="rect">
            <a:avLst/>
          </a:prstGeom>
          <a:noFill/>
        </p:spPr>
        <p:txBody>
          <a:bodyPr wrap="square" rtlCol="0">
            <a:spAutoFit/>
          </a:bodyPr>
          <a:lstStyle/>
          <a:p>
            <a:r>
              <a:rPr lang="en-GB" sz="800" dirty="0" smtClean="0">
                <a:solidFill>
                  <a:srgbClr val="000000"/>
                </a:solidFill>
              </a:rPr>
              <a:t>Source:  CQC – 1 December 2016</a:t>
            </a:r>
            <a:endParaRPr lang="en-GB" sz="800"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2774523754"/>
              </p:ext>
            </p:extLst>
          </p:nvPr>
        </p:nvGraphicFramePr>
        <p:xfrm>
          <a:off x="467544" y="1556792"/>
          <a:ext cx="8280920"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5212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5EEEA"/>
        </a:solidFill>
        <a:ln w="9525" algn="ctr">
          <a:solidFill>
            <a:schemeClr val="tx1"/>
          </a:solidFill>
          <a:round/>
          <a:headEnd/>
          <a:tailEnd/>
        </a:ln>
      </a:spPr>
      <a:bodyPr/>
      <a:lstStyle>
        <a:defPPr>
          <a:defRPr sz="1600" dirty="0" smtClean="0">
            <a:solidFill>
              <a:srgbClr val="712F73"/>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9_20205_CQC_Template">
  <a:themeElements>
    <a:clrScheme name="4_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3_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1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Munich:Applications:Microsoft Office 2004:Templates:My Templates:20205_CQC_Template.pot</Template>
  <TotalTime>29284</TotalTime>
  <Words>3521</Words>
  <Application>Microsoft Office PowerPoint</Application>
  <PresentationFormat>On-screen Show (4:3)</PresentationFormat>
  <Paragraphs>379</Paragraphs>
  <Slides>31</Slides>
  <Notes>27</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20205_CQC_Template</vt:lpstr>
      <vt:lpstr>Custom Design</vt:lpstr>
      <vt:lpstr>3_20205_CQC_Template</vt:lpstr>
      <vt:lpstr>1_Default</vt:lpstr>
      <vt:lpstr>9_20205_CQC_Template</vt:lpstr>
      <vt:lpstr>2_Default</vt:lpstr>
      <vt:lpstr>3_Default</vt:lpstr>
      <vt:lpstr>1_20205_CQC_Template</vt:lpstr>
      <vt:lpstr>PowerPoint Presentation</vt:lpstr>
      <vt:lpstr>PowerPoint Presentation</vt:lpstr>
      <vt:lpstr>PowerPoint Presentation</vt:lpstr>
      <vt:lpstr>Scope of CQC’s remit</vt:lpstr>
      <vt:lpstr>PowerPoint Presentation</vt:lpstr>
      <vt:lpstr>PowerPoint Presentation</vt:lpstr>
      <vt:lpstr>Inspection feedback from practices</vt:lpstr>
      <vt:lpstr>So far we have found…</vt:lpstr>
      <vt:lpstr>GP ratings by key question</vt:lpstr>
      <vt:lpstr>PowerPoint Presentation</vt:lpstr>
      <vt:lpstr>PowerPoint Presentation</vt:lpstr>
      <vt:lpstr>Examples of inadequate care</vt:lpstr>
      <vt:lpstr>Looking at improvement </vt:lpstr>
      <vt:lpstr>‘IT COULDN’T HAPPEN HERE’</vt:lpstr>
      <vt:lpstr>Safety: key themes in poor care</vt:lpstr>
      <vt:lpstr>Effective:  key themes in good care</vt:lpstr>
      <vt:lpstr>Caring: key themes in good and  poor care</vt:lpstr>
      <vt:lpstr>Responsive: key themes in good  care</vt:lpstr>
      <vt:lpstr>Well led:  key themes in good care</vt:lpstr>
      <vt:lpstr>Population groups</vt:lpstr>
      <vt:lpstr>Our thoughts on what would  faciltitate improvement </vt:lpstr>
      <vt:lpstr>What will our strategy mean for primary care?</vt:lpstr>
      <vt:lpstr>Helpful resources for practices</vt:lpstr>
      <vt:lpstr>Support for poor performing  practices</vt:lpstr>
      <vt:lpstr>PowerPoint Presentation</vt:lpstr>
      <vt:lpstr>PowerPoint Presentation</vt:lpstr>
      <vt:lpstr>Not seen, not heard: Our findings</vt:lpstr>
      <vt:lpstr>Not seen, not heard:  Our recommendations</vt:lpstr>
      <vt:lpstr>Get involved</vt:lpstr>
      <vt:lpstr>Find out more</vt:lpstr>
      <vt:lpstr>PowerPoint Presentation</vt:lpstr>
    </vt:vector>
  </TitlesOfParts>
  <Company>CQC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Generic PMS slide bank</dc:title>
  <dc:creator>Ayse Omer</dc:creator>
  <cp:lastModifiedBy>Tim</cp:lastModifiedBy>
  <cp:revision>1410</cp:revision>
  <cp:lastPrinted>2016-07-21T12:53:03Z</cp:lastPrinted>
  <dcterms:created xsi:type="dcterms:W3CDTF">2012-02-13T09:51:06Z</dcterms:created>
  <dcterms:modified xsi:type="dcterms:W3CDTF">2017-04-01T09:36:57Z</dcterms:modified>
</cp:coreProperties>
</file>