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90" r:id="rId6"/>
    <p:sldMasterId id="2147483727" r:id="rId7"/>
    <p:sldMasterId id="2147483738" r:id="rId8"/>
  </p:sldMasterIdLst>
  <p:notesMasterIdLst>
    <p:notesMasterId r:id="rId42"/>
  </p:notesMasterIdLst>
  <p:handoutMasterIdLst>
    <p:handoutMasterId r:id="rId43"/>
  </p:handoutMasterIdLst>
  <p:sldIdLst>
    <p:sldId id="587" r:id="rId9"/>
    <p:sldId id="572" r:id="rId10"/>
    <p:sldId id="503" r:id="rId11"/>
    <p:sldId id="517" r:id="rId12"/>
    <p:sldId id="566" r:id="rId13"/>
    <p:sldId id="452" r:id="rId14"/>
    <p:sldId id="360" r:id="rId15"/>
    <p:sldId id="556" r:id="rId16"/>
    <p:sldId id="433" r:id="rId17"/>
    <p:sldId id="542" r:id="rId18"/>
    <p:sldId id="569" r:id="rId19"/>
    <p:sldId id="455" r:id="rId20"/>
    <p:sldId id="338" r:id="rId21"/>
    <p:sldId id="509" r:id="rId22"/>
    <p:sldId id="570" r:id="rId23"/>
    <p:sldId id="311" r:id="rId24"/>
    <p:sldId id="511" r:id="rId25"/>
    <p:sldId id="512" r:id="rId26"/>
    <p:sldId id="320" r:id="rId27"/>
    <p:sldId id="579" r:id="rId28"/>
    <p:sldId id="543" r:id="rId29"/>
    <p:sldId id="541" r:id="rId30"/>
    <p:sldId id="525" r:id="rId31"/>
    <p:sldId id="580" r:id="rId32"/>
    <p:sldId id="585" r:id="rId33"/>
    <p:sldId id="589" r:id="rId34"/>
    <p:sldId id="582" r:id="rId35"/>
    <p:sldId id="590" r:id="rId36"/>
    <p:sldId id="584" r:id="rId37"/>
    <p:sldId id="583" r:id="rId38"/>
    <p:sldId id="475" r:id="rId39"/>
    <p:sldId id="518" r:id="rId40"/>
    <p:sldId id="588" r:id="rId41"/>
  </p:sldIdLst>
  <p:sldSz cx="9144000" cy="5143500" type="screen16x9"/>
  <p:notesSz cx="6808788" cy="9940925"/>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587"/>
            <p14:sldId id="572"/>
            <p14:sldId id="503"/>
            <p14:sldId id="517"/>
            <p14:sldId id="566"/>
            <p14:sldId id="452"/>
            <p14:sldId id="360"/>
            <p14:sldId id="556"/>
            <p14:sldId id="433"/>
            <p14:sldId id="542"/>
            <p14:sldId id="569"/>
            <p14:sldId id="455"/>
            <p14:sldId id="338"/>
            <p14:sldId id="509"/>
            <p14:sldId id="570"/>
            <p14:sldId id="311"/>
            <p14:sldId id="511"/>
            <p14:sldId id="512"/>
            <p14:sldId id="320"/>
            <p14:sldId id="579"/>
            <p14:sldId id="543"/>
            <p14:sldId id="541"/>
            <p14:sldId id="525"/>
            <p14:sldId id="580"/>
            <p14:sldId id="585"/>
            <p14:sldId id="589"/>
            <p14:sldId id="582"/>
            <p14:sldId id="590"/>
            <p14:sldId id="584"/>
            <p14:sldId id="583"/>
            <p14:sldId id="475"/>
            <p14:sldId id="518"/>
            <p14:sldId id="588"/>
          </p14:sldIdLst>
        </p14:section>
      </p14:sectionLst>
    </p:ext>
    <p:ext uri="{EFAFB233-063F-42B5-8137-9DF3F51BA10A}">
      <p15:sldGuideLst xmlns:p15="http://schemas.microsoft.com/office/powerpoint/2012/main" xmlns="">
        <p15:guide id="1" orient="horz" pos="486" userDrawn="1">
          <p15:clr>
            <a:srgbClr val="A4A3A4"/>
          </p15:clr>
        </p15:guide>
        <p15:guide id="2" pos="635" userDrawn="1">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t Nowell" initials="JN" lastIdx="8" clrIdx="0"/>
  <p:cmAuthor id="1" name="Ros Roughton" initials="RR"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B4E"/>
    <a:srgbClr val="0072C6"/>
    <a:srgbClr val="9E1252"/>
    <a:srgbClr val="D0EEF6"/>
    <a:srgbClr val="0091C9"/>
    <a:srgbClr val="C6CCDB"/>
    <a:srgbClr val="00ADC6"/>
    <a:srgbClr val="005CB9"/>
    <a:srgbClr val="092C74"/>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7329" autoAdjust="0"/>
  </p:normalViewPr>
  <p:slideViewPr>
    <p:cSldViewPr snapToGrid="0" snapToObjects="1">
      <p:cViewPr>
        <p:scale>
          <a:sx n="106" d="100"/>
          <a:sy n="106" d="100"/>
        </p:scale>
        <p:origin x="-444" y="-24"/>
      </p:cViewPr>
      <p:guideLst>
        <p:guide orient="horz" pos="486"/>
        <p:guide pos="6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12"/>
    </p:cViewPr>
  </p:sorterViewPr>
  <p:notesViewPr>
    <p:cSldViewPr snapToGrid="0" snapToObjects="1">
      <p:cViewPr varScale="1">
        <p:scale>
          <a:sx n="61" d="100"/>
          <a:sy n="61" d="100"/>
        </p:scale>
        <p:origin x="-2862"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D0430-5BA3-454B-BB94-3BE7C1A59A8D}"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272D3ED-7D26-4713-915F-E46F6B598CB9}">
      <dgm:prSet phldrT="[Text]" custT="1"/>
      <dgm:spPr/>
      <dgm:t>
        <a:bodyPr/>
        <a:lstStyle/>
        <a:p>
          <a:pPr>
            <a:buFont typeface="Arial"/>
            <a:buNone/>
          </a:pPr>
          <a:r>
            <a:rPr lang="en-US" sz="1400" b="1" dirty="0">
              <a:latin typeface="+mj-lt"/>
            </a:rPr>
            <a:t>Receptionists</a:t>
          </a:r>
          <a:r>
            <a:rPr lang="en-US" sz="1400" dirty="0">
              <a:latin typeface="+mj-lt"/>
            </a:rPr>
            <a:t> can book appointments</a:t>
          </a:r>
        </a:p>
      </dgm:t>
    </dgm:pt>
    <dgm:pt modelId="{C392BD5A-E341-4C43-B4DD-7F6401E560B8}" type="parTrans" cxnId="{50C2F19D-C13C-4C36-9A3A-0C3CC34E6633}">
      <dgm:prSet/>
      <dgm:spPr/>
      <dgm:t>
        <a:bodyPr/>
        <a:lstStyle/>
        <a:p>
          <a:endParaRPr lang="en-US" sz="1800">
            <a:latin typeface="+mj-lt"/>
          </a:endParaRPr>
        </a:p>
      </dgm:t>
    </dgm:pt>
    <dgm:pt modelId="{14D67AD0-141E-43B7-BCDB-19966EFC3A7E}" type="sibTrans" cxnId="{50C2F19D-C13C-4C36-9A3A-0C3CC34E6633}">
      <dgm:prSet/>
      <dgm:spPr/>
      <dgm:t>
        <a:bodyPr/>
        <a:lstStyle/>
        <a:p>
          <a:endParaRPr lang="en-US" sz="1800">
            <a:latin typeface="+mj-lt"/>
          </a:endParaRPr>
        </a:p>
      </dgm:t>
    </dgm:pt>
    <dgm:pt modelId="{5F932261-91E7-4147-9AFD-37DA244BFD0E}">
      <dgm:prSet phldrT="[Text]" custT="1"/>
      <dgm:spPr/>
      <dgm:t>
        <a:bodyPr/>
        <a:lstStyle/>
        <a:p>
          <a:pPr>
            <a:buFont typeface="Arial"/>
            <a:buNone/>
          </a:pPr>
          <a:r>
            <a:rPr lang="en-GB" sz="1400" b="1" dirty="0">
              <a:latin typeface="+mj-lt"/>
              <a:cs typeface="Calibri"/>
            </a:rPr>
            <a:t>30 mins</a:t>
          </a:r>
          <a:r>
            <a:rPr lang="en-GB" sz="1400" dirty="0" smtClean="0">
              <a:latin typeface="+mj-lt"/>
              <a:cs typeface="Calibri"/>
            </a:rPr>
            <a:t>/ 1000 patients </a:t>
          </a:r>
          <a:r>
            <a:rPr lang="en-GB" sz="1400" dirty="0">
              <a:latin typeface="+mj-lt"/>
              <a:cs typeface="Calibri"/>
            </a:rPr>
            <a:t>initially</a:t>
          </a:r>
          <a:endParaRPr lang="en-US" sz="1400" dirty="0">
            <a:latin typeface="+mj-lt"/>
          </a:endParaRPr>
        </a:p>
      </dgm:t>
    </dgm:pt>
    <dgm:pt modelId="{92DB40CB-5065-4376-9DE3-65F5774206B2}" type="parTrans" cxnId="{4F132006-B0CB-424C-9E1C-9D79D965ACB0}">
      <dgm:prSet/>
      <dgm:spPr/>
      <dgm:t>
        <a:bodyPr/>
        <a:lstStyle/>
        <a:p>
          <a:endParaRPr lang="en-US" sz="1800">
            <a:latin typeface="+mj-lt"/>
          </a:endParaRPr>
        </a:p>
      </dgm:t>
    </dgm:pt>
    <dgm:pt modelId="{2DB5D71F-52A9-40F1-8991-61AFF4EB5893}" type="sibTrans" cxnId="{4F132006-B0CB-424C-9E1C-9D79D965ACB0}">
      <dgm:prSet/>
      <dgm:spPr/>
      <dgm:t>
        <a:bodyPr/>
        <a:lstStyle/>
        <a:p>
          <a:endParaRPr lang="en-US" sz="1800">
            <a:latin typeface="+mj-lt"/>
          </a:endParaRPr>
        </a:p>
      </dgm:t>
    </dgm:pt>
    <dgm:pt modelId="{96E7F588-2768-4713-AF0A-51B81503B2D1}">
      <dgm:prSet custT="1"/>
      <dgm:spPr/>
      <dgm:t>
        <a:bodyPr/>
        <a:lstStyle/>
        <a:p>
          <a:r>
            <a:rPr lang="en-GB" sz="1400" b="1" dirty="0">
              <a:latin typeface="+mj-lt"/>
              <a:cs typeface="Calibri"/>
            </a:rPr>
            <a:t>1.5 hours </a:t>
          </a:r>
          <a:r>
            <a:rPr lang="en-GB" sz="1400" dirty="0">
              <a:latin typeface="+mj-lt"/>
              <a:cs typeface="Calibri"/>
            </a:rPr>
            <a:t>per weekday</a:t>
          </a:r>
        </a:p>
      </dgm:t>
    </dgm:pt>
    <dgm:pt modelId="{0766AA06-BB02-440B-ACCD-5B85F8BD5219}" type="parTrans" cxnId="{FDD1A27A-70DD-4FA0-8DF8-C45680E144EA}">
      <dgm:prSet/>
      <dgm:spPr/>
      <dgm:t>
        <a:bodyPr/>
        <a:lstStyle/>
        <a:p>
          <a:endParaRPr lang="en-US" sz="1800">
            <a:latin typeface="+mj-lt"/>
          </a:endParaRPr>
        </a:p>
      </dgm:t>
    </dgm:pt>
    <dgm:pt modelId="{3E4E4566-E7AA-43CE-B967-19CC17D7C07B}" type="sibTrans" cxnId="{FDD1A27A-70DD-4FA0-8DF8-C45680E144EA}">
      <dgm:prSet/>
      <dgm:spPr/>
      <dgm:t>
        <a:bodyPr/>
        <a:lstStyle/>
        <a:p>
          <a:endParaRPr lang="en-US" sz="1800">
            <a:latin typeface="+mj-lt"/>
          </a:endParaRPr>
        </a:p>
      </dgm:t>
    </dgm:pt>
    <dgm:pt modelId="{C06CD971-3AFB-45F6-99BC-554102261AC0}">
      <dgm:prSet custT="1"/>
      <dgm:spPr/>
      <dgm:t>
        <a:bodyPr/>
        <a:lstStyle/>
        <a:p>
          <a:pPr marL="0" indent="0"/>
          <a:r>
            <a:rPr lang="en-GB" sz="1400" b="1" dirty="0">
              <a:latin typeface="+mj-lt"/>
              <a:cs typeface="Calibri"/>
            </a:rPr>
            <a:t>Weekend </a:t>
          </a:r>
          <a:r>
            <a:rPr lang="en-GB" sz="1400" b="0" dirty="0">
              <a:latin typeface="+mj-lt"/>
              <a:cs typeface="Calibri"/>
            </a:rPr>
            <a:t>provision </a:t>
          </a:r>
          <a:r>
            <a:rPr lang="en-GB" sz="1400" b="0" dirty="0" smtClean="0">
              <a:latin typeface="+mj-lt"/>
              <a:cs typeface="Calibri"/>
            </a:rPr>
            <a:t>locally-tailored </a:t>
          </a:r>
          <a:endParaRPr lang="en-GB" sz="1400" b="0" dirty="0">
            <a:latin typeface="+mj-lt"/>
            <a:cs typeface="Calibri"/>
          </a:endParaRPr>
        </a:p>
      </dgm:t>
    </dgm:pt>
    <dgm:pt modelId="{A347F138-9FFB-47C4-A452-395C9B787E87}" type="parTrans" cxnId="{2B5DE9F8-1EA1-44F4-B73E-C81897F91368}">
      <dgm:prSet/>
      <dgm:spPr/>
      <dgm:t>
        <a:bodyPr/>
        <a:lstStyle/>
        <a:p>
          <a:endParaRPr lang="en-US" sz="1800">
            <a:latin typeface="+mj-lt"/>
          </a:endParaRPr>
        </a:p>
      </dgm:t>
    </dgm:pt>
    <dgm:pt modelId="{26B718B5-A1C8-4AC6-8F8C-70437C7BC71F}" type="sibTrans" cxnId="{2B5DE9F8-1EA1-44F4-B73E-C81897F91368}">
      <dgm:prSet/>
      <dgm:spPr/>
      <dgm:t>
        <a:bodyPr/>
        <a:lstStyle/>
        <a:p>
          <a:endParaRPr lang="en-US" sz="1800">
            <a:latin typeface="+mj-lt"/>
          </a:endParaRPr>
        </a:p>
      </dgm:t>
    </dgm:pt>
    <dgm:pt modelId="{8ED4D965-A8C7-4ED4-9E91-0FD1D6A2E565}">
      <dgm:prSet custT="1"/>
      <dgm:spPr/>
      <dgm:t>
        <a:bodyPr/>
        <a:lstStyle/>
        <a:p>
          <a:r>
            <a:rPr lang="en-GB" sz="1400" dirty="0">
              <a:latin typeface="+mj-lt"/>
              <a:cs typeface="Calibri"/>
            </a:rPr>
            <a:t>Use of </a:t>
          </a:r>
          <a:r>
            <a:rPr lang="en-GB" sz="1400" b="1" dirty="0">
              <a:latin typeface="+mj-lt"/>
              <a:cs typeface="Calibri"/>
            </a:rPr>
            <a:t>digital approaches</a:t>
          </a:r>
          <a:endParaRPr lang="en-GB" sz="1400" dirty="0">
            <a:latin typeface="+mj-lt"/>
          </a:endParaRPr>
        </a:p>
      </dgm:t>
    </dgm:pt>
    <dgm:pt modelId="{964AA608-5B27-481B-ABBB-5150A6E80F0F}" type="parTrans" cxnId="{F3088CE3-65A0-43B0-A80C-BC6E4DC06250}">
      <dgm:prSet/>
      <dgm:spPr/>
      <dgm:t>
        <a:bodyPr/>
        <a:lstStyle/>
        <a:p>
          <a:endParaRPr lang="en-US" sz="1800">
            <a:latin typeface="+mj-lt"/>
          </a:endParaRPr>
        </a:p>
      </dgm:t>
    </dgm:pt>
    <dgm:pt modelId="{41D33144-4AA7-4358-AAB1-A526D087CEF2}" type="sibTrans" cxnId="{F3088CE3-65A0-43B0-A80C-BC6E4DC06250}">
      <dgm:prSet/>
      <dgm:spPr/>
      <dgm:t>
        <a:bodyPr/>
        <a:lstStyle/>
        <a:p>
          <a:endParaRPr lang="en-US" sz="1800">
            <a:latin typeface="+mj-lt"/>
          </a:endParaRPr>
        </a:p>
      </dgm:t>
    </dgm:pt>
    <dgm:pt modelId="{263E6F72-C6D2-4FA1-BC9E-65EFD2B8E744}">
      <dgm:prSet custT="1"/>
      <dgm:spPr/>
      <dgm:t>
        <a:bodyPr/>
        <a:lstStyle/>
        <a:p>
          <a:r>
            <a:rPr lang="en-GB" sz="1400" b="0" dirty="0">
              <a:latin typeface="+mj-lt"/>
              <a:ea typeface="Calibri"/>
              <a:cs typeface="Calibri"/>
            </a:rPr>
            <a:t>Effective</a:t>
          </a:r>
          <a:r>
            <a:rPr lang="en-GB" sz="1400" b="1" dirty="0">
              <a:latin typeface="+mj-lt"/>
              <a:ea typeface="Calibri"/>
              <a:cs typeface="Calibri"/>
            </a:rPr>
            <a:t> service integration</a:t>
          </a:r>
          <a:endParaRPr lang="en-GB" sz="1400" dirty="0">
            <a:latin typeface="+mj-lt"/>
            <a:ea typeface="Calibri"/>
            <a:cs typeface="Calibri"/>
          </a:endParaRPr>
        </a:p>
      </dgm:t>
    </dgm:pt>
    <dgm:pt modelId="{3C7BD810-1F3B-485B-87F1-B2C26079D8D3}" type="parTrans" cxnId="{B5AAB146-141B-49BA-B71E-ADD01CBDF8DB}">
      <dgm:prSet/>
      <dgm:spPr/>
      <dgm:t>
        <a:bodyPr/>
        <a:lstStyle/>
        <a:p>
          <a:endParaRPr lang="en-US" sz="1800">
            <a:latin typeface="+mj-lt"/>
          </a:endParaRPr>
        </a:p>
      </dgm:t>
    </dgm:pt>
    <dgm:pt modelId="{E7DC4491-C869-441C-B682-1B8A35AA35A2}" type="sibTrans" cxnId="{B5AAB146-141B-49BA-B71E-ADD01CBDF8DB}">
      <dgm:prSet/>
      <dgm:spPr/>
      <dgm:t>
        <a:bodyPr/>
        <a:lstStyle/>
        <a:p>
          <a:endParaRPr lang="en-US" sz="1800">
            <a:latin typeface="+mj-lt"/>
          </a:endParaRPr>
        </a:p>
      </dgm:t>
    </dgm:pt>
    <dgm:pt modelId="{400C4395-EDB9-4AD7-AD82-FBD3E9269DBF}" type="pres">
      <dgm:prSet presAssocID="{354D0430-5BA3-454B-BB94-3BE7C1A59A8D}" presName="diagram" presStyleCnt="0">
        <dgm:presLayoutVars>
          <dgm:dir/>
          <dgm:resizeHandles val="exact"/>
        </dgm:presLayoutVars>
      </dgm:prSet>
      <dgm:spPr/>
      <dgm:t>
        <a:bodyPr/>
        <a:lstStyle/>
        <a:p>
          <a:endParaRPr lang="en-GB"/>
        </a:p>
      </dgm:t>
    </dgm:pt>
    <dgm:pt modelId="{6984EDD0-7AED-48D5-A137-6605383EC85A}" type="pres">
      <dgm:prSet presAssocID="{D272D3ED-7D26-4713-915F-E46F6B598CB9}" presName="node" presStyleLbl="node1" presStyleIdx="0" presStyleCnt="6" custScaleX="114743" custLinFactNeighborY="-6">
        <dgm:presLayoutVars>
          <dgm:bulletEnabled val="1"/>
        </dgm:presLayoutVars>
      </dgm:prSet>
      <dgm:spPr/>
      <dgm:t>
        <a:bodyPr/>
        <a:lstStyle/>
        <a:p>
          <a:endParaRPr lang="en-GB"/>
        </a:p>
      </dgm:t>
    </dgm:pt>
    <dgm:pt modelId="{68317E8D-D98C-4499-A8E5-7FDE2DF8DFB9}" type="pres">
      <dgm:prSet presAssocID="{14D67AD0-141E-43B7-BCDB-19966EFC3A7E}" presName="sibTrans" presStyleCnt="0"/>
      <dgm:spPr/>
    </dgm:pt>
    <dgm:pt modelId="{749EA529-4CAF-4FAB-9810-1C184AC6C479}" type="pres">
      <dgm:prSet presAssocID="{5F932261-91E7-4147-9AFD-37DA244BFD0E}" presName="node" presStyleLbl="node1" presStyleIdx="1" presStyleCnt="6">
        <dgm:presLayoutVars>
          <dgm:bulletEnabled val="1"/>
        </dgm:presLayoutVars>
      </dgm:prSet>
      <dgm:spPr/>
      <dgm:t>
        <a:bodyPr/>
        <a:lstStyle/>
        <a:p>
          <a:endParaRPr lang="en-GB"/>
        </a:p>
      </dgm:t>
    </dgm:pt>
    <dgm:pt modelId="{0F89A10B-B638-4A8B-9C62-4660F49E4E66}" type="pres">
      <dgm:prSet presAssocID="{2DB5D71F-52A9-40F1-8991-61AFF4EB5893}" presName="sibTrans" presStyleCnt="0"/>
      <dgm:spPr/>
    </dgm:pt>
    <dgm:pt modelId="{41468A19-02BC-43FC-A8C3-C4C1D5DBD01F}" type="pres">
      <dgm:prSet presAssocID="{96E7F588-2768-4713-AF0A-51B81503B2D1}" presName="node" presStyleLbl="node1" presStyleIdx="2" presStyleCnt="6">
        <dgm:presLayoutVars>
          <dgm:bulletEnabled val="1"/>
        </dgm:presLayoutVars>
      </dgm:prSet>
      <dgm:spPr/>
      <dgm:t>
        <a:bodyPr/>
        <a:lstStyle/>
        <a:p>
          <a:endParaRPr lang="en-GB"/>
        </a:p>
      </dgm:t>
    </dgm:pt>
    <dgm:pt modelId="{2F042DFC-7C65-4012-909C-5262880898F4}" type="pres">
      <dgm:prSet presAssocID="{3E4E4566-E7AA-43CE-B967-19CC17D7C07B}" presName="sibTrans" presStyleCnt="0"/>
      <dgm:spPr/>
    </dgm:pt>
    <dgm:pt modelId="{B27CBCA8-3FD9-4557-A883-3B083ED545A4}" type="pres">
      <dgm:prSet presAssocID="{8ED4D965-A8C7-4ED4-9E91-0FD1D6A2E565}" presName="node" presStyleLbl="node1" presStyleIdx="3" presStyleCnt="6" custLinFactNeighborX="666" custLinFactNeighborY="165">
        <dgm:presLayoutVars>
          <dgm:bulletEnabled val="1"/>
        </dgm:presLayoutVars>
      </dgm:prSet>
      <dgm:spPr/>
      <dgm:t>
        <a:bodyPr/>
        <a:lstStyle/>
        <a:p>
          <a:endParaRPr lang="en-GB"/>
        </a:p>
      </dgm:t>
    </dgm:pt>
    <dgm:pt modelId="{A0A6590E-FD46-48E1-917E-782B64ABADFA}" type="pres">
      <dgm:prSet presAssocID="{41D33144-4AA7-4358-AAB1-A526D087CEF2}" presName="sibTrans" presStyleCnt="0"/>
      <dgm:spPr/>
    </dgm:pt>
    <dgm:pt modelId="{D4D2D378-A48C-4367-A32F-42F8789CAB06}" type="pres">
      <dgm:prSet presAssocID="{263E6F72-C6D2-4FA1-BC9E-65EFD2B8E744}" presName="node" presStyleLbl="node1" presStyleIdx="4" presStyleCnt="6">
        <dgm:presLayoutVars>
          <dgm:bulletEnabled val="1"/>
        </dgm:presLayoutVars>
      </dgm:prSet>
      <dgm:spPr/>
      <dgm:t>
        <a:bodyPr/>
        <a:lstStyle/>
        <a:p>
          <a:endParaRPr lang="en-GB"/>
        </a:p>
      </dgm:t>
    </dgm:pt>
    <dgm:pt modelId="{2AAB706C-7327-4C62-B1B3-C5E869C97530}" type="pres">
      <dgm:prSet presAssocID="{E7DC4491-C869-441C-B682-1B8A35AA35A2}" presName="sibTrans" presStyleCnt="0"/>
      <dgm:spPr/>
    </dgm:pt>
    <dgm:pt modelId="{FCD2255A-9513-4502-8915-B90D7B20AE97}" type="pres">
      <dgm:prSet presAssocID="{C06CD971-3AFB-45F6-99BC-554102261AC0}" presName="node" presStyleLbl="node1" presStyleIdx="5" presStyleCnt="6" custScaleX="112094">
        <dgm:presLayoutVars>
          <dgm:bulletEnabled val="1"/>
        </dgm:presLayoutVars>
      </dgm:prSet>
      <dgm:spPr/>
      <dgm:t>
        <a:bodyPr/>
        <a:lstStyle/>
        <a:p>
          <a:endParaRPr lang="en-GB"/>
        </a:p>
      </dgm:t>
    </dgm:pt>
  </dgm:ptLst>
  <dgm:cxnLst>
    <dgm:cxn modelId="{53096EF6-E019-4E47-84F1-77796A317CEC}" type="presOf" srcId="{263E6F72-C6D2-4FA1-BC9E-65EFD2B8E744}" destId="{D4D2D378-A48C-4367-A32F-42F8789CAB06}" srcOrd="0" destOrd="0" presId="urn:microsoft.com/office/officeart/2005/8/layout/default"/>
    <dgm:cxn modelId="{41C6801D-CA2F-4230-88C3-88C6856E4D81}" type="presOf" srcId="{5F932261-91E7-4147-9AFD-37DA244BFD0E}" destId="{749EA529-4CAF-4FAB-9810-1C184AC6C479}" srcOrd="0" destOrd="0" presId="urn:microsoft.com/office/officeart/2005/8/layout/default"/>
    <dgm:cxn modelId="{5DA9BE70-F3D1-4E7C-AF01-168CAB90663F}" type="presOf" srcId="{96E7F588-2768-4713-AF0A-51B81503B2D1}" destId="{41468A19-02BC-43FC-A8C3-C4C1D5DBD01F}" srcOrd="0" destOrd="0" presId="urn:microsoft.com/office/officeart/2005/8/layout/default"/>
    <dgm:cxn modelId="{F3088CE3-65A0-43B0-A80C-BC6E4DC06250}" srcId="{354D0430-5BA3-454B-BB94-3BE7C1A59A8D}" destId="{8ED4D965-A8C7-4ED4-9E91-0FD1D6A2E565}" srcOrd="3" destOrd="0" parTransId="{964AA608-5B27-481B-ABBB-5150A6E80F0F}" sibTransId="{41D33144-4AA7-4358-AAB1-A526D087CEF2}"/>
    <dgm:cxn modelId="{2C2F2AE2-E079-4741-ADB4-28E087735F3B}" type="presOf" srcId="{C06CD971-3AFB-45F6-99BC-554102261AC0}" destId="{FCD2255A-9513-4502-8915-B90D7B20AE97}" srcOrd="0" destOrd="0" presId="urn:microsoft.com/office/officeart/2005/8/layout/default"/>
    <dgm:cxn modelId="{82DCBCD6-9390-4B6E-B785-FC0F6BEEE7CD}" type="presOf" srcId="{354D0430-5BA3-454B-BB94-3BE7C1A59A8D}" destId="{400C4395-EDB9-4AD7-AD82-FBD3E9269DBF}" srcOrd="0" destOrd="0" presId="urn:microsoft.com/office/officeart/2005/8/layout/default"/>
    <dgm:cxn modelId="{B5AAB146-141B-49BA-B71E-ADD01CBDF8DB}" srcId="{354D0430-5BA3-454B-BB94-3BE7C1A59A8D}" destId="{263E6F72-C6D2-4FA1-BC9E-65EFD2B8E744}" srcOrd="4" destOrd="0" parTransId="{3C7BD810-1F3B-485B-87F1-B2C26079D8D3}" sibTransId="{E7DC4491-C869-441C-B682-1B8A35AA35A2}"/>
    <dgm:cxn modelId="{2B5DE9F8-1EA1-44F4-B73E-C81897F91368}" srcId="{354D0430-5BA3-454B-BB94-3BE7C1A59A8D}" destId="{C06CD971-3AFB-45F6-99BC-554102261AC0}" srcOrd="5" destOrd="0" parTransId="{A347F138-9FFB-47C4-A452-395C9B787E87}" sibTransId="{26B718B5-A1C8-4AC6-8F8C-70437C7BC71F}"/>
    <dgm:cxn modelId="{50C2F19D-C13C-4C36-9A3A-0C3CC34E6633}" srcId="{354D0430-5BA3-454B-BB94-3BE7C1A59A8D}" destId="{D272D3ED-7D26-4713-915F-E46F6B598CB9}" srcOrd="0" destOrd="0" parTransId="{C392BD5A-E341-4C43-B4DD-7F6401E560B8}" sibTransId="{14D67AD0-141E-43B7-BCDB-19966EFC3A7E}"/>
    <dgm:cxn modelId="{4967D644-3DE8-42FA-9767-D34E3F2A7A00}" type="presOf" srcId="{8ED4D965-A8C7-4ED4-9E91-0FD1D6A2E565}" destId="{B27CBCA8-3FD9-4557-A883-3B083ED545A4}" srcOrd="0" destOrd="0" presId="urn:microsoft.com/office/officeart/2005/8/layout/default"/>
    <dgm:cxn modelId="{FDD1A27A-70DD-4FA0-8DF8-C45680E144EA}" srcId="{354D0430-5BA3-454B-BB94-3BE7C1A59A8D}" destId="{96E7F588-2768-4713-AF0A-51B81503B2D1}" srcOrd="2" destOrd="0" parTransId="{0766AA06-BB02-440B-ACCD-5B85F8BD5219}" sibTransId="{3E4E4566-E7AA-43CE-B967-19CC17D7C07B}"/>
    <dgm:cxn modelId="{4F132006-B0CB-424C-9E1C-9D79D965ACB0}" srcId="{354D0430-5BA3-454B-BB94-3BE7C1A59A8D}" destId="{5F932261-91E7-4147-9AFD-37DA244BFD0E}" srcOrd="1" destOrd="0" parTransId="{92DB40CB-5065-4376-9DE3-65F5774206B2}" sibTransId="{2DB5D71F-52A9-40F1-8991-61AFF4EB5893}"/>
    <dgm:cxn modelId="{79C7C906-236F-4BFB-A600-32A437802F47}" type="presOf" srcId="{D272D3ED-7D26-4713-915F-E46F6B598CB9}" destId="{6984EDD0-7AED-48D5-A137-6605383EC85A}" srcOrd="0" destOrd="0" presId="urn:microsoft.com/office/officeart/2005/8/layout/default"/>
    <dgm:cxn modelId="{432A6411-71C6-4EA2-9105-4F17C52D9752}" type="presParOf" srcId="{400C4395-EDB9-4AD7-AD82-FBD3E9269DBF}" destId="{6984EDD0-7AED-48D5-A137-6605383EC85A}" srcOrd="0" destOrd="0" presId="urn:microsoft.com/office/officeart/2005/8/layout/default"/>
    <dgm:cxn modelId="{BF493002-3573-4AEE-9F9B-D9D415A70EC8}" type="presParOf" srcId="{400C4395-EDB9-4AD7-AD82-FBD3E9269DBF}" destId="{68317E8D-D98C-4499-A8E5-7FDE2DF8DFB9}" srcOrd="1" destOrd="0" presId="urn:microsoft.com/office/officeart/2005/8/layout/default"/>
    <dgm:cxn modelId="{9E2157C6-060F-44F3-9D71-0E903635F1EE}" type="presParOf" srcId="{400C4395-EDB9-4AD7-AD82-FBD3E9269DBF}" destId="{749EA529-4CAF-4FAB-9810-1C184AC6C479}" srcOrd="2" destOrd="0" presId="urn:microsoft.com/office/officeart/2005/8/layout/default"/>
    <dgm:cxn modelId="{843D4FCD-89A8-4CCD-8FB9-E146463665FF}" type="presParOf" srcId="{400C4395-EDB9-4AD7-AD82-FBD3E9269DBF}" destId="{0F89A10B-B638-4A8B-9C62-4660F49E4E66}" srcOrd="3" destOrd="0" presId="urn:microsoft.com/office/officeart/2005/8/layout/default"/>
    <dgm:cxn modelId="{8C690DFA-485C-4F6B-8229-6D2E1FD59B2C}" type="presParOf" srcId="{400C4395-EDB9-4AD7-AD82-FBD3E9269DBF}" destId="{41468A19-02BC-43FC-A8C3-C4C1D5DBD01F}" srcOrd="4" destOrd="0" presId="urn:microsoft.com/office/officeart/2005/8/layout/default"/>
    <dgm:cxn modelId="{4CF9DD9F-6CEB-4CEF-BABB-CD93A32BD298}" type="presParOf" srcId="{400C4395-EDB9-4AD7-AD82-FBD3E9269DBF}" destId="{2F042DFC-7C65-4012-909C-5262880898F4}" srcOrd="5" destOrd="0" presId="urn:microsoft.com/office/officeart/2005/8/layout/default"/>
    <dgm:cxn modelId="{060B6F3F-58D6-497B-8E69-08A5D4EF7D88}" type="presParOf" srcId="{400C4395-EDB9-4AD7-AD82-FBD3E9269DBF}" destId="{B27CBCA8-3FD9-4557-A883-3B083ED545A4}" srcOrd="6" destOrd="0" presId="urn:microsoft.com/office/officeart/2005/8/layout/default"/>
    <dgm:cxn modelId="{AF97CC38-4065-4AF1-B5CF-A917B1965A1D}" type="presParOf" srcId="{400C4395-EDB9-4AD7-AD82-FBD3E9269DBF}" destId="{A0A6590E-FD46-48E1-917E-782B64ABADFA}" srcOrd="7" destOrd="0" presId="urn:microsoft.com/office/officeart/2005/8/layout/default"/>
    <dgm:cxn modelId="{804C33A3-C955-4718-A4DF-285532D68AD1}" type="presParOf" srcId="{400C4395-EDB9-4AD7-AD82-FBD3E9269DBF}" destId="{D4D2D378-A48C-4367-A32F-42F8789CAB06}" srcOrd="8" destOrd="0" presId="urn:microsoft.com/office/officeart/2005/8/layout/default"/>
    <dgm:cxn modelId="{BDE4FFCD-B8B6-434E-9FE7-EA9ED2076E69}" type="presParOf" srcId="{400C4395-EDB9-4AD7-AD82-FBD3E9269DBF}" destId="{2AAB706C-7327-4C62-B1B3-C5E869C97530}" srcOrd="9" destOrd="0" presId="urn:microsoft.com/office/officeart/2005/8/layout/default"/>
    <dgm:cxn modelId="{D36C9168-A779-43A2-B924-D201EBEF8AA1}" type="presParOf" srcId="{400C4395-EDB9-4AD7-AD82-FBD3E9269DBF}" destId="{FCD2255A-9513-4502-8915-B90D7B20AE9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B990D-8CB4-EA44-A24B-3D6ABA262C8B}" type="doc">
      <dgm:prSet loTypeId="urn:microsoft.com/office/officeart/2005/8/layout/chevron1" loCatId="" qsTypeId="urn:microsoft.com/office/officeart/2005/8/quickstyle/simple2" qsCatId="simple" csTypeId="urn:microsoft.com/office/officeart/2005/8/colors/accent1_2" csCatId="accent1" phldr="1"/>
      <dgm:spPr/>
    </dgm:pt>
    <dgm:pt modelId="{96F46EE1-8773-0145-BC54-E12B71DF39BB}" type="pres">
      <dgm:prSet presAssocID="{0F9B990D-8CB4-EA44-A24B-3D6ABA262C8B}" presName="Name0" presStyleCnt="0">
        <dgm:presLayoutVars>
          <dgm:dir/>
          <dgm:animLvl val="lvl"/>
          <dgm:resizeHandles val="exact"/>
        </dgm:presLayoutVars>
      </dgm:prSet>
      <dgm:spPr/>
    </dgm:pt>
  </dgm:ptLst>
  <dgm:cxnLst>
    <dgm:cxn modelId="{292AFEBA-14D6-B84A-A59B-E042C329C218}" type="presOf" srcId="{0F9B990D-8CB4-EA44-A24B-3D6ABA262C8B}" destId="{96F46EE1-8773-0145-BC54-E12B71DF39BB}" srcOrd="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27/03/2017</a:t>
            </a:fld>
            <a:endParaRPr lang="en-US"/>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27/03/2017</a:t>
            </a:fld>
            <a:endParaRPr 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sldNum="0"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28047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92496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indent="0">
              <a:spcBef>
                <a:spcPts val="600"/>
              </a:spcBef>
              <a:buNone/>
            </a:pPr>
            <a:r>
              <a:rPr lang="en-GB" dirty="0">
                <a:latin typeface="Arial" panose="020B0604020202020204" pitchFamily="34" charset="0"/>
                <a:cs typeface="Arial" panose="020B0604020202020204" pitchFamily="34" charset="0"/>
              </a:rPr>
              <a:t>If we are to transform the way care is delivered, we have to improve our estate and infrastructure faster. We will provide support in a variety of different ways:</a:t>
            </a:r>
          </a:p>
          <a:p>
            <a:pPr marL="0" indent="0">
              <a:spcBef>
                <a:spcPts val="600"/>
              </a:spcBef>
              <a:buNone/>
            </a:pPr>
            <a:endParaRPr lang="en-GB" sz="10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Estimated </a:t>
            </a:r>
            <a:r>
              <a:rPr lang="en-GB" b="1" dirty="0">
                <a:latin typeface="Arial" panose="020B0604020202020204" pitchFamily="34" charset="0"/>
                <a:cs typeface="Arial" panose="020B0604020202020204" pitchFamily="34" charset="0"/>
              </a:rPr>
              <a:t>£900m public sector capital </a:t>
            </a:r>
            <a:r>
              <a:rPr lang="en-GB" dirty="0">
                <a:latin typeface="Arial" panose="020B0604020202020204" pitchFamily="34" charset="0"/>
                <a:cs typeface="Arial" panose="020B0604020202020204" pitchFamily="34" charset="0"/>
              </a:rPr>
              <a:t>over next five years</a:t>
            </a:r>
          </a:p>
          <a:p>
            <a:pPr marL="171450" indent="-1714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New rules on </a:t>
            </a:r>
            <a:r>
              <a:rPr lang="en-GB" b="1" dirty="0">
                <a:latin typeface="Arial" panose="020B0604020202020204" pitchFamily="34" charset="0"/>
                <a:cs typeface="Arial" panose="020B0604020202020204" pitchFamily="34" charset="0"/>
              </a:rPr>
              <a:t>premises costs </a:t>
            </a:r>
            <a:r>
              <a:rPr lang="en-GB" dirty="0">
                <a:latin typeface="Arial" panose="020B0604020202020204" pitchFamily="34" charset="0"/>
                <a:cs typeface="Arial" panose="020B0604020202020204" pitchFamily="34" charset="0"/>
              </a:rPr>
              <a:t>to be introduced to enable 100 percent reimbursement of premises costs where appropriate</a:t>
            </a:r>
          </a:p>
          <a:p>
            <a:pPr marL="171450" indent="-1714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New offer for practices who are tenants of NHS Property Services for NHS England to </a:t>
            </a:r>
            <a:r>
              <a:rPr lang="en-GB" b="1" dirty="0">
                <a:latin typeface="Arial" panose="020B0604020202020204" pitchFamily="34" charset="0"/>
                <a:cs typeface="Arial" panose="020B0604020202020204" pitchFamily="34" charset="0"/>
              </a:rPr>
              <a:t>fund Stamp Duty Land Tax </a:t>
            </a:r>
            <a:r>
              <a:rPr lang="en-GB" dirty="0">
                <a:latin typeface="Arial" panose="020B0604020202020204" pitchFamily="34" charset="0"/>
                <a:cs typeface="Arial" panose="020B0604020202020204" pitchFamily="34" charset="0"/>
              </a:rPr>
              <a:t>for practices signing leases from May 2016 until the end of October 2017, and </a:t>
            </a:r>
            <a:r>
              <a:rPr lang="en-GB" b="1" dirty="0">
                <a:latin typeface="Arial" panose="020B0604020202020204" pitchFamily="34" charset="0"/>
                <a:cs typeface="Arial" panose="020B0604020202020204" pitchFamily="34" charset="0"/>
              </a:rPr>
              <a:t>compensate VAT</a:t>
            </a:r>
            <a:r>
              <a:rPr lang="en-GB" dirty="0">
                <a:latin typeface="Arial" panose="020B0604020202020204" pitchFamily="34" charset="0"/>
                <a:cs typeface="Arial" panose="020B0604020202020204" pitchFamily="34" charset="0"/>
              </a:rPr>
              <a:t> where the ultimate landlord has chosen to charge VAT.</a:t>
            </a:r>
          </a:p>
          <a:p>
            <a:pPr marL="171450" indent="-171450">
              <a:spcBef>
                <a:spcPts val="600"/>
              </a:spcBef>
              <a:buFont typeface="Arial" panose="020B0604020202020204" pitchFamily="34" charset="0"/>
              <a:buChar char="•"/>
            </a:pPr>
            <a:r>
              <a:rPr lang="en-GB" b="1" dirty="0">
                <a:latin typeface="Arial" panose="020B0604020202020204" pitchFamily="34" charset="0"/>
                <a:cs typeface="Arial" panose="020B0604020202020204" pitchFamily="34" charset="0"/>
              </a:rPr>
              <a:t>Transitional funding support </a:t>
            </a:r>
            <a:r>
              <a:rPr lang="en-GB" dirty="0">
                <a:latin typeface="Arial" panose="020B0604020202020204" pitchFamily="34" charset="0"/>
                <a:cs typeface="Arial" panose="020B0604020202020204" pitchFamily="34" charset="0"/>
              </a:rPr>
              <a:t>for practices seeing significant rises in facilities management costs in next 18 months</a:t>
            </a:r>
          </a:p>
          <a:p>
            <a:pPr marL="171450" indent="-171450">
              <a:buFont typeface="Arial" panose="020B0604020202020204" pitchFamily="34" charset="0"/>
              <a:buChar char="•"/>
            </a:pPr>
            <a:r>
              <a:rPr lang="en-GB" b="1" dirty="0"/>
              <a:t>Over 18 percent increase </a:t>
            </a:r>
            <a:r>
              <a:rPr lang="en-GB" dirty="0"/>
              <a:t>in allocations to CCGs for provision of IT services and technology for general practice.</a:t>
            </a:r>
          </a:p>
        </p:txBody>
      </p:sp>
    </p:spTree>
    <p:extLst>
      <p:ext uri="{BB962C8B-B14F-4D97-AF65-F5344CB8AC3E}">
        <p14:creationId xmlns:p14="http://schemas.microsoft.com/office/powerpoint/2010/main" val="210588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72113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Tree>
    <p:extLst>
      <p:ext uri="{BB962C8B-B14F-4D97-AF65-F5344CB8AC3E}">
        <p14:creationId xmlns:p14="http://schemas.microsoft.com/office/powerpoint/2010/main" val="108787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451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450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12303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07247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000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indent="0">
              <a:spcBef>
                <a:spcPts val="600"/>
              </a:spcBef>
              <a:buFont typeface="Arial"/>
              <a:buNone/>
            </a:pPr>
            <a:r>
              <a:rPr lang="en-US" sz="1600" dirty="0">
                <a:latin typeface="Arial" panose="020B0604020202020204" pitchFamily="34" charset="0"/>
                <a:cs typeface="Arial" panose="020B0604020202020204" pitchFamily="34" charset="0"/>
              </a:rPr>
              <a:t>Our overall new investment to support general practice is a minimum extra £2.4 billion a year by 2020-21:</a:t>
            </a:r>
          </a:p>
          <a:p>
            <a:pPr marL="228611" lvl="0" indent="-285750">
              <a:buFont typeface="Arial" panose="020B0604020202020204" pitchFamily="34" charset="0"/>
              <a:buChar char="•"/>
            </a:pPr>
            <a:r>
              <a:rPr lang="en-GB" sz="1415" dirty="0"/>
              <a:t>Investment will rise from £9.6 billion pounds a year in 2015-16 to over £12 billion a year by 2020-21 - over 10 percent of NHS England healthcare budget. This could be increased further at local level, depending on the pace of change at which care and resources shift from hospitals to community and primary care settings. </a:t>
            </a:r>
            <a:r>
              <a:rPr lang="en-GB" sz="1415" dirty="0">
                <a:latin typeface="Arial" panose="020B0604020202020204" pitchFamily="34" charset="0"/>
                <a:cs typeface="Arial" panose="020B0604020202020204" pitchFamily="34" charset="0"/>
              </a:rPr>
              <a:t>	</a:t>
            </a:r>
          </a:p>
          <a:p>
            <a:pPr marL="228611" lvl="0" indent="-285750">
              <a:buFont typeface="Arial" panose="020B0604020202020204" pitchFamily="34" charset="0"/>
              <a:buChar char="•"/>
            </a:pPr>
            <a:r>
              <a:rPr lang="en-GB" sz="1415" dirty="0"/>
              <a:t>Represents a 14 percent real terms increase, almost double the 8 percent real terms increase for the rest of the NHS.</a:t>
            </a:r>
          </a:p>
          <a:p>
            <a:pPr marL="228611" lvl="0" indent="-285750">
              <a:buFont typeface="Arial" panose="020B0604020202020204" pitchFamily="34" charset="0"/>
              <a:buChar char="•"/>
            </a:pPr>
            <a:r>
              <a:rPr lang="en-GB" sz="1415" dirty="0"/>
              <a:t>A one off Sustainability and Transformation package of investments, totalling over half a billion pounds over next five years.</a:t>
            </a:r>
          </a:p>
          <a:p>
            <a:pPr marL="228611" lvl="0" indent="-285750">
              <a:buFont typeface="Arial" panose="020B0604020202020204" pitchFamily="34" charset="0"/>
              <a:buChar char="•"/>
            </a:pPr>
            <a:r>
              <a:rPr lang="en-GB" sz="1415" dirty="0"/>
              <a:t>We’ll continue to make capital investments, with estimated likely capital investment over the next five years to reach over £900m.</a:t>
            </a:r>
          </a:p>
          <a:p>
            <a:pPr marL="0" indent="0">
              <a:spcBef>
                <a:spcPts val="600"/>
              </a:spcBef>
              <a:buFont typeface="Arial"/>
              <a:buNone/>
            </a:pPr>
            <a:r>
              <a:rPr lang="en-GB" sz="1600" dirty="0">
                <a:latin typeface="Arial" pitchFamily="34" charset="0"/>
                <a:cs typeface="Arial" pitchFamily="34" charset="0"/>
              </a:rPr>
              <a:t>Achieve more joined up, high quality GP services,  supporting practices to deliver new models of care.</a:t>
            </a:r>
            <a:endParaRPr lang="en-US" sz="1600"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02747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Increase in </a:t>
            </a:r>
            <a:r>
              <a:rPr lang="en-GB" b="1" dirty="0"/>
              <a:t>GP training places to 3,250 a year </a:t>
            </a:r>
            <a:r>
              <a:rPr lang="en-GB" dirty="0"/>
              <a:t>to support overall net growth of 5,000 extra doctors by 2020 (compared with 2014). </a:t>
            </a:r>
          </a:p>
          <a:p>
            <a:pPr marL="171450" indent="-171450">
              <a:buFont typeface="Arial" panose="020B0604020202020204" pitchFamily="34" charset="0"/>
              <a:buChar char="•"/>
            </a:pPr>
            <a:r>
              <a:rPr lang="en-GB" dirty="0"/>
              <a:t>Major recruitment campaign in England to attract doctors to become GPs, supported by </a:t>
            </a:r>
            <a:r>
              <a:rPr lang="en-GB" b="1" dirty="0"/>
              <a:t>35 national ambassadors and advocates </a:t>
            </a:r>
            <a:r>
              <a:rPr lang="en-GB" dirty="0"/>
              <a:t>promoting the GP role. </a:t>
            </a:r>
          </a:p>
          <a:p>
            <a:pPr marL="171450" indent="-171450">
              <a:buFont typeface="Arial" panose="020B0604020202020204" pitchFamily="34" charset="0"/>
              <a:buChar char="•"/>
            </a:pPr>
            <a:r>
              <a:rPr lang="en-GB" dirty="0"/>
              <a:t>Major new international recruitment campaign to attract </a:t>
            </a:r>
            <a:r>
              <a:rPr lang="en-GB" b="1" dirty="0"/>
              <a:t>up to an extra 500 </a:t>
            </a:r>
            <a:r>
              <a:rPr lang="en-GB" dirty="0"/>
              <a:t>appropriately trained and qualified doctors from overseas. </a:t>
            </a:r>
          </a:p>
          <a:p>
            <a:pPr marL="171450" indent="-171450">
              <a:buFont typeface="Arial" panose="020B0604020202020204" pitchFamily="34" charset="0"/>
              <a:buChar char="•"/>
            </a:pPr>
            <a:r>
              <a:rPr lang="en-GB" b="1" dirty="0"/>
              <a:t>250 new post-certificate of completion of training (CCT) fellowships </a:t>
            </a:r>
            <a:r>
              <a:rPr lang="en-GB" dirty="0"/>
              <a:t>to provide further training opportunities in areas of poorest GP recruitment.</a:t>
            </a:r>
          </a:p>
          <a:p>
            <a:pPr marL="171450" indent="-171450">
              <a:buFont typeface="Arial" panose="020B0604020202020204" pitchFamily="34" charset="0"/>
              <a:buChar char="•"/>
            </a:pPr>
            <a:r>
              <a:rPr lang="en-GB" dirty="0"/>
              <a:t>Attract and retain at least an </a:t>
            </a:r>
            <a:r>
              <a:rPr lang="en-GB" b="1" dirty="0"/>
              <a:t>extra 500 GPs back into English general practice</a:t>
            </a:r>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15812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indent="0">
              <a:buNone/>
            </a:pPr>
            <a:r>
              <a:rPr lang="en-GB" dirty="0"/>
              <a:t>A minimum of </a:t>
            </a:r>
            <a:r>
              <a:rPr lang="en-GB" b="1" dirty="0"/>
              <a:t>5,000 other staff working in general practice by 2020/21</a:t>
            </a:r>
            <a:r>
              <a:rPr lang="en-GB" dirty="0"/>
              <a:t>. This five year programme will include:</a:t>
            </a:r>
          </a:p>
          <a:p>
            <a:endParaRPr lang="en-GB" dirty="0"/>
          </a:p>
          <a:p>
            <a:pPr marL="171450" indent="-171450">
              <a:buFont typeface="Arial" panose="020B0604020202020204" pitchFamily="34" charset="0"/>
              <a:buChar char="•"/>
            </a:pPr>
            <a:r>
              <a:rPr lang="en-GB" dirty="0"/>
              <a:t>Investment in an </a:t>
            </a:r>
            <a:r>
              <a:rPr lang="en-GB" b="1" dirty="0"/>
              <a:t>extra 3,000 mental health therapists </a:t>
            </a:r>
            <a:r>
              <a:rPr lang="en-GB" dirty="0"/>
              <a:t>to work in primary care by 2020, which is an average of a full time therapist for every 2-3 typical sized GP practices.</a:t>
            </a:r>
          </a:p>
          <a:p>
            <a:pPr marL="171450" indent="-171450">
              <a:buFont typeface="Arial" panose="020B0604020202020204" pitchFamily="34" charset="0"/>
              <a:buChar char="•"/>
            </a:pPr>
            <a:r>
              <a:rPr lang="en-GB" dirty="0"/>
              <a:t>Current investment of £31 million to pilot 470 clinical pharmacists in over 700 practices to be supplemented by </a:t>
            </a:r>
            <a:r>
              <a:rPr lang="en-GB" b="1" dirty="0"/>
              <a:t>new central investment of £112 million </a:t>
            </a:r>
            <a:r>
              <a:rPr lang="en-GB" dirty="0"/>
              <a:t>to extend the programme by a pharmacist per 30,000 population for all practices not in the initial pilot – </a:t>
            </a:r>
            <a:r>
              <a:rPr lang="en-GB" b="1" dirty="0"/>
              <a:t>leading to a further 1,500 pharmacists </a:t>
            </a:r>
            <a:r>
              <a:rPr lang="en-GB" dirty="0"/>
              <a:t>in general practice by 2020.</a:t>
            </a:r>
          </a:p>
          <a:p>
            <a:pPr marL="171450" indent="-171450">
              <a:buFont typeface="Arial" panose="020B0604020202020204" pitchFamily="34" charset="0"/>
              <a:buChar char="•"/>
            </a:pPr>
            <a:r>
              <a:rPr lang="en-GB" dirty="0"/>
              <a:t>Introduction of a new </a:t>
            </a:r>
            <a:r>
              <a:rPr lang="en-GB" b="1" dirty="0"/>
              <a:t>Pharmacy Integration Fund</a:t>
            </a:r>
            <a:r>
              <a:rPr lang="en-GB" dirty="0"/>
              <a:t>.</a:t>
            </a:r>
          </a:p>
          <a:p>
            <a:pPr marL="171450" indent="-171450">
              <a:buFont typeface="Arial" panose="020B0604020202020204" pitchFamily="34" charset="0"/>
              <a:buChar char="•"/>
            </a:pPr>
            <a:r>
              <a:rPr lang="en-GB" dirty="0"/>
              <a:t>A </a:t>
            </a:r>
            <a:r>
              <a:rPr lang="en-GB" b="1" dirty="0"/>
              <a:t>general practice nurse development strategy</a:t>
            </a:r>
            <a:r>
              <a:rPr lang="en-GB" dirty="0"/>
              <a:t>, with an extra minimum </a:t>
            </a:r>
            <a:r>
              <a:rPr lang="en-GB" b="1" dirty="0"/>
              <a:t>£15 million</a:t>
            </a:r>
            <a:r>
              <a:rPr lang="en-GB" dirty="0"/>
              <a:t> national investment including improving training capacity in general practice, increases in the number of pre-registration nurse placements, measures to improve retention of the existing nursing workforce and support for return to work schemes for practice nurses.</a:t>
            </a:r>
          </a:p>
          <a:p>
            <a:pPr marL="171450" indent="-171450">
              <a:buFont typeface="Arial" panose="020B0604020202020204" pitchFamily="34" charset="0"/>
              <a:buChar char="•"/>
            </a:pPr>
            <a:r>
              <a:rPr lang="en-GB" dirty="0"/>
              <a:t>Investment by HEE in the </a:t>
            </a:r>
            <a:r>
              <a:rPr lang="en-GB" b="1" dirty="0"/>
              <a:t>training of 1,000 physician associates </a:t>
            </a:r>
            <a:r>
              <a:rPr lang="en-GB" dirty="0"/>
              <a:t>to support general practice.</a:t>
            </a:r>
          </a:p>
          <a:p>
            <a:pPr marL="171450" indent="-171450">
              <a:buFont typeface="Arial" panose="020B0604020202020204" pitchFamily="34" charset="0"/>
              <a:buChar char="•"/>
            </a:pPr>
            <a:r>
              <a:rPr lang="en-GB" b="1" dirty="0"/>
              <a:t>£6 million investment in practice manager development</a:t>
            </a:r>
            <a:r>
              <a:rPr lang="en-GB" dirty="0"/>
              <a:t>, alongside access for practice managers to the new national development programme.</a:t>
            </a:r>
          </a:p>
          <a:p>
            <a:pPr marL="171450" indent="-171450">
              <a:buFont typeface="Arial" panose="020B0604020202020204" pitchFamily="34" charset="0"/>
              <a:buChar char="•"/>
            </a:pPr>
            <a:r>
              <a:rPr lang="en-GB" dirty="0"/>
              <a:t>Introduction of </a:t>
            </a:r>
            <a:r>
              <a:rPr lang="en-GB" b="1" dirty="0"/>
              <a:t>pilots of new medical assistant roles </a:t>
            </a:r>
            <a:r>
              <a:rPr lang="en-GB" dirty="0"/>
              <a:t>that help support doctors, as recommended by the RCGP.</a:t>
            </a:r>
          </a:p>
          <a:p>
            <a:pPr marL="171450" indent="-171450">
              <a:buFont typeface="Arial" panose="020B0604020202020204" pitchFamily="34" charset="0"/>
              <a:buChar char="•"/>
            </a:pPr>
            <a:r>
              <a:rPr lang="en-GB" dirty="0"/>
              <a:t>National investment of </a:t>
            </a:r>
            <a:r>
              <a:rPr lang="en-GB" b="1" dirty="0"/>
              <a:t>£45 million benefitting every practice to support the training of current reception and clerical staff </a:t>
            </a:r>
            <a:r>
              <a:rPr lang="en-GB" dirty="0"/>
              <a:t>to play a greater role in navigation of patients and handling clinical paperwork to free up GP time.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19663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3672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3672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indent="0">
              <a:spcBef>
                <a:spcPts val="0"/>
              </a:spcBef>
              <a:buNone/>
            </a:pPr>
            <a:r>
              <a:rPr lang="en-US" sz="1600" dirty="0">
                <a:latin typeface="Arial" pitchFamily="34" charset="0"/>
                <a:cs typeface="Arial" pitchFamily="34" charset="0"/>
              </a:rPr>
              <a:t>Workload is the number one issue raised by practices.   Action needs to be taken nationally to reduce bureaucracy, and there needs to be local support to help practices manage demand in different ways.  </a:t>
            </a:r>
          </a:p>
          <a:p>
            <a:pPr marL="0" indent="0">
              <a:spcBef>
                <a:spcPts val="0"/>
              </a:spcBef>
              <a:buNone/>
            </a:pPr>
            <a:endParaRPr lang="en-GB" b="1" dirty="0">
              <a:latin typeface="Arial" panose="020B0604020202020204" pitchFamily="34" charset="0"/>
              <a:cs typeface="Arial" panose="020B0604020202020204" pitchFamily="34" charset="0"/>
            </a:endParaRPr>
          </a:p>
          <a:p>
            <a:pPr>
              <a:spcBef>
                <a:spcPts val="0"/>
              </a:spcBef>
            </a:pPr>
            <a:r>
              <a:rPr lang="en-GB" b="1" dirty="0">
                <a:latin typeface="Arial" panose="020B0604020202020204" pitchFamily="34" charset="0"/>
                <a:cs typeface="Arial" panose="020B0604020202020204" pitchFamily="34" charset="0"/>
              </a:rPr>
              <a:t>New standards for outpatient appointments and interactions with other providers </a:t>
            </a:r>
            <a:r>
              <a:rPr lang="en-GB" dirty="0">
                <a:latin typeface="Arial" panose="020B0604020202020204" pitchFamily="34" charset="0"/>
                <a:cs typeface="Arial" panose="020B0604020202020204" pitchFamily="34" charset="0"/>
              </a:rPr>
              <a:t>– reduce the burden of hospital correspondence and GPs having to manage tasks for patients under the care of the hospital. Improving the interface between hospitals and general practice will begin with changes to the NHS Standard Contract from April 2016</a:t>
            </a:r>
          </a:p>
          <a:p>
            <a:pPr>
              <a:spcBef>
                <a:spcPts val="0"/>
              </a:spcBef>
            </a:pPr>
            <a:endParaRPr lang="en-GB" dirty="0">
              <a:latin typeface="Arial" panose="020B0604020202020204" pitchFamily="34" charset="0"/>
              <a:cs typeface="Arial" panose="020B0604020202020204" pitchFamily="34" charset="0"/>
            </a:endParaRPr>
          </a:p>
          <a:p>
            <a:pPr>
              <a:spcBef>
                <a:spcPts val="0"/>
              </a:spcBef>
            </a:pPr>
            <a:r>
              <a:rPr lang="en-GB" b="1" dirty="0">
                <a:latin typeface="Arial" panose="020B0604020202020204" pitchFamily="34" charset="0"/>
                <a:cs typeface="Arial" panose="020B0604020202020204" pitchFamily="34" charset="0"/>
              </a:rPr>
              <a:t>Accelerating paper free at the point of care within general practice </a:t>
            </a:r>
            <a:r>
              <a:rPr lang="en-GB" dirty="0">
                <a:latin typeface="Arial" panose="020B0604020202020204" pitchFamily="34" charset="0"/>
                <a:cs typeface="Arial" panose="020B0604020202020204" pitchFamily="34" charset="0"/>
              </a:rPr>
              <a:t>– assisting primary care organisations to become ‘paper free’ not just within practices but across the wider health care system through interoperable systems</a:t>
            </a:r>
          </a:p>
          <a:p>
            <a:pPr>
              <a:spcBef>
                <a:spcPts val="0"/>
              </a:spcBef>
            </a:pPr>
            <a:endParaRPr lang="en-GB" b="1" dirty="0">
              <a:latin typeface="Arial" panose="020B0604020202020204" pitchFamily="34" charset="0"/>
              <a:cs typeface="Arial" panose="020B0604020202020204" pitchFamily="34" charset="0"/>
            </a:endParaRPr>
          </a:p>
          <a:p>
            <a:pPr>
              <a:spcBef>
                <a:spcPts val="0"/>
              </a:spcBef>
            </a:pPr>
            <a:r>
              <a:rPr lang="en-GB" b="1" dirty="0">
                <a:latin typeface="Arial" panose="020B0604020202020204" pitchFamily="34" charset="0"/>
                <a:cs typeface="Arial" panose="020B0604020202020204" pitchFamily="34" charset="0"/>
              </a:rPr>
              <a:t>Promoting best practice </a:t>
            </a:r>
            <a:r>
              <a:rPr lang="en-GB" dirty="0">
                <a:latin typeface="Arial" panose="020B0604020202020204" pitchFamily="34" charset="0"/>
                <a:cs typeface="Arial" panose="020B0604020202020204" pitchFamily="34" charset="0"/>
              </a:rPr>
              <a:t>– NHS England has begun developing resources  including case studies and practical implementation resources, spreading the existing innovations benefitting some practices but unknown to others. A new audit tool for all practices to identify ways they could reduce appointment demand.</a:t>
            </a:r>
          </a:p>
          <a:p>
            <a:pPr>
              <a:spcBef>
                <a:spcPts val="0"/>
              </a:spcBef>
            </a:pPr>
            <a:r>
              <a:rPr lang="en-GB" b="1" dirty="0"/>
              <a:t>Mandatory training </a:t>
            </a:r>
            <a:r>
              <a:rPr lang="en-GB" dirty="0"/>
              <a:t>– </a:t>
            </a:r>
            <a:r>
              <a:rPr lang="en-GB" dirty="0">
                <a:latin typeface="Arial" panose="020B0604020202020204" pitchFamily="34" charset="0"/>
                <a:cs typeface="Arial" panose="020B0604020202020204" pitchFamily="34" charset="0"/>
              </a:rPr>
              <a:t>NHS England will work with relevant bodies to review and reduce these requirements to ensure a far more proportionate approach is taken. We will also keep in mind the impact of appraisal and revalidation requirements in the analysis</a:t>
            </a:r>
          </a:p>
          <a:p>
            <a:pPr>
              <a:spcBef>
                <a:spcPts val="0"/>
              </a:spcBef>
            </a:pPr>
            <a:r>
              <a:rPr lang="en-GB" b="1" dirty="0">
                <a:latin typeface="Arial" panose="020B0604020202020204" pitchFamily="34" charset="0"/>
                <a:cs typeface="Arial" panose="020B0604020202020204" pitchFamily="34" charset="0"/>
              </a:rPr>
              <a:t>Support for more integration across the wider health and care system </a:t>
            </a:r>
            <a:r>
              <a:rPr lang="en-GB" dirty="0">
                <a:latin typeface="Arial" panose="020B0604020202020204" pitchFamily="34" charset="0"/>
                <a:cs typeface="Arial" panose="020B0604020202020204" pitchFamily="34" charset="0"/>
              </a:rPr>
              <a:t>– </a:t>
            </a:r>
            <a:r>
              <a:rPr lang="en-GB" dirty="0"/>
              <a:t>social support, leadership support and work and health for primary care staff</a:t>
            </a:r>
          </a:p>
          <a:p>
            <a:pPr>
              <a:spcBef>
                <a:spcPts val="0"/>
              </a:spcBef>
            </a:pPr>
            <a:r>
              <a:rPr lang="en-GB" dirty="0">
                <a:latin typeface="Arial" panose="020B0604020202020204" pitchFamily="34" charset="0"/>
                <a:cs typeface="Arial" panose="020B0604020202020204" pitchFamily="34" charset="0"/>
              </a:rPr>
              <a:t>Support for a move to a </a:t>
            </a:r>
            <a:r>
              <a:rPr lang="en-GB" b="1" dirty="0">
                <a:latin typeface="Arial" panose="020B0604020202020204" pitchFamily="34" charset="0"/>
                <a:cs typeface="Arial" panose="020B0604020202020204" pitchFamily="34" charset="0"/>
              </a:rPr>
              <a:t>maximum interval of five yearly CQC inspections </a:t>
            </a:r>
            <a:r>
              <a:rPr lang="en-GB" dirty="0">
                <a:latin typeface="Arial" panose="020B0604020202020204" pitchFamily="34" charset="0"/>
                <a:cs typeface="Arial" panose="020B0604020202020204" pitchFamily="34" charset="0"/>
              </a:rPr>
              <a:t>for good and outstanding practices (by December 2015, CQC had inspected almost a third of practices, finding the vast majority (86 percent) are providing care that is good or outstanding)</a:t>
            </a:r>
          </a:p>
          <a:p>
            <a:pPr>
              <a:spcBef>
                <a:spcPts val="600"/>
              </a:spcBef>
            </a:pPr>
            <a:r>
              <a:rPr lang="en-GB" sz="1200" b="1" dirty="0">
                <a:latin typeface="Arial" panose="020B0604020202020204" pitchFamily="34" charset="0"/>
                <a:cs typeface="Arial" panose="020B0604020202020204" pitchFamily="34" charset="0"/>
              </a:rPr>
              <a:t>Building practice resilience: £10 million investment </a:t>
            </a:r>
            <a:r>
              <a:rPr lang="en-GB" sz="1200" dirty="0">
                <a:latin typeface="Arial" panose="020B0604020202020204" pitchFamily="34" charset="0"/>
                <a:cs typeface="Arial" panose="020B0604020202020204" pitchFamily="34" charset="0"/>
              </a:rPr>
              <a:t>to support most vulnerable GP practices is now supplemented with the introduction of a new </a:t>
            </a:r>
            <a:r>
              <a:rPr lang="en-GB" sz="1200" b="1" dirty="0">
                <a:latin typeface="Arial" panose="020B0604020202020204" pitchFamily="34" charset="0"/>
                <a:cs typeface="Arial" panose="020B0604020202020204" pitchFamily="34" charset="0"/>
              </a:rPr>
              <a:t>three year £40 million practice resilience programme </a:t>
            </a:r>
            <a:r>
              <a:rPr lang="en-GB" sz="1200" dirty="0">
                <a:latin typeface="Arial" panose="020B0604020202020204" pitchFamily="34" charset="0"/>
                <a:cs typeface="Arial" panose="020B0604020202020204" pitchFamily="34" charset="0"/>
              </a:rPr>
              <a:t>– moving away from ‘struggling practices’ to practice resilience</a:t>
            </a:r>
          </a:p>
          <a:p>
            <a:pPr>
              <a:spcBef>
                <a:spcPts val="600"/>
              </a:spcBef>
            </a:pPr>
            <a:r>
              <a:rPr lang="en-GB" sz="1200" b="1" dirty="0">
                <a:latin typeface="Arial" panose="020B0604020202020204" pitchFamily="34" charset="0"/>
                <a:cs typeface="Arial" panose="020B0604020202020204" pitchFamily="34" charset="0"/>
              </a:rPr>
              <a:t>Improving and simplifying transparency of information</a:t>
            </a:r>
            <a:r>
              <a:rPr lang="en-GB" sz="1200" dirty="0">
                <a:latin typeface="Arial" panose="020B0604020202020204" pitchFamily="34" charset="0"/>
                <a:cs typeface="Arial" panose="020B0604020202020204" pitchFamily="34" charset="0"/>
              </a:rPr>
              <a:t>: A set of key ‘sentinel’ indicators will be published on My NHS.</a:t>
            </a:r>
          </a:p>
          <a:p>
            <a:pPr>
              <a:spcBef>
                <a:spcPts val="600"/>
              </a:spcBef>
            </a:pPr>
            <a:r>
              <a:rPr lang="en-GB" sz="1200" dirty="0">
                <a:latin typeface="Arial" panose="020B0604020202020204" pitchFamily="34" charset="0"/>
                <a:cs typeface="Arial" panose="020B0604020202020204" pitchFamily="34" charset="0"/>
              </a:rPr>
              <a:t>NHS England has agreed to undertake a </a:t>
            </a:r>
            <a:r>
              <a:rPr lang="en-GB" sz="1200" b="1" dirty="0">
                <a:latin typeface="Arial" panose="020B0604020202020204" pitchFamily="34" charset="0"/>
                <a:cs typeface="Arial" panose="020B0604020202020204" pitchFamily="34" charset="0"/>
              </a:rPr>
              <a:t>review of QOF  and the AUA DES with the GPC</a:t>
            </a:r>
          </a:p>
          <a:p>
            <a:pPr>
              <a:spcBef>
                <a:spcPts val="600"/>
              </a:spcBef>
            </a:pPr>
            <a:r>
              <a:rPr lang="en-GB" sz="1200" b="1" dirty="0">
                <a:latin typeface="Arial" panose="020B0604020202020204" pitchFamily="34" charset="0"/>
                <a:cs typeface="Arial" panose="020B0604020202020204" pitchFamily="34" charset="0"/>
              </a:rPr>
              <a:t>Streamlining payments, reporting requirements and information</a:t>
            </a:r>
            <a:r>
              <a:rPr lang="en-GB" sz="1200" dirty="0">
                <a:latin typeface="Arial" panose="020B0604020202020204" pitchFamily="34" charset="0"/>
                <a:cs typeface="Arial" panose="020B0604020202020204" pitchFamily="34" charset="0"/>
              </a:rPr>
              <a:t> – Reporting requirements and information, and streamlining the payment system. We will introduce a simplified system for how GP data and information is requested and shared across NHS England, CQC and GMC. This will be backed by a programme of work to cut the bureaucratic burden of oversight.</a:t>
            </a:r>
            <a:endParaRPr lang="en-GB" dirty="0"/>
          </a:p>
          <a:p>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66872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72113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gi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Box 4"/>
          <p:cNvSpPr txBox="1"/>
          <p:nvPr userDrawn="1"/>
        </p:nvSpPr>
        <p:spPr>
          <a:xfrm>
            <a:off x="7738235" y="4687033"/>
            <a:ext cx="1220206" cy="261610"/>
          </a:xfrm>
          <a:prstGeom prst="rect">
            <a:avLst/>
          </a:prstGeom>
          <a:noFill/>
        </p:spPr>
        <p:txBody>
          <a:bodyPr wrap="none" rtlCol="0">
            <a:spAutoFit/>
          </a:bodyPr>
          <a:lstStyle/>
          <a:p>
            <a:pPr algn="r"/>
            <a:r>
              <a:rPr lang="en-GB" sz="1100" dirty="0">
                <a:solidFill>
                  <a:schemeClr val="tx2"/>
                </a:solidFill>
              </a:rPr>
              <a:t>#</a:t>
            </a:r>
            <a:r>
              <a:rPr lang="en-GB" sz="1100" dirty="0" err="1">
                <a:solidFill>
                  <a:schemeClr val="tx2"/>
                </a:solidFill>
              </a:rPr>
              <a:t>GPforwardview</a:t>
            </a:r>
            <a:endParaRPr lang="en-GB" sz="1100" dirty="0">
              <a:solidFill>
                <a:schemeClr val="tx2"/>
              </a:solidFill>
            </a:endParaRPr>
          </a:p>
        </p:txBody>
      </p:sp>
      <p:sp>
        <p:nvSpPr>
          <p:cNvPr id="2" name="Title 1"/>
          <p:cNvSpPr>
            <a:spLocks noGrp="1"/>
          </p:cNvSpPr>
          <p:nvPr>
            <p:ph type="title"/>
          </p:nvPr>
        </p:nvSpPr>
        <p:spPr>
          <a:xfrm>
            <a:off x="190519" y="168735"/>
            <a:ext cx="7356815" cy="500794"/>
          </a:xfrm>
        </p:spPr>
        <p:txBody>
          <a:bodyPr>
            <a:noAutofit/>
          </a:bodyPr>
          <a:lstStyle>
            <a:lvl1pPr>
              <a:defRPr sz="2800">
                <a:solidFill>
                  <a:schemeClr val="accent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4931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C57BE10-6FA3-4D50-9FAD-D4E81EA2000D}"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93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C57BE10-6FA3-4D50-9FAD-D4E81EA2000D}"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2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80A51CB-2103-4E62-87EF-718413CD0293}"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9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0B7E6-FAD3-4915-8507-311E08E7FA76}"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36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5E55DEB-8F8B-4ACB-8D27-90EDDED62CFE}" type="datetime1">
              <a:rPr lang="en-US" smtClean="0">
                <a:solidFill>
                  <a:prstClr val="black">
                    <a:tint val="75000"/>
                  </a:prstClr>
                </a:solidFill>
              </a:r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5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30EA437-1627-41CD-A417-1A2B349E5206}" type="datetime1">
              <a:rPr lang="en-US" smtClean="0">
                <a:solidFill>
                  <a:prstClr val="black">
                    <a:tint val="75000"/>
                  </a:prstClr>
                </a:solidFill>
              </a:rPr>
              <a:t>3/27/2017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81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2B0ACD5-6976-4F07-B20D-7B66F9965FB3}" type="datetime1">
              <a:rPr lang="en-US" smtClean="0">
                <a:solidFill>
                  <a:prstClr val="black">
                    <a:tint val="75000"/>
                  </a:prstClr>
                </a:solidFill>
              </a:rPr>
              <a:t>3/27/2017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99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F74B8-55E3-40AB-98D8-EB877AB3B0BB}" type="datetime1">
              <a:rPr lang="en-US" smtClean="0">
                <a:solidFill>
                  <a:prstClr val="black">
                    <a:tint val="75000"/>
                  </a:prstClr>
                </a:solidFill>
              </a:rPr>
              <a:t>3/27/2017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70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7D2C43-CEDD-42A1-B65D-27E34835999F}" type="datetime1">
              <a:rPr lang="en-US" smtClean="0">
                <a:solidFill>
                  <a:prstClr val="black">
                    <a:tint val="75000"/>
                  </a:prstClr>
                </a:solidFill>
              </a:r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1F4434C-331D-40FD-AF05-3BE0A4067B97}" type="datetime1">
              <a:rPr lang="en-US" smtClean="0">
                <a:solidFill>
                  <a:prstClr val="black">
                    <a:tint val="75000"/>
                  </a:prstClr>
                </a:solidFill>
              </a:r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88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hashtag">
    <p:spTree>
      <p:nvGrpSpPr>
        <p:cNvPr id="1" name=""/>
        <p:cNvGrpSpPr/>
        <p:nvPr/>
      </p:nvGrpSpPr>
      <p:grpSpPr>
        <a:xfrm>
          <a:off x="0" y="0"/>
          <a:ext cx="0" cy="0"/>
          <a:chOff x="0" y="0"/>
          <a:chExt cx="0" cy="0"/>
        </a:xfrm>
      </p:grpSpPr>
      <p:sp>
        <p:nvSpPr>
          <p:cNvPr id="5" name="TextBox 4"/>
          <p:cNvSpPr txBox="1"/>
          <p:nvPr userDrawn="1"/>
        </p:nvSpPr>
        <p:spPr>
          <a:xfrm>
            <a:off x="7738235" y="4687033"/>
            <a:ext cx="1220206" cy="261610"/>
          </a:xfrm>
          <a:prstGeom prst="rect">
            <a:avLst/>
          </a:prstGeom>
          <a:noFill/>
        </p:spPr>
        <p:txBody>
          <a:bodyPr wrap="none" rtlCol="0">
            <a:spAutoFit/>
          </a:bodyPr>
          <a:lstStyle/>
          <a:p>
            <a:pPr algn="r"/>
            <a:r>
              <a:rPr lang="en-GB" sz="1100" dirty="0">
                <a:solidFill>
                  <a:schemeClr val="tx2"/>
                </a:solidFill>
              </a:rPr>
              <a:t>#</a:t>
            </a:r>
            <a:r>
              <a:rPr lang="en-GB" sz="1100" dirty="0" err="1">
                <a:solidFill>
                  <a:schemeClr val="tx2"/>
                </a:solidFill>
              </a:rPr>
              <a:t>GPforwardview</a:t>
            </a:r>
            <a:endParaRPr lang="en-GB" sz="1100" dirty="0">
              <a:solidFill>
                <a:schemeClr val="tx2"/>
              </a:solidFill>
            </a:endParaRPr>
          </a:p>
        </p:txBody>
      </p:sp>
    </p:spTree>
    <p:extLst>
      <p:ext uri="{BB962C8B-B14F-4D97-AF65-F5344CB8AC3E}">
        <p14:creationId xmlns:p14="http://schemas.microsoft.com/office/powerpoint/2010/main" val="75988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2F56024-1009-48E1-847C-27B56955AA18}"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63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4A62F6A-743A-4CC8-B3ED-AF1E958DCF1D}"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2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2002009" y="4767264"/>
            <a:ext cx="2133600" cy="273844"/>
          </a:xfrm>
        </p:spPr>
        <p:txBody>
          <a:bodyPr/>
          <a:lstStyle>
            <a:lvl1pPr algn="l">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8968470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2"/>
          <a:ext cx="158750" cy="119063"/>
        </p:xfrm>
        <a:graphic>
          <a:graphicData uri="http://schemas.openxmlformats.org/presentationml/2006/ole">
            <mc:AlternateContent xmlns:mc="http://schemas.openxmlformats.org/markup-compatibility/2006">
              <mc:Choice xmlns:v="urn:schemas-microsoft-com:vml" Requires="v">
                <p:oleObj spid="_x0000_s316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949" y="281500"/>
            <a:ext cx="1017665" cy="515240"/>
          </a:xfrm>
          <a:prstGeom prst="rect">
            <a:avLst/>
          </a:prstGeom>
        </p:spPr>
      </p:pic>
      <p:sp>
        <p:nvSpPr>
          <p:cNvPr id="25" name="Title 9"/>
          <p:cNvSpPr>
            <a:spLocks noGrp="1"/>
          </p:cNvSpPr>
          <p:nvPr>
            <p:ph type="title"/>
          </p:nvPr>
        </p:nvSpPr>
        <p:spPr>
          <a:xfrm>
            <a:off x="576266" y="1860426"/>
            <a:ext cx="8135936" cy="1620551"/>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3712288"/>
            <a:ext cx="8135936" cy="743642"/>
          </a:xfrm>
        </p:spPr>
        <p:txBody>
          <a:bodyPr/>
          <a:lstStyle>
            <a:lvl1pPr>
              <a:defRPr sz="2800" b="0">
                <a:solidFill>
                  <a:schemeClr val="accent5"/>
                </a:solidFill>
              </a:defRPr>
            </a:lvl1pPr>
          </a:lstStyle>
          <a:p>
            <a:pPr lvl="0"/>
            <a:r>
              <a:rPr lang="en-US" dirty="0"/>
              <a:t>Click to edit Master text styles</a:t>
            </a:r>
          </a:p>
        </p:txBody>
      </p:sp>
      <p:sp>
        <p:nvSpPr>
          <p:cNvPr id="27" name="Text Placeholder 14"/>
          <p:cNvSpPr>
            <a:spLocks noGrp="1"/>
          </p:cNvSpPr>
          <p:nvPr>
            <p:ph type="body" sz="quarter" idx="11" hasCustomPrompt="1"/>
          </p:nvPr>
        </p:nvSpPr>
        <p:spPr>
          <a:xfrm>
            <a:off x="576266" y="4489039"/>
            <a:ext cx="8135936" cy="270773"/>
          </a:xfrm>
        </p:spPr>
        <p:txBody>
          <a:bodyPr/>
          <a:lstStyle>
            <a:lvl1pPr>
              <a:defRPr b="0">
                <a:solidFill>
                  <a:schemeClr val="accent5"/>
                </a:solidFill>
              </a:defRPr>
            </a:lvl1pPr>
          </a:lstStyle>
          <a:p>
            <a:pPr lvl="0"/>
            <a:r>
              <a:rPr lang="en-US" dirty="0"/>
              <a:t>Date</a:t>
            </a:r>
            <a:endParaRPr lang="en-GB" dirty="0"/>
          </a:p>
        </p:txBody>
      </p:sp>
    </p:spTree>
    <p:extLst>
      <p:ext uri="{BB962C8B-B14F-4D97-AF65-F5344CB8AC3E}">
        <p14:creationId xmlns:p14="http://schemas.microsoft.com/office/powerpoint/2010/main" val="80940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419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0" y="122635"/>
            <a:ext cx="7726347" cy="623888"/>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4" y="1132286"/>
            <a:ext cx="8274051" cy="3459956"/>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4719918"/>
            <a:ext cx="8274066" cy="228096"/>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899234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52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0" y="122635"/>
            <a:ext cx="7726347" cy="623888"/>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4" y="1132286"/>
            <a:ext cx="8274051" cy="3459956"/>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4719918"/>
            <a:ext cx="8274066" cy="228096"/>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3" y="4159408"/>
            <a:ext cx="5191974" cy="501770"/>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746524"/>
            <a:ext cx="7725508" cy="23217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4237114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0" y="121026"/>
            <a:ext cx="7726347" cy="625499"/>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9" y="1176373"/>
            <a:ext cx="2817145" cy="396935"/>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2" name="Text Placeholder 20"/>
          <p:cNvSpPr>
            <a:spLocks noGrp="1"/>
          </p:cNvSpPr>
          <p:nvPr>
            <p:ph type="body" sz="quarter" idx="14" hasCustomPrompt="1"/>
          </p:nvPr>
        </p:nvSpPr>
        <p:spPr>
          <a:xfrm>
            <a:off x="434976" y="1644947"/>
            <a:ext cx="2593716" cy="267156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17" y="1176373"/>
            <a:ext cx="2817145" cy="396935"/>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4" name="Text Placeholder 2"/>
          <p:cNvSpPr>
            <a:spLocks noGrp="1"/>
          </p:cNvSpPr>
          <p:nvPr>
            <p:ph type="body" idx="21"/>
          </p:nvPr>
        </p:nvSpPr>
        <p:spPr>
          <a:xfrm>
            <a:off x="5818566" y="1176373"/>
            <a:ext cx="2817145" cy="396935"/>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6" name="Text Placeholder 20"/>
          <p:cNvSpPr>
            <a:spLocks noGrp="1"/>
          </p:cNvSpPr>
          <p:nvPr>
            <p:ph type="body" sz="quarter" idx="22" hasCustomPrompt="1"/>
          </p:nvPr>
        </p:nvSpPr>
        <p:spPr>
          <a:xfrm>
            <a:off x="3149837" y="1644947"/>
            <a:ext cx="2593716" cy="267156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86" y="1644947"/>
            <a:ext cx="2593716" cy="267156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3748589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0" y="121026"/>
            <a:ext cx="7726347" cy="625499"/>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1714501"/>
            <a:ext cx="3574848" cy="2999012"/>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176373"/>
            <a:ext cx="3655386" cy="42719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80" y="1714501"/>
            <a:ext cx="3655385" cy="2999012"/>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176373"/>
            <a:ext cx="3574848" cy="42719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3733050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623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5" y="1176373"/>
            <a:ext cx="3634158" cy="396935"/>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57" name="Text Placeholder 12"/>
          <p:cNvSpPr>
            <a:spLocks noGrp="1"/>
          </p:cNvSpPr>
          <p:nvPr>
            <p:ph type="body" sz="quarter" idx="14"/>
          </p:nvPr>
        </p:nvSpPr>
        <p:spPr>
          <a:xfrm>
            <a:off x="434975" y="1573306"/>
            <a:ext cx="3634158" cy="1210850"/>
          </a:xfrm>
          <a:solidFill>
            <a:schemeClr val="bg1">
              <a:lumMod val="95000"/>
            </a:schemeClr>
          </a:solidFill>
        </p:spPr>
        <p:txBody>
          <a:bodyPr lIns="72000" tIns="90000" rIns="72000" bIns="72000"/>
          <a:lstStyle>
            <a:lvl1pPr>
              <a:defRPr sz="1400"/>
            </a:lvl1pPr>
          </a:lstStyle>
          <a:p>
            <a:r>
              <a:rPr lang="en-GB" dirty="0"/>
              <a:t>Box</a:t>
            </a:r>
          </a:p>
        </p:txBody>
      </p:sp>
      <p:sp>
        <p:nvSpPr>
          <p:cNvPr id="58" name="Title 1"/>
          <p:cNvSpPr>
            <a:spLocks noGrp="1"/>
          </p:cNvSpPr>
          <p:nvPr>
            <p:ph type="title" hasCustomPrompt="1"/>
          </p:nvPr>
        </p:nvSpPr>
        <p:spPr>
          <a:xfrm>
            <a:off x="434980" y="121026"/>
            <a:ext cx="7726347" cy="625499"/>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4719918"/>
            <a:ext cx="8274066" cy="228096"/>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176373"/>
            <a:ext cx="3634158" cy="396935"/>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2" name="Text Placeholder 12"/>
          <p:cNvSpPr>
            <a:spLocks noGrp="1"/>
          </p:cNvSpPr>
          <p:nvPr>
            <p:ph type="body" sz="quarter" idx="16"/>
          </p:nvPr>
        </p:nvSpPr>
        <p:spPr>
          <a:xfrm>
            <a:off x="4791821" y="1573306"/>
            <a:ext cx="3634158" cy="1210850"/>
          </a:xfrm>
          <a:solidFill>
            <a:schemeClr val="bg1">
              <a:lumMod val="95000"/>
            </a:schemeClr>
          </a:solidFill>
        </p:spPr>
        <p:txBody>
          <a:bodyPr lIns="72000" tIns="90000" rIns="72000" bIns="72000"/>
          <a:lstStyle>
            <a:lvl1pPr>
              <a:defRPr sz="1400"/>
            </a:lvl1pPr>
          </a:lstStyle>
          <a:p>
            <a:r>
              <a:rPr lang="en-GB" dirty="0"/>
              <a:t>Box</a:t>
            </a:r>
          </a:p>
        </p:txBody>
      </p:sp>
      <p:sp>
        <p:nvSpPr>
          <p:cNvPr id="63" name="Text Placeholder 10"/>
          <p:cNvSpPr>
            <a:spLocks noGrp="1"/>
          </p:cNvSpPr>
          <p:nvPr>
            <p:ph type="body" idx="17"/>
          </p:nvPr>
        </p:nvSpPr>
        <p:spPr>
          <a:xfrm>
            <a:off x="434975" y="2971555"/>
            <a:ext cx="3634158" cy="396935"/>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4" name="Text Placeholder 12"/>
          <p:cNvSpPr>
            <a:spLocks noGrp="1"/>
          </p:cNvSpPr>
          <p:nvPr>
            <p:ph type="body" sz="quarter" idx="18"/>
          </p:nvPr>
        </p:nvSpPr>
        <p:spPr>
          <a:xfrm>
            <a:off x="434975" y="3368488"/>
            <a:ext cx="3634158" cy="1210850"/>
          </a:xfrm>
          <a:solidFill>
            <a:schemeClr val="bg1">
              <a:lumMod val="95000"/>
            </a:schemeClr>
          </a:solidFill>
        </p:spPr>
        <p:txBody>
          <a:bodyPr lIns="72000" tIns="90000" rIns="72000" bIns="72000"/>
          <a:lstStyle>
            <a:lvl1pPr>
              <a:defRPr sz="1400"/>
            </a:lvl1pPr>
          </a:lstStyle>
          <a:p>
            <a:r>
              <a:rPr lang="en-GB" dirty="0"/>
              <a:t>Box</a:t>
            </a:r>
          </a:p>
        </p:txBody>
      </p:sp>
      <p:sp>
        <p:nvSpPr>
          <p:cNvPr id="65" name="Text Placeholder 10"/>
          <p:cNvSpPr>
            <a:spLocks noGrp="1"/>
          </p:cNvSpPr>
          <p:nvPr>
            <p:ph type="body" idx="19"/>
          </p:nvPr>
        </p:nvSpPr>
        <p:spPr>
          <a:xfrm>
            <a:off x="4791821" y="2971555"/>
            <a:ext cx="3634158" cy="396935"/>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6" name="Text Placeholder 12"/>
          <p:cNvSpPr>
            <a:spLocks noGrp="1"/>
          </p:cNvSpPr>
          <p:nvPr>
            <p:ph type="body" sz="quarter" idx="20"/>
          </p:nvPr>
        </p:nvSpPr>
        <p:spPr>
          <a:xfrm>
            <a:off x="4791821" y="3368488"/>
            <a:ext cx="3634158" cy="1210850"/>
          </a:xfrm>
          <a:solidFill>
            <a:schemeClr val="bg1">
              <a:lumMod val="95000"/>
            </a:schemeClr>
          </a:solidFill>
        </p:spPr>
        <p:txBody>
          <a:bodyPr lIns="72000" tIns="90000" rIns="72000" bIns="72000"/>
          <a:lstStyle>
            <a:lvl1pPr>
              <a:defRPr sz="1400"/>
            </a:lvl1pPr>
          </a:lstStyle>
          <a:p>
            <a:r>
              <a:rPr lang="en-GB" dirty="0"/>
              <a:t>Box</a:t>
            </a:r>
          </a:p>
        </p:txBody>
      </p:sp>
    </p:spTree>
    <p:extLst>
      <p:ext uri="{BB962C8B-B14F-4D97-AF65-F5344CB8AC3E}">
        <p14:creationId xmlns:p14="http://schemas.microsoft.com/office/powerpoint/2010/main" val="3638667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726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1828347"/>
            <a:ext cx="7725508" cy="483394"/>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2374950"/>
            <a:ext cx="7725508" cy="483394"/>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2921550"/>
            <a:ext cx="7725508" cy="483394"/>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3468153"/>
            <a:ext cx="7725508" cy="483394"/>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281746"/>
            <a:ext cx="7725508" cy="483394"/>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205408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78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828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0" y="122635"/>
            <a:ext cx="7726347" cy="62388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729886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93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7031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Box 4"/>
          <p:cNvSpPr txBox="1"/>
          <p:nvPr userDrawn="1"/>
        </p:nvSpPr>
        <p:spPr>
          <a:xfrm>
            <a:off x="7738235" y="4687033"/>
            <a:ext cx="1220206" cy="261610"/>
          </a:xfrm>
          <a:prstGeom prst="rect">
            <a:avLst/>
          </a:prstGeom>
          <a:noFill/>
        </p:spPr>
        <p:txBody>
          <a:bodyPr wrap="none" rtlCol="0">
            <a:spAutoFit/>
          </a:bodyPr>
          <a:lstStyle/>
          <a:p>
            <a:pPr algn="r"/>
            <a:r>
              <a:rPr lang="en-GB" sz="1100" dirty="0">
                <a:solidFill>
                  <a:srgbClr val="44546A"/>
                </a:solidFill>
              </a:rPr>
              <a:t>#</a:t>
            </a:r>
            <a:r>
              <a:rPr lang="en-GB" sz="1100" dirty="0" err="1">
                <a:solidFill>
                  <a:srgbClr val="44546A"/>
                </a:solidFill>
              </a:rPr>
              <a:t>GPforwardview</a:t>
            </a:r>
            <a:endParaRPr lang="en-GB" sz="1100" dirty="0">
              <a:solidFill>
                <a:srgbClr val="44546A"/>
              </a:solidFill>
            </a:endParaRPr>
          </a:p>
        </p:txBody>
      </p:sp>
      <p:sp>
        <p:nvSpPr>
          <p:cNvPr id="2" name="Title 1"/>
          <p:cNvSpPr>
            <a:spLocks noGrp="1"/>
          </p:cNvSpPr>
          <p:nvPr>
            <p:ph type="title"/>
          </p:nvPr>
        </p:nvSpPr>
        <p:spPr>
          <a:xfrm>
            <a:off x="190519" y="168735"/>
            <a:ext cx="7356815" cy="500794"/>
          </a:xfrm>
        </p:spPr>
        <p:txBody>
          <a:bodyPr>
            <a:noAutofit/>
          </a:bodyPr>
          <a:lstStyle>
            <a:lvl1pPr>
              <a:defRPr sz="2800">
                <a:solidFill>
                  <a:schemeClr val="accent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436400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 hashtag">
    <p:spTree>
      <p:nvGrpSpPr>
        <p:cNvPr id="1" name=""/>
        <p:cNvGrpSpPr/>
        <p:nvPr/>
      </p:nvGrpSpPr>
      <p:grpSpPr>
        <a:xfrm>
          <a:off x="0" y="0"/>
          <a:ext cx="0" cy="0"/>
          <a:chOff x="0" y="0"/>
          <a:chExt cx="0" cy="0"/>
        </a:xfrm>
      </p:grpSpPr>
      <p:sp>
        <p:nvSpPr>
          <p:cNvPr id="5" name="TextBox 4"/>
          <p:cNvSpPr txBox="1"/>
          <p:nvPr userDrawn="1"/>
        </p:nvSpPr>
        <p:spPr>
          <a:xfrm>
            <a:off x="7738235" y="4687033"/>
            <a:ext cx="1220206" cy="261610"/>
          </a:xfrm>
          <a:prstGeom prst="rect">
            <a:avLst/>
          </a:prstGeom>
          <a:noFill/>
        </p:spPr>
        <p:txBody>
          <a:bodyPr wrap="none" rtlCol="0">
            <a:spAutoFit/>
          </a:bodyPr>
          <a:lstStyle/>
          <a:p>
            <a:pPr algn="r"/>
            <a:r>
              <a:rPr lang="en-GB" sz="1100" dirty="0">
                <a:solidFill>
                  <a:srgbClr val="44546A"/>
                </a:solidFill>
              </a:rPr>
              <a:t>#</a:t>
            </a:r>
            <a:r>
              <a:rPr lang="en-GB" sz="1100" dirty="0" err="1">
                <a:solidFill>
                  <a:srgbClr val="44546A"/>
                </a:solidFill>
              </a:rPr>
              <a:t>GPforwardview</a:t>
            </a:r>
            <a:endParaRPr lang="en-GB" sz="1100" dirty="0">
              <a:solidFill>
                <a:srgbClr val="44546A"/>
              </a:solidFill>
            </a:endParaRPr>
          </a:p>
        </p:txBody>
      </p:sp>
    </p:spTree>
    <p:extLst>
      <p:ext uri="{BB962C8B-B14F-4D97-AF65-F5344CB8AC3E}">
        <p14:creationId xmlns:p14="http://schemas.microsoft.com/office/powerpoint/2010/main" val="11977355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791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0965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6794394" cy="2716890"/>
          </a:xfrm>
        </p:spPr>
        <p:txBody>
          <a:bodyPr anchor="t">
            <a:noAutofit/>
          </a:bodyPr>
          <a:lstStyle>
            <a:lvl1pPr>
              <a:defRPr sz="66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400">
                <a:solidFill>
                  <a:srgbClr val="00ADC6"/>
                </a:solidFill>
              </a:defRPr>
            </a:lvl1pPr>
          </a:lstStyle>
          <a:p>
            <a:pPr lvl="0"/>
            <a:r>
              <a:rPr lang="en-US" dirty="0"/>
              <a:t>Sub heading</a:t>
            </a:r>
          </a:p>
        </p:txBody>
      </p:sp>
      <p:sp>
        <p:nvSpPr>
          <p:cNvPr id="21" name="Rectangle 20"/>
          <p:cNvSpPr/>
          <p:nvPr userDrawn="1"/>
        </p:nvSpPr>
        <p:spPr>
          <a:xfrm>
            <a:off x="457207" y="4844821"/>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9" y="4489053"/>
            <a:ext cx="4359965" cy="270773"/>
          </a:xfrm>
        </p:spPr>
        <p:txBody>
          <a:bodyPr anchor="b">
            <a:noAutofit/>
          </a:bodyPr>
          <a:lstStyle>
            <a:lvl1pPr marL="0" indent="0">
              <a:buFontTx/>
              <a:buNone/>
              <a:defRPr sz="1400">
                <a:solidFill>
                  <a:srgbClr val="00ADC6"/>
                </a:solidFill>
              </a:defRPr>
            </a:lvl1pPr>
          </a:lstStyle>
          <a:p>
            <a:pPr lvl="0"/>
            <a:r>
              <a:rPr lang="en-US" dirty="0"/>
              <a:t>Insert date</a:t>
            </a:r>
          </a:p>
        </p:txBody>
      </p:sp>
      <p:pic>
        <p:nvPicPr>
          <p:cNvPr id="8" name="Picture 7" title="arrow icon"/>
          <p:cNvPicPr>
            <a:picLocks noChangeAspect="1"/>
          </p:cNvPicPr>
          <p:nvPr userDrawn="1"/>
        </p:nvPicPr>
        <p:blipFill>
          <a:blip r:embed="rId2"/>
          <a:stretch>
            <a:fillRect/>
          </a:stretch>
        </p:blipFill>
        <p:spPr>
          <a:xfrm>
            <a:off x="7686359" y="3974392"/>
            <a:ext cx="1220724" cy="960755"/>
          </a:xfrm>
          <a:prstGeom prst="rect">
            <a:avLst/>
          </a:prstGeom>
        </p:spPr>
      </p:pic>
    </p:spTree>
    <p:extLst>
      <p:ext uri="{BB962C8B-B14F-4D97-AF65-F5344CB8AC3E}">
        <p14:creationId xmlns:p14="http://schemas.microsoft.com/office/powerpoint/2010/main" val="40159821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38" tIns="45719" rIns="91438" bIns="4571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
        <p:nvSpPr>
          <p:cNvPr id="10" name="Content Placeholder 19"/>
          <p:cNvSpPr>
            <a:spLocks noGrp="1"/>
          </p:cNvSpPr>
          <p:nvPr>
            <p:ph sz="quarter" idx="11" hasCustomPrompt="1"/>
          </p:nvPr>
        </p:nvSpPr>
        <p:spPr>
          <a:xfrm>
            <a:off x="457209" y="4489053"/>
            <a:ext cx="4359965" cy="270773"/>
          </a:xfrm>
        </p:spPr>
        <p:txBody>
          <a:bodyPr anchor="b">
            <a:noAutofit/>
          </a:bodyPr>
          <a:lstStyle>
            <a:lvl1pPr marL="0" indent="0">
              <a:buFontTx/>
              <a:buNone/>
              <a:defRPr sz="1400">
                <a:solidFill>
                  <a:schemeClr val="bg1"/>
                </a:solidFill>
              </a:defRPr>
            </a:lvl1pPr>
          </a:lstStyle>
          <a:p>
            <a:pPr lvl="0"/>
            <a:r>
              <a:rPr lang="en-US" dirty="0"/>
              <a:t>Insert date</a:t>
            </a:r>
          </a:p>
        </p:txBody>
      </p:sp>
      <p:pic>
        <p:nvPicPr>
          <p:cNvPr id="16" name="Picture 1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pic>
        <p:nvPicPr>
          <p:cNvPr id="17" name="Picture 16" title="arrow icon"/>
          <p:cNvPicPr>
            <a:picLocks noChangeAspect="1"/>
          </p:cNvPicPr>
          <p:nvPr userDrawn="1"/>
        </p:nvPicPr>
        <p:blipFill>
          <a:blip r:embed="rId4"/>
          <a:stretch>
            <a:fillRect/>
          </a:stretch>
        </p:blipFill>
        <p:spPr>
          <a:xfrm>
            <a:off x="7686359" y="3974392"/>
            <a:ext cx="1220724" cy="960755"/>
          </a:xfrm>
          <a:prstGeom prst="rect">
            <a:avLst/>
          </a:prstGeom>
        </p:spPr>
      </p:pic>
    </p:spTree>
    <p:extLst>
      <p:ext uri="{BB962C8B-B14F-4D97-AF65-F5344CB8AC3E}">
        <p14:creationId xmlns:p14="http://schemas.microsoft.com/office/powerpoint/2010/main" val="2330584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3873318"/>
            <a:ext cx="918972" cy="1004062"/>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378512"/>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176327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19" y="562434"/>
            <a:ext cx="7356815" cy="500794"/>
          </a:xfrm>
        </p:spPr>
        <p:txBody>
          <a:bodyPr/>
          <a:lstStyle/>
          <a:p>
            <a:r>
              <a:rPr lang="en-GB"/>
              <a:t>Click to edit Master title style</a:t>
            </a:r>
            <a:endParaRPr lang="en-US"/>
          </a:p>
        </p:txBody>
      </p:sp>
      <p:sp>
        <p:nvSpPr>
          <p:cNvPr id="2" name="Slide Number Placeholder 1"/>
          <p:cNvSpPr>
            <a:spLocks noGrp="1"/>
          </p:cNvSpPr>
          <p:nvPr>
            <p:ph type="sldNum" sz="quarter" idx="10"/>
          </p:nvPr>
        </p:nvSpPr>
        <p:spPr>
          <a:xfrm>
            <a:off x="2002009" y="4767264"/>
            <a:ext cx="2133600" cy="273844"/>
          </a:xfrm>
          <a:prstGeom prst="rect">
            <a:avLst/>
          </a:prstGeom>
        </p:spPr>
        <p:txBody>
          <a:bodyPr/>
          <a:lstStyle/>
          <a:p>
            <a:fld id="{61E112CC-F5C7-5E43-8EAA-F554FEB5E4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73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818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2002009" y="4767264"/>
            <a:ext cx="2133600" cy="273844"/>
          </a:xfrm>
          <a:prstGeom prst="rect">
            <a:avLst/>
          </a:prstGeom>
        </p:spPr>
        <p:txBody>
          <a:bodyPr/>
          <a:lstStyle>
            <a:lvl1pPr algn="l">
              <a:defRPr/>
            </a:lvl1pPr>
          </a:lstStyle>
          <a:p>
            <a:fld id="{67DE7D0A-5CC0-CD4F-AD63-02ED5F8284D6}" type="slidenum">
              <a:rPr lang="en-US" smtClean="0">
                <a:solidFill>
                  <a:prstClr val="black"/>
                </a:solidFill>
              </a:rPr>
              <a:pPr/>
              <a:t>‹#›</a:t>
            </a:fld>
            <a:endParaRPr lang="en-US" dirty="0">
              <a:solidFill>
                <a:prstClr val="black"/>
              </a:solidFill>
            </a:endParaRPr>
          </a:p>
        </p:txBody>
      </p:sp>
      <p:sp>
        <p:nvSpPr>
          <p:cNvPr id="4"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927476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6794394" cy="2716890"/>
          </a:xfrm>
        </p:spPr>
        <p:txBody>
          <a:bodyPr anchor="t">
            <a:noAutofit/>
          </a:bodyPr>
          <a:lstStyle>
            <a:lvl1pPr>
              <a:defRPr sz="66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400">
                <a:solidFill>
                  <a:srgbClr val="00ADC6"/>
                </a:solidFill>
              </a:defRPr>
            </a:lvl1pPr>
          </a:lstStyle>
          <a:p>
            <a:pPr lvl="0"/>
            <a:r>
              <a:rPr lang="en-US" dirty="0"/>
              <a:t>Sub heading</a:t>
            </a:r>
          </a:p>
        </p:txBody>
      </p:sp>
      <p:sp>
        <p:nvSpPr>
          <p:cNvPr id="21" name="Rectangle 20"/>
          <p:cNvSpPr/>
          <p:nvPr userDrawn="1"/>
        </p:nvSpPr>
        <p:spPr>
          <a:xfrm>
            <a:off x="457207" y="4844821"/>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sz="1800"/>
          </a:p>
        </p:txBody>
      </p:sp>
      <p:sp>
        <p:nvSpPr>
          <p:cNvPr id="7" name="Content Placeholder 19"/>
          <p:cNvSpPr>
            <a:spLocks noGrp="1"/>
          </p:cNvSpPr>
          <p:nvPr>
            <p:ph sz="quarter" idx="11" hasCustomPrompt="1"/>
          </p:nvPr>
        </p:nvSpPr>
        <p:spPr>
          <a:xfrm>
            <a:off x="457209" y="4489053"/>
            <a:ext cx="4359965" cy="270773"/>
          </a:xfrm>
        </p:spPr>
        <p:txBody>
          <a:bodyPr anchor="b">
            <a:noAutofit/>
          </a:bodyPr>
          <a:lstStyle>
            <a:lvl1pPr marL="0" indent="0">
              <a:buFontTx/>
              <a:buNone/>
              <a:defRPr sz="1400">
                <a:solidFill>
                  <a:srgbClr val="00ADC6"/>
                </a:solidFill>
              </a:defRPr>
            </a:lvl1pPr>
          </a:lstStyle>
          <a:p>
            <a:pPr lvl="0"/>
            <a:r>
              <a:rPr lang="en-US" dirty="0"/>
              <a:t>Insert date</a:t>
            </a:r>
          </a:p>
        </p:txBody>
      </p:sp>
      <p:pic>
        <p:nvPicPr>
          <p:cNvPr id="8" name="Picture 7" title="arrow icon"/>
          <p:cNvPicPr>
            <a:picLocks noChangeAspect="1"/>
          </p:cNvPicPr>
          <p:nvPr userDrawn="1"/>
        </p:nvPicPr>
        <p:blipFill>
          <a:blip r:embed="rId2"/>
          <a:stretch>
            <a:fillRect/>
          </a:stretch>
        </p:blipFill>
        <p:spPr>
          <a:xfrm>
            <a:off x="7686359" y="3974392"/>
            <a:ext cx="1220724" cy="960755"/>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38" tIns="45719" rIns="91438" bIns="4571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457209" y="4489053"/>
            <a:ext cx="4359965" cy="270773"/>
          </a:xfrm>
        </p:spPr>
        <p:txBody>
          <a:bodyPr anchor="b">
            <a:noAutofit/>
          </a:bodyPr>
          <a:lstStyle>
            <a:lvl1pPr marL="0" indent="0">
              <a:buFontTx/>
              <a:buNone/>
              <a:defRPr sz="1400">
                <a:solidFill>
                  <a:schemeClr val="bg1"/>
                </a:solidFill>
              </a:defRPr>
            </a:lvl1pPr>
          </a:lstStyle>
          <a:p>
            <a:pPr lvl="0"/>
            <a:r>
              <a:rPr lang="en-US" dirty="0"/>
              <a:t>Insert date</a:t>
            </a:r>
          </a:p>
        </p:txBody>
      </p:sp>
      <p:pic>
        <p:nvPicPr>
          <p:cNvPr id="16" name="Picture 1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pic>
        <p:nvPicPr>
          <p:cNvPr id="17" name="Picture 16" title="arrow icon"/>
          <p:cNvPicPr>
            <a:picLocks noChangeAspect="1"/>
          </p:cNvPicPr>
          <p:nvPr userDrawn="1"/>
        </p:nvPicPr>
        <p:blipFill>
          <a:blip r:embed="rId4"/>
          <a:stretch>
            <a:fillRect/>
          </a:stretch>
        </p:blipFill>
        <p:spPr>
          <a:xfrm>
            <a:off x="7686359" y="3974392"/>
            <a:ext cx="1220724" cy="960755"/>
          </a:xfrm>
          <a:prstGeom prst="rect">
            <a:avLst/>
          </a:prstGeom>
        </p:spPr>
      </p:pic>
    </p:spTree>
    <p:extLst>
      <p:ext uri="{BB962C8B-B14F-4D97-AF65-F5344CB8AC3E}">
        <p14:creationId xmlns:p14="http://schemas.microsoft.com/office/powerpoint/2010/main" val="28364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8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3873318"/>
            <a:ext cx="918972" cy="1004062"/>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378512"/>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19" y="562434"/>
            <a:ext cx="7356815" cy="500794"/>
          </a:xfrm>
        </p:spPr>
        <p:txBody>
          <a:bodyPr/>
          <a:lstStyle/>
          <a:p>
            <a:r>
              <a:rPr lang="en-GB"/>
              <a:t>Click to edit Master title style</a:t>
            </a:r>
            <a:endParaRPr lang="en-US"/>
          </a:p>
        </p:txBody>
      </p:sp>
      <p:sp>
        <p:nvSpPr>
          <p:cNvPr id="2" name="Slide Number Placeholder 1"/>
          <p:cNvSpPr>
            <a:spLocks noGrp="1"/>
          </p:cNvSpPr>
          <p:nvPr>
            <p:ph type="sldNum" sz="quarter" idx="10"/>
          </p:nvPr>
        </p:nvSpPr>
        <p:spPr>
          <a:xfrm>
            <a:off x="2002009" y="4767264"/>
            <a:ext cx="2133600" cy="273844"/>
          </a:xfrm>
          <a:prstGeom prst="rect">
            <a:avLst/>
          </a:prstGeom>
        </p:spPr>
        <p:txBody>
          <a:body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157718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2002009" y="4767264"/>
            <a:ext cx="2133600" cy="273844"/>
          </a:xfrm>
          <a:prstGeom prst="rect">
            <a:avLst/>
          </a:prstGeom>
        </p:spPr>
        <p:txBody>
          <a:bodyPr/>
          <a:lstStyle>
            <a:lvl1pPr algn="l">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oleObject" Target="../embeddings/oleObject1.bin"/><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vmlDrawing" Target="../drawings/vmlDrawing1.v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1"/>
            <a:ext cx="7356816" cy="2963052"/>
          </a:xfrm>
          <a:prstGeom prst="rect">
            <a:avLst/>
          </a:prstGeom>
        </p:spPr>
        <p:txBody>
          <a:bodyPr vert="horz" lIns="91438" tIns="45719" rIns="91438" bIns="45719"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itle Placeholder 1"/>
          <p:cNvSpPr>
            <a:spLocks noGrp="1"/>
          </p:cNvSpPr>
          <p:nvPr>
            <p:ph type="title"/>
          </p:nvPr>
        </p:nvSpPr>
        <p:spPr>
          <a:xfrm>
            <a:off x="457219" y="562434"/>
            <a:ext cx="7356815" cy="500794"/>
          </a:xfrm>
          <a:prstGeom prst="rect">
            <a:avLst/>
          </a:prstGeom>
        </p:spPr>
        <p:txBody>
          <a:bodyPr vert="horz" lIns="91438" tIns="45719" rIns="91438" bIns="45719"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5" name="Picture 4" title="NHS logo"/>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56817" y="148640"/>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709" r:id="rId1"/>
    <p:sldLayoutId id="2147483706" r:id="rId2"/>
    <p:sldLayoutId id="2147483707" r:id="rId3"/>
    <p:sldLayoutId id="2147483708" r:id="rId4"/>
    <p:sldLayoutId id="2147483649" r:id="rId5"/>
    <p:sldLayoutId id="2147483673" r:id="rId6"/>
    <p:sldLayoutId id="2147483680" r:id="rId7"/>
    <p:sldLayoutId id="2147483650" r:id="rId8"/>
    <p:sldLayoutId id="2147483678" r:id="rId9"/>
    <p:sldLayoutId id="2147483737" r:id="rId10"/>
  </p:sldLayoutIdLst>
  <p:hf hdr="0" ftr="0" dt="0"/>
  <p:txStyles>
    <p:titleStyle>
      <a:lvl1pPr algn="l" defTabSz="457189"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92" indent="-342892"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31" indent="-285743"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2972"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AF576DBF-D457-48E6-8564-D548CD9DBF79}" type="datetime1">
              <a:rPr lang="en-US" smtClean="0">
                <a:solidFill>
                  <a:prstClr val="black">
                    <a:tint val="75000"/>
                  </a:prstClr>
                </a:solidFill>
              </a:rPr>
              <a:t>3/27/2017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BB6CA161-D6B1-2A42-A999-F6314E6BCD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9479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2"/>
            </p:custDataLst>
          </p:nvPr>
        </p:nvGraphicFramePr>
        <p:xfrm>
          <a:off x="1484" y="1194"/>
          <a:ext cx="1465" cy="1190"/>
        </p:xfrm>
        <a:graphic>
          <a:graphicData uri="http://schemas.openxmlformats.org/presentationml/2006/ole">
            <mc:AlternateContent xmlns:mc="http://schemas.openxmlformats.org/markup-compatibility/2006">
              <mc:Choice xmlns:v="urn:schemas-microsoft-com:vml" Requires="v">
                <p:oleObj spid="_x0000_s2142"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4"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3" y="122635"/>
            <a:ext cx="7726347" cy="62388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132286"/>
            <a:ext cx="8274050" cy="345995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5006578"/>
            <a:ext cx="176212" cy="9882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pic>
        <p:nvPicPr>
          <p:cNvPr id="9" name="Picture 8" descr="logo-a5.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38980" y="209931"/>
            <a:ext cx="754028" cy="381762"/>
          </a:xfrm>
          <a:prstGeom prst="rect">
            <a:avLst/>
          </a:prstGeom>
        </p:spPr>
      </p:pic>
      <p:sp>
        <p:nvSpPr>
          <p:cNvPr id="10" name="Date Placeholder 3"/>
          <p:cNvSpPr txBox="1">
            <a:spLocks/>
          </p:cNvSpPr>
          <p:nvPr/>
        </p:nvSpPr>
        <p:spPr>
          <a:xfrm>
            <a:off x="422031" y="4951743"/>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36414320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1"/>
            <a:ext cx="7356816" cy="2963052"/>
          </a:xfrm>
          <a:prstGeom prst="rect">
            <a:avLst/>
          </a:prstGeom>
        </p:spPr>
        <p:txBody>
          <a:bodyPr vert="horz" lIns="91438" tIns="45719" rIns="91438" bIns="45719"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itle Placeholder 1"/>
          <p:cNvSpPr>
            <a:spLocks noGrp="1"/>
          </p:cNvSpPr>
          <p:nvPr>
            <p:ph type="title"/>
          </p:nvPr>
        </p:nvSpPr>
        <p:spPr>
          <a:xfrm>
            <a:off x="457219" y="562434"/>
            <a:ext cx="7356815" cy="500794"/>
          </a:xfrm>
          <a:prstGeom prst="rect">
            <a:avLst/>
          </a:prstGeom>
        </p:spPr>
        <p:txBody>
          <a:bodyPr vert="horz" lIns="91438" tIns="45719" rIns="91438" bIns="45719"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5" name="Picture 4" title="NHS logo"/>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56817" y="148640"/>
            <a:ext cx="816864" cy="509016"/>
          </a:xfrm>
          <a:prstGeom prst="rect">
            <a:avLst/>
          </a:prstGeom>
        </p:spPr>
      </p:pic>
    </p:spTree>
    <p:extLst>
      <p:ext uri="{BB962C8B-B14F-4D97-AF65-F5344CB8AC3E}">
        <p14:creationId xmlns:p14="http://schemas.microsoft.com/office/powerpoint/2010/main" val="32189224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iming>
    <p:tnLst>
      <p:par>
        <p:cTn id="1" dur="indefinite" restart="never" nodeType="tmRoot"/>
      </p:par>
    </p:tnLst>
  </p:timing>
  <p:hf hdr="0" ftr="0" dt="0"/>
  <p:txStyles>
    <p:titleStyle>
      <a:lvl1pPr algn="l" defTabSz="457189"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92" indent="-342892"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31" indent="-285743"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2972"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land.nhs.uk/gp"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ngland.nhs.uk/gp"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5290" y="1152656"/>
            <a:ext cx="3816450" cy="3108541"/>
          </a:xfrm>
          <a:prstGeom prst="rect">
            <a:avLst/>
          </a:prstGeom>
          <a:noFill/>
        </p:spPr>
        <p:txBody>
          <a:bodyPr wrap="square" lIns="91438" tIns="45719" rIns="91438" bIns="45719" rtlCol="0">
            <a:spAutoFit/>
          </a:bodyPr>
          <a:lstStyle/>
          <a:p>
            <a:r>
              <a:rPr lang="en-GB" sz="2800" b="1" dirty="0" smtClean="0">
                <a:solidFill>
                  <a:srgbClr val="0072C6"/>
                </a:solidFill>
              </a:rPr>
              <a:t>Dr </a:t>
            </a:r>
            <a:r>
              <a:rPr lang="en-GB" sz="2800" b="1" dirty="0">
                <a:solidFill>
                  <a:srgbClr val="0072C6"/>
                </a:solidFill>
              </a:rPr>
              <a:t>Arvind Madan</a:t>
            </a:r>
          </a:p>
          <a:p>
            <a:endParaRPr lang="en-GB" sz="2400" b="1" dirty="0">
              <a:solidFill>
                <a:srgbClr val="0072C6"/>
              </a:solidFill>
            </a:endParaRPr>
          </a:p>
          <a:p>
            <a:r>
              <a:rPr lang="en-GB" sz="2400" b="1" dirty="0">
                <a:solidFill>
                  <a:srgbClr val="0072C6"/>
                </a:solidFill>
              </a:rPr>
              <a:t>Director of Primary Care</a:t>
            </a:r>
          </a:p>
          <a:p>
            <a:r>
              <a:rPr lang="en-GB" sz="2400" b="1" dirty="0">
                <a:solidFill>
                  <a:srgbClr val="0072C6"/>
                </a:solidFill>
              </a:rPr>
              <a:t>Deputy Medical Director NHS England</a:t>
            </a:r>
          </a:p>
          <a:p>
            <a:r>
              <a:rPr lang="en-GB" sz="2400" u="sng" dirty="0" smtClean="0">
                <a:hlinkClick r:id="rId3"/>
              </a:rPr>
              <a:t/>
            </a:r>
            <a:br>
              <a:rPr lang="en-GB" sz="2400" u="sng" dirty="0" smtClean="0">
                <a:hlinkClick r:id="rId3"/>
              </a:rPr>
            </a:br>
            <a:endParaRPr lang="en-GB" sz="2400" u="sng" dirty="0">
              <a:hlinkClick r:id="rId3"/>
            </a:endParaRPr>
          </a:p>
          <a:p>
            <a:r>
              <a:rPr lang="en-GB" sz="2400" u="sng" dirty="0">
                <a:hlinkClick r:id="rId3"/>
              </a:rPr>
              <a:t>www.england.nhs.uk/gp</a:t>
            </a:r>
            <a:endParaRPr lang="en-GB" sz="2400" b="1" dirty="0">
              <a:solidFill>
                <a:srgbClr val="0072C6"/>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147457" y="446570"/>
            <a:ext cx="3164808" cy="4210493"/>
          </a:xfrm>
          <a:prstGeom prst="rect">
            <a:avLst/>
          </a:prstGeom>
          <a:ln>
            <a:noFill/>
          </a:ln>
          <a:effectLst>
            <a:outerShdw blurRad="292100" dist="139700" dir="2700000" algn="tl" rotWithShape="0">
              <a:srgbClr val="333333">
                <a:alpha val="65000"/>
              </a:srgbClr>
            </a:outerShdw>
          </a:effectLst>
        </p:spPr>
      </p:pic>
      <p:pic>
        <p:nvPicPr>
          <p:cNvPr id="4" name="Picture 3" title="NHS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
        <p:nvSpPr>
          <p:cNvPr id="3" name="TextBox 2"/>
          <p:cNvSpPr txBox="1"/>
          <p:nvPr/>
        </p:nvSpPr>
        <p:spPr>
          <a:xfrm>
            <a:off x="2362200" y="3205407"/>
            <a:ext cx="1943100" cy="292388"/>
          </a:xfrm>
          <a:prstGeom prst="rect">
            <a:avLst/>
          </a:prstGeom>
          <a:noFill/>
        </p:spPr>
        <p:txBody>
          <a:bodyPr wrap="square" rtlCol="0" anchor="ctr">
            <a:spAutoFit/>
          </a:bodyPr>
          <a:lstStyle/>
          <a:p>
            <a:pPr algn="ctr"/>
            <a:r>
              <a:rPr lang="en-GB" sz="1300" dirty="0">
                <a:solidFill>
                  <a:schemeClr val="bg1"/>
                </a:solidFill>
              </a:rPr>
              <a:t>www.england.nhs.uk/gp</a:t>
            </a:r>
          </a:p>
        </p:txBody>
      </p:sp>
      <p:sp>
        <p:nvSpPr>
          <p:cNvPr id="6" name="TextBox 5"/>
          <p:cNvSpPr txBox="1"/>
          <p:nvPr/>
        </p:nvSpPr>
        <p:spPr>
          <a:xfrm>
            <a:off x="8412481" y="4810527"/>
            <a:ext cx="628152" cy="215444"/>
          </a:xfrm>
          <a:prstGeom prst="rect">
            <a:avLst/>
          </a:prstGeom>
          <a:noFill/>
        </p:spPr>
        <p:txBody>
          <a:bodyPr wrap="square" rtlCol="0">
            <a:spAutoFit/>
          </a:bodyPr>
          <a:lstStyle/>
          <a:p>
            <a:r>
              <a:rPr lang="en-GB" sz="800" dirty="0"/>
              <a:t>8</a:t>
            </a:r>
            <a:r>
              <a:rPr lang="en-GB" sz="800" dirty="0" smtClean="0"/>
              <a:t>.3.17</a:t>
            </a:r>
            <a:endParaRPr lang="en-GB" sz="800" dirty="0"/>
          </a:p>
        </p:txBody>
      </p:sp>
    </p:spTree>
    <p:extLst>
      <p:ext uri="{BB962C8B-B14F-4D97-AF65-F5344CB8AC3E}">
        <p14:creationId xmlns:p14="http://schemas.microsoft.com/office/powerpoint/2010/main" val="48124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80910"/>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33" name="Rectangle 32"/>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4" name="Rectangle 33"/>
          <p:cNvSpPr/>
          <p:nvPr/>
        </p:nvSpPr>
        <p:spPr>
          <a:xfrm>
            <a:off x="4525594" y="9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5" name="Rectangle 34"/>
          <p:cNvSpPr/>
          <p:nvPr/>
        </p:nvSpPr>
        <p:spPr>
          <a:xfrm>
            <a:off x="683568" y="27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6" name="Rectangle 35"/>
          <p:cNvSpPr/>
          <p:nvPr/>
        </p:nvSpPr>
        <p:spPr>
          <a:xfrm>
            <a:off x="683568" y="9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7"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8" name="Picture 37"/>
          <p:cNvPicPr>
            <a:picLocks noChangeAspect="1"/>
          </p:cNvPicPr>
          <p:nvPr/>
        </p:nvPicPr>
        <p:blipFill>
          <a:blip r:embed="rId3"/>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240944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80910"/>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33" name="Rectangle 32"/>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4" name="Rectangle 33"/>
          <p:cNvSpPr/>
          <p:nvPr/>
        </p:nvSpPr>
        <p:spPr>
          <a:xfrm>
            <a:off x="4525594" y="961350"/>
            <a:ext cx="3842026" cy="1800000"/>
          </a:xfrm>
          <a:prstGeom prst="rect">
            <a:avLst/>
          </a:prstGeom>
          <a:solidFill>
            <a:srgbClr val="9C0B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5" name="Rectangle 34"/>
          <p:cNvSpPr/>
          <p:nvPr/>
        </p:nvSpPr>
        <p:spPr>
          <a:xfrm>
            <a:off x="683568" y="27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6" name="Rectangle 35"/>
          <p:cNvSpPr/>
          <p:nvPr/>
        </p:nvSpPr>
        <p:spPr>
          <a:xfrm>
            <a:off x="683568" y="9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7"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8" name="Picture 37"/>
          <p:cNvPicPr>
            <a:picLocks noChangeAspect="1"/>
          </p:cNvPicPr>
          <p:nvPr/>
        </p:nvPicPr>
        <p:blipFill>
          <a:blip r:embed="rId3"/>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2281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855228" y="1581696"/>
            <a:ext cx="3240844" cy="3365266"/>
            <a:chOff x="2698247" y="1581694"/>
            <a:chExt cx="3240844" cy="3365266"/>
          </a:xfrm>
        </p:grpSpPr>
        <p:grpSp>
          <p:nvGrpSpPr>
            <p:cNvPr id="21" name="Group 20"/>
            <p:cNvGrpSpPr/>
            <p:nvPr/>
          </p:nvGrpSpPr>
          <p:grpSpPr>
            <a:xfrm>
              <a:off x="2698247" y="1581694"/>
              <a:ext cx="3240844" cy="3365266"/>
              <a:chOff x="2698247" y="1581694"/>
              <a:chExt cx="3240844" cy="3365266"/>
            </a:xfrm>
          </p:grpSpPr>
          <p:sp>
            <p:nvSpPr>
              <p:cNvPr id="12" name="Magnetic Disk 11"/>
              <p:cNvSpPr/>
              <p:nvPr/>
            </p:nvSpPr>
            <p:spPr>
              <a:xfrm>
                <a:off x="2698247" y="1581694"/>
                <a:ext cx="3240770" cy="3365266"/>
              </a:xfrm>
              <a:prstGeom prst="flowChartMagneticDisk">
                <a:avLst/>
              </a:prstGeom>
              <a:solidFill>
                <a:schemeClr val="accent3"/>
              </a:solidFill>
              <a:ln w="50800">
                <a:solidFill>
                  <a:schemeClr val="tx1"/>
                </a:solidFill>
              </a:ln>
            </p:spPr>
            <p:style>
              <a:lnRef idx="0">
                <a:schemeClr val="accent2"/>
              </a:lnRef>
              <a:fillRef idx="3">
                <a:schemeClr val="accent2"/>
              </a:fillRef>
              <a:effectRef idx="3">
                <a:schemeClr val="accent2"/>
              </a:effectRef>
              <a:fontRef idx="minor">
                <a:schemeClr val="lt1"/>
              </a:fontRef>
            </p:style>
            <p:txBody>
              <a:bodyPr lIns="91438" tIns="45719" rIns="91438" bIns="45719"/>
              <a:lstStyle/>
              <a:p>
                <a:endParaRPr lang="en-US">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5715893" y="2530177"/>
                <a:ext cx="223198" cy="365125"/>
              </a:xfrm>
              <a:prstGeom prst="ellipse">
                <a:avLst/>
              </a:prstGeom>
              <a:solidFill>
                <a:srgbClr val="D0EEF6"/>
              </a:solidFill>
              <a:ln/>
            </p:spPr>
            <p:style>
              <a:lnRef idx="2">
                <a:schemeClr val="dk1"/>
              </a:lnRef>
              <a:fillRef idx="1">
                <a:schemeClr val="lt1"/>
              </a:fillRef>
              <a:effectRef idx="0">
                <a:schemeClr val="dk1"/>
              </a:effectRef>
              <a:fontRef idx="minor">
                <a:schemeClr val="dk1"/>
              </a:fontRef>
            </p:style>
            <p:txBody>
              <a:bodyPr lIns="91438" tIns="45719" rIns="91438" bIns="45719" spcCol="0" rtlCol="0" anchor="ctr"/>
              <a:lstStyle/>
              <a:p>
                <a:pPr algn="ctr"/>
                <a:endParaRPr lang="en-US">
                  <a:latin typeface="Arial" panose="020B0604020202020204" pitchFamily="34" charset="0"/>
                  <a:cs typeface="Arial" panose="020B0604020202020204" pitchFamily="34" charset="0"/>
                </a:endParaRPr>
              </a:p>
            </p:txBody>
          </p:sp>
        </p:grpSp>
        <p:sp>
          <p:nvSpPr>
            <p:cNvPr id="4" name="TextBox 3"/>
            <p:cNvSpPr txBox="1"/>
            <p:nvPr/>
          </p:nvSpPr>
          <p:spPr>
            <a:xfrm>
              <a:off x="2861568" y="1845024"/>
              <a:ext cx="2882900" cy="584775"/>
            </a:xfrm>
            <a:prstGeom prst="rect">
              <a:avLst/>
            </a:prstGeom>
            <a:noFill/>
          </p:spPr>
          <p:txBody>
            <a:bodyPr wrap="square" rtlCol="0">
              <a:spAutoFit/>
            </a:bodyPr>
            <a:lstStyle/>
            <a:p>
              <a:pPr algn="ctr">
                <a:lnSpc>
                  <a:spcPct val="80000"/>
                </a:lnSpc>
              </a:pPr>
              <a:r>
                <a:rPr lang="en-GB" sz="2000" b="1" dirty="0">
                  <a:solidFill>
                    <a:srgbClr val="A10054"/>
                  </a:solidFill>
                  <a:latin typeface="Arial" panose="020B0604020202020204" pitchFamily="34" charset="0"/>
                  <a:ea typeface="+mj-ea"/>
                  <a:cs typeface="Arial" panose="020B0604020202020204" pitchFamily="34" charset="0"/>
                </a:rPr>
                <a:t>Make GP </a:t>
              </a:r>
            </a:p>
            <a:p>
              <a:pPr algn="ctr">
                <a:lnSpc>
                  <a:spcPct val="80000"/>
                </a:lnSpc>
              </a:pPr>
              <a:r>
                <a:rPr lang="en-GB" sz="2000" b="1" dirty="0">
                  <a:solidFill>
                    <a:srgbClr val="A10054"/>
                  </a:solidFill>
                  <a:latin typeface="Arial" panose="020B0604020202020204" pitchFamily="34" charset="0"/>
                  <a:ea typeface="+mj-ea"/>
                  <a:cs typeface="Arial" panose="020B0604020202020204" pitchFamily="34" charset="0"/>
                </a:rPr>
                <a:t>attractive again</a:t>
              </a:r>
            </a:p>
          </p:txBody>
        </p:sp>
      </p:grpSp>
      <p:sp>
        <p:nvSpPr>
          <p:cNvPr id="2" name="Title 1"/>
          <p:cNvSpPr>
            <a:spLocks noGrp="1"/>
          </p:cNvSpPr>
          <p:nvPr>
            <p:ph type="title" idx="4294967295"/>
          </p:nvPr>
        </p:nvSpPr>
        <p:spPr>
          <a:xfrm>
            <a:off x="2562591" y="162685"/>
            <a:ext cx="5470240" cy="420072"/>
          </a:xfrm>
        </p:spPr>
        <p:txBody>
          <a:bodyPr anchor="t">
            <a:noAutofit/>
          </a:bodyPr>
          <a:lstStyle/>
          <a:p>
            <a:pPr>
              <a:lnSpc>
                <a:spcPct val="80000"/>
              </a:lnSpc>
            </a:pPr>
            <a:r>
              <a:rPr lang="en-US" sz="2800" dirty="0">
                <a:solidFill>
                  <a:schemeClr val="accent2"/>
                </a:solidFill>
                <a:latin typeface="Arial" panose="020B0604020202020204" pitchFamily="34" charset="0"/>
                <a:cs typeface="Arial" panose="020B0604020202020204" pitchFamily="34" charset="0"/>
              </a:rPr>
              <a:t>Expand the Medical Workforce</a:t>
            </a:r>
          </a:p>
        </p:txBody>
      </p:sp>
      <p:sp>
        <p:nvSpPr>
          <p:cNvPr id="3" name="TextBox 2"/>
          <p:cNvSpPr txBox="1"/>
          <p:nvPr/>
        </p:nvSpPr>
        <p:spPr>
          <a:xfrm>
            <a:off x="2698248" y="582757"/>
            <a:ext cx="5334584" cy="313930"/>
          </a:xfrm>
          <a:prstGeom prst="rect">
            <a:avLst/>
          </a:prstGeom>
          <a:noFill/>
        </p:spPr>
        <p:txBody>
          <a:bodyPr wrap="square" lIns="91438" tIns="45719" rIns="91438" bIns="45719" rtlCol="0">
            <a:spAutoFit/>
          </a:bodyPr>
          <a:lstStyle/>
          <a:p>
            <a:pPr>
              <a:lnSpc>
                <a:spcPct val="90000"/>
              </a:lnSpc>
            </a:pPr>
            <a:r>
              <a:rPr lang="en-US" sz="1600" b="1" dirty="0">
                <a:solidFill>
                  <a:schemeClr val="accent2"/>
                </a:solidFill>
                <a:latin typeface="Arial" panose="020B0604020202020204" pitchFamily="34" charset="0"/>
                <a:cs typeface="Arial" panose="020B0604020202020204" pitchFamily="34" charset="0"/>
              </a:rPr>
              <a:t>5,000 Net WTE </a:t>
            </a:r>
            <a:r>
              <a:rPr lang="en-US" sz="1600" dirty="0">
                <a:solidFill>
                  <a:schemeClr val="accent2"/>
                </a:solidFill>
                <a:latin typeface="Arial" panose="020B0604020202020204" pitchFamily="34" charset="0"/>
                <a:cs typeface="Arial" panose="020B0604020202020204" pitchFamily="34" charset="0"/>
              </a:rPr>
              <a:t>doctors in general practice by </a:t>
            </a:r>
            <a:r>
              <a:rPr lang="en-US" sz="1600" b="1" dirty="0">
                <a:solidFill>
                  <a:schemeClr val="accent2"/>
                </a:solidFill>
                <a:latin typeface="Arial" panose="020B0604020202020204" pitchFamily="34" charset="0"/>
                <a:cs typeface="Arial" panose="020B0604020202020204" pitchFamily="34" charset="0"/>
              </a:rPr>
              <a:t>2020/21</a:t>
            </a:r>
          </a:p>
        </p:txBody>
      </p:sp>
      <p:sp>
        <p:nvSpPr>
          <p:cNvPr id="9" name="TextBox 8"/>
          <p:cNvSpPr txBox="1"/>
          <p:nvPr/>
        </p:nvSpPr>
        <p:spPr>
          <a:xfrm>
            <a:off x="159312" y="1124883"/>
            <a:ext cx="1800378" cy="707884"/>
          </a:xfrm>
          <a:prstGeom prst="rect">
            <a:avLst/>
          </a:prstGeom>
          <a:noFill/>
          <a:ln>
            <a:noFill/>
          </a:ln>
        </p:spPr>
        <p:txBody>
          <a:bodyPr wrap="square" lIns="91438" tIns="45719" rIns="91438" bIns="45719" rtlCol="0">
            <a:spAutoFit/>
          </a:bodyPr>
          <a:lstStyle/>
          <a:p>
            <a:pPr>
              <a:spcBef>
                <a:spcPct val="0"/>
              </a:spcBef>
            </a:pPr>
            <a:r>
              <a:rPr lang="en-US" sz="2000" b="1" dirty="0">
                <a:solidFill>
                  <a:srgbClr val="A10054"/>
                </a:solidFill>
                <a:latin typeface="Arial" panose="020B0604020202020204" pitchFamily="34" charset="0"/>
                <a:ea typeface="+mj-ea"/>
                <a:cs typeface="Arial" panose="020B0604020202020204" pitchFamily="34" charset="0"/>
              </a:rPr>
              <a:t>Encourage </a:t>
            </a:r>
          </a:p>
          <a:p>
            <a:pPr>
              <a:spcBef>
                <a:spcPct val="0"/>
              </a:spcBef>
            </a:pPr>
            <a:r>
              <a:rPr lang="en-US" sz="2000" b="1" dirty="0">
                <a:solidFill>
                  <a:srgbClr val="A10054"/>
                </a:solidFill>
                <a:latin typeface="Arial" panose="020B0604020202020204" pitchFamily="34" charset="0"/>
                <a:ea typeface="+mj-ea"/>
                <a:cs typeface="Arial" panose="020B0604020202020204" pitchFamily="34" charset="0"/>
              </a:rPr>
              <a:t>Recruitment</a:t>
            </a:r>
          </a:p>
        </p:txBody>
      </p:sp>
      <p:sp>
        <p:nvSpPr>
          <p:cNvPr id="13" name="Bent Arrow 12"/>
          <p:cNvSpPr/>
          <p:nvPr/>
        </p:nvSpPr>
        <p:spPr>
          <a:xfrm rot="5400000">
            <a:off x="2209920" y="980566"/>
            <a:ext cx="692680" cy="1430527"/>
          </a:xfrm>
          <a:prstGeom prst="bentArrow">
            <a:avLst/>
          </a:prstGeom>
          <a:solidFill>
            <a:schemeClr val="accent3"/>
          </a:solidFill>
          <a:ln/>
        </p:spPr>
        <p:style>
          <a:lnRef idx="0">
            <a:schemeClr val="accent2"/>
          </a:lnRef>
          <a:fillRef idx="3">
            <a:schemeClr val="accent2"/>
          </a:fillRef>
          <a:effectRef idx="3">
            <a:schemeClr val="accent2"/>
          </a:effectRef>
          <a:fontRef idx="minor">
            <a:schemeClr val="lt1"/>
          </a:fontRef>
        </p:style>
        <p:txBody>
          <a:bodyPr lIns="91438" tIns="45719" rIns="91438" bIns="45719" spcCol="0"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6213314" y="3221045"/>
            <a:ext cx="2982499" cy="400108"/>
          </a:xfrm>
          <a:prstGeom prst="rect">
            <a:avLst/>
          </a:prstGeom>
          <a:noFill/>
          <a:ln>
            <a:noFill/>
          </a:ln>
        </p:spPr>
        <p:txBody>
          <a:bodyPr wrap="square" lIns="91438" tIns="45719" rIns="91438" bIns="45719" rtlCol="0">
            <a:spAutoFit/>
          </a:bodyPr>
          <a:lstStyle/>
          <a:p>
            <a:pPr>
              <a:spcBef>
                <a:spcPct val="0"/>
              </a:spcBef>
            </a:pPr>
            <a:r>
              <a:rPr lang="en-US" sz="2000" b="1" dirty="0">
                <a:solidFill>
                  <a:srgbClr val="A10054"/>
                </a:solidFill>
                <a:latin typeface="Arial" panose="020B0604020202020204" pitchFamily="34" charset="0"/>
                <a:ea typeface="+mj-ea"/>
                <a:cs typeface="Arial" panose="020B0604020202020204" pitchFamily="34" charset="0"/>
              </a:rPr>
              <a:t>Retention</a:t>
            </a:r>
            <a:endParaRPr lang="en-US" sz="2000" dirty="0">
              <a:solidFill>
                <a:srgbClr val="A10054"/>
              </a:solidFill>
              <a:latin typeface="Arial" panose="020B0604020202020204" pitchFamily="34" charset="0"/>
              <a:cs typeface="Arial" panose="020B0604020202020204" pitchFamily="34" charset="0"/>
            </a:endParaRPr>
          </a:p>
        </p:txBody>
      </p:sp>
      <p:sp>
        <p:nvSpPr>
          <p:cNvPr id="14" name="Bent Arrow 13"/>
          <p:cNvSpPr/>
          <p:nvPr/>
        </p:nvSpPr>
        <p:spPr>
          <a:xfrm rot="5400000">
            <a:off x="6105321" y="2503532"/>
            <a:ext cx="551348" cy="821507"/>
          </a:xfrm>
          <a:prstGeom prst="bentArrow">
            <a:avLst/>
          </a:prstGeom>
          <a:solidFill>
            <a:schemeClr val="accent3"/>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91438" tIns="45719" rIns="91438" bIns="45719" spcCol="0"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2875298" y="2948366"/>
            <a:ext cx="3240770" cy="1384993"/>
          </a:xfrm>
          <a:prstGeom prst="rect">
            <a:avLst/>
          </a:prstGeom>
          <a:noFill/>
          <a:ln>
            <a:noFill/>
          </a:ln>
        </p:spPr>
        <p:txBody>
          <a:bodyPr wrap="square" lIns="91438" tIns="45719" rIns="91438" bIns="45719" rtlCol="0">
            <a:spAutoFit/>
          </a:bodyPr>
          <a:lstStyle/>
          <a:p>
            <a:pPr marL="285750" indent="-285750">
              <a:buFont typeface="Arial"/>
              <a:buChar char="•"/>
            </a:pPr>
            <a:r>
              <a:rPr lang="en-US" sz="1400" dirty="0">
                <a:latin typeface="Arial" panose="020B0604020202020204" pitchFamily="34" charset="0"/>
                <a:cs typeface="Arial" panose="020B0604020202020204" pitchFamily="34" charset="0"/>
              </a:rPr>
              <a:t>Reduce </a:t>
            </a:r>
            <a:r>
              <a:rPr lang="en-US" sz="1400" b="1" dirty="0">
                <a:latin typeface="Arial" panose="020B0604020202020204" pitchFamily="34" charset="0"/>
                <a:cs typeface="Arial" panose="020B0604020202020204" pitchFamily="34" charset="0"/>
              </a:rPr>
              <a:t>workload </a:t>
            </a:r>
          </a:p>
          <a:p>
            <a:pPr marL="285750" indent="-285750">
              <a:buFont typeface="Arial"/>
              <a:buChar char="•"/>
            </a:pPr>
            <a:r>
              <a:rPr lang="en-US" sz="1400" b="1" dirty="0">
                <a:latin typeface="Arial" panose="020B0604020202020204" pitchFamily="34" charset="0"/>
                <a:cs typeface="Arial" panose="020B0604020202020204" pitchFamily="34" charset="0"/>
              </a:rPr>
              <a:t>Induction &amp; </a:t>
            </a:r>
            <a:r>
              <a:rPr lang="en-US" sz="1400" b="1" dirty="0" smtClean="0">
                <a:latin typeface="Arial" panose="020B0604020202020204" pitchFamily="34" charset="0"/>
                <a:cs typeface="Arial" panose="020B0604020202020204" pitchFamily="34" charset="0"/>
              </a:rPr>
              <a:t>Refresher</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scheme</a:t>
            </a:r>
          </a:p>
          <a:p>
            <a:pPr marL="285750" indent="-285750">
              <a:buFont typeface="Arial"/>
              <a:buChar char="•"/>
            </a:pPr>
            <a:r>
              <a:rPr lang="en-US" sz="1400" b="1" dirty="0">
                <a:latin typeface="Arial" panose="020B0604020202020204" pitchFamily="34" charset="0"/>
                <a:cs typeface="Arial" panose="020B0604020202020204" pitchFamily="34" charset="0"/>
              </a:rPr>
              <a:t>Bursaries</a:t>
            </a:r>
            <a:r>
              <a:rPr lang="en-US" sz="1400" dirty="0">
                <a:latin typeface="Arial" panose="020B0604020202020204" pitchFamily="34" charset="0"/>
                <a:cs typeface="Arial" panose="020B0604020202020204" pitchFamily="34" charset="0"/>
              </a:rPr>
              <a:t> in under-doctored areas </a:t>
            </a:r>
          </a:p>
          <a:p>
            <a:pPr marL="285750" indent="-285750">
              <a:buFont typeface="Arial"/>
              <a:buChar char="•"/>
            </a:pPr>
            <a:r>
              <a:rPr lang="en-US" sz="1400" b="1" dirty="0">
                <a:latin typeface="Arial" panose="020B0604020202020204" pitchFamily="34" charset="0"/>
                <a:cs typeface="Arial" panose="020B0604020202020204" pitchFamily="34" charset="0"/>
              </a:rPr>
              <a:t>Retainer</a:t>
            </a:r>
            <a:r>
              <a:rPr lang="en-US" sz="1400" dirty="0">
                <a:latin typeface="Arial" panose="020B0604020202020204" pitchFamily="34" charset="0"/>
                <a:cs typeface="Arial" panose="020B0604020202020204" pitchFamily="34" charset="0"/>
              </a:rPr>
              <a:t> Scheme </a:t>
            </a:r>
          </a:p>
          <a:p>
            <a:pPr marL="285750" indent="-285750">
              <a:buFont typeface="Arial"/>
              <a:buChar char="•"/>
            </a:pPr>
            <a:r>
              <a:rPr lang="en-US" sz="1400" b="1" dirty="0">
                <a:latin typeface="Arial" panose="020B0604020202020204" pitchFamily="34" charset="0"/>
                <a:cs typeface="Arial" panose="020B0604020202020204" pitchFamily="34" charset="0"/>
              </a:rPr>
              <a:t>Leadership</a:t>
            </a:r>
            <a:r>
              <a:rPr lang="en-US" sz="1400" dirty="0">
                <a:latin typeface="Arial" panose="020B0604020202020204" pitchFamily="34" charset="0"/>
                <a:cs typeface="Arial" panose="020B0604020202020204" pitchFamily="34" charset="0"/>
              </a:rPr>
              <a:t> training opportunities</a:t>
            </a:r>
          </a:p>
          <a:p>
            <a:pPr marL="285750" indent="-285750">
              <a:buFont typeface="Arial"/>
              <a:buChar char="•"/>
            </a:pPr>
            <a:r>
              <a:rPr lang="en-US" sz="1400" b="1" dirty="0">
                <a:latin typeface="Arial" panose="020B0604020202020204" pitchFamily="34" charset="0"/>
                <a:cs typeface="Arial" panose="020B0604020202020204" pitchFamily="34" charset="0"/>
              </a:rPr>
              <a:t>Training Hubs</a:t>
            </a:r>
          </a:p>
        </p:txBody>
      </p:sp>
      <p:sp>
        <p:nvSpPr>
          <p:cNvPr id="20" name="TextBox 19"/>
          <p:cNvSpPr txBox="1"/>
          <p:nvPr/>
        </p:nvSpPr>
        <p:spPr>
          <a:xfrm>
            <a:off x="6213314" y="3535990"/>
            <a:ext cx="2982499" cy="738664"/>
          </a:xfrm>
          <a:prstGeom prst="rect">
            <a:avLst/>
          </a:prstGeom>
          <a:noFill/>
        </p:spPr>
        <p:txBody>
          <a:bodyPr wrap="square" rtlCol="0">
            <a:spAutoFit/>
          </a:bodyPr>
          <a:lstStyle/>
          <a:p>
            <a:pPr marL="285750" indent="-285750">
              <a:buFont typeface="Arial"/>
              <a:buChar char="•"/>
            </a:pPr>
            <a:r>
              <a:rPr lang="en-US" sz="1400" b="1" dirty="0">
                <a:latin typeface="Arial" panose="020B0604020202020204" pitchFamily="34" charset="0"/>
                <a:cs typeface="Arial" panose="020B0604020202020204" pitchFamily="34" charset="0"/>
              </a:rPr>
              <a:t>Flexible</a:t>
            </a:r>
            <a:r>
              <a:rPr lang="en-US" sz="1400" dirty="0">
                <a:latin typeface="Arial" panose="020B0604020202020204" pitchFamily="34" charset="0"/>
                <a:cs typeface="Arial" panose="020B0604020202020204" pitchFamily="34" charset="0"/>
              </a:rPr>
              <a:t> career schemes</a:t>
            </a:r>
          </a:p>
          <a:p>
            <a:pPr marL="285750" indent="-285750">
              <a:buFont typeface="Arial"/>
              <a:buChar char="•"/>
            </a:pPr>
            <a:r>
              <a:rPr lang="en-US" sz="1400" b="1" dirty="0">
                <a:latin typeface="Arial" panose="020B0604020202020204" pitchFamily="34" charset="0"/>
                <a:cs typeface="Arial" panose="020B0604020202020204" pitchFamily="34" charset="0"/>
              </a:rPr>
              <a:t>Career </a:t>
            </a:r>
            <a:r>
              <a:rPr lang="en-US" sz="1400" b="1" dirty="0" smtClean="0">
                <a:latin typeface="Arial" panose="020B0604020202020204" pitchFamily="34" charset="0"/>
                <a:cs typeface="Arial" panose="020B0604020202020204" pitchFamily="34" charset="0"/>
              </a:rPr>
              <a:t>coaching </a:t>
            </a:r>
            <a:r>
              <a:rPr lang="en-US" sz="1400" dirty="0" smtClean="0">
                <a:latin typeface="Arial" panose="020B0604020202020204" pitchFamily="34" charset="0"/>
                <a:cs typeface="Arial" panose="020B0604020202020204" pitchFamily="34" charset="0"/>
              </a:rPr>
              <a:t>for GPs</a:t>
            </a:r>
            <a:endParaRPr lang="en-US" sz="1400" dirty="0">
              <a:latin typeface="Arial" panose="020B0604020202020204" pitchFamily="34" charset="0"/>
              <a:cs typeface="Arial" panose="020B0604020202020204" pitchFamily="34" charset="0"/>
            </a:endParaRPr>
          </a:p>
          <a:p>
            <a:pPr marL="285750" indent="-285750">
              <a:buFont typeface="Arial"/>
              <a:buChar char="•"/>
            </a:pPr>
            <a:r>
              <a:rPr lang="en-US" sz="1400" b="1" dirty="0">
                <a:latin typeface="Arial" panose="020B0604020202020204" pitchFamily="34" charset="0"/>
                <a:cs typeface="Arial" panose="020B0604020202020204" pitchFamily="34" charset="0"/>
              </a:rPr>
              <a:t>GP Health Service</a:t>
            </a:r>
          </a:p>
        </p:txBody>
      </p:sp>
      <p:sp>
        <p:nvSpPr>
          <p:cNvPr id="6" name="TextBox 5"/>
          <p:cNvSpPr txBox="1"/>
          <p:nvPr/>
        </p:nvSpPr>
        <p:spPr>
          <a:xfrm>
            <a:off x="180549" y="1818416"/>
            <a:ext cx="2681373" cy="1600438"/>
          </a:xfrm>
          <a:prstGeom prst="rect">
            <a:avLst/>
          </a:prstGeom>
          <a:noFill/>
        </p:spPr>
        <p:txBody>
          <a:bodyPr wrap="square" rtlCol="0">
            <a:spAutoFit/>
          </a:bodyPr>
          <a:lstStyle/>
          <a:p>
            <a:pPr marL="285750" indent="-285750">
              <a:buFont typeface="Arial"/>
              <a:buChar char="•"/>
            </a:pPr>
            <a:r>
              <a:rPr lang="en-US" sz="1400" b="1" dirty="0">
                <a:latin typeface="Arial" panose="020B0604020202020204" pitchFamily="34" charset="0"/>
                <a:cs typeface="Arial" panose="020B0604020202020204" pitchFamily="34" charset="0"/>
              </a:rPr>
              <a:t>M</a:t>
            </a:r>
            <a:r>
              <a:rPr lang="en-US" sz="1400" b="1" dirty="0" smtClean="0">
                <a:latin typeface="Arial" panose="020B0604020202020204" pitchFamily="34" charset="0"/>
                <a:cs typeface="Arial" panose="020B0604020202020204" pitchFamily="34" charset="0"/>
              </a:rPr>
              <a:t>edical </a:t>
            </a:r>
            <a:r>
              <a:rPr lang="en-US" sz="1400" b="1" dirty="0">
                <a:latin typeface="Arial" panose="020B0604020202020204" pitchFamily="34" charset="0"/>
                <a:cs typeface="Arial" panose="020B0604020202020204" pitchFamily="34" charset="0"/>
              </a:rPr>
              <a:t>schools</a:t>
            </a:r>
          </a:p>
          <a:p>
            <a:pPr marL="285750" indent="-285750">
              <a:buFont typeface="Arial"/>
              <a:buChar char="•"/>
            </a:pPr>
            <a:r>
              <a:rPr lang="en-US" sz="1400" dirty="0" smtClean="0">
                <a:latin typeface="Arial" panose="020B0604020202020204" pitchFamily="34" charset="0"/>
                <a:cs typeface="Arial" panose="020B0604020202020204" pitchFamily="34" charset="0"/>
              </a:rPr>
              <a:t>Health Education England increasing </a:t>
            </a:r>
            <a:r>
              <a:rPr lang="en-US" sz="1400" b="1" dirty="0" smtClean="0">
                <a:latin typeface="Arial" panose="020B0604020202020204" pitchFamily="34" charset="0"/>
                <a:cs typeface="Arial" panose="020B0604020202020204" pitchFamily="34" charset="0"/>
              </a:rPr>
              <a:t>training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places</a:t>
            </a:r>
          </a:p>
          <a:p>
            <a:pPr marL="285750" indent="-285750">
              <a:buFont typeface="Arial"/>
              <a:buChar char="•"/>
            </a:pPr>
            <a:r>
              <a:rPr lang="en-US" sz="1400" dirty="0">
                <a:latin typeface="Arial" panose="020B0604020202020204" pitchFamily="34" charset="0"/>
                <a:cs typeface="Arial" panose="020B0604020202020204" pitchFamily="34" charset="0"/>
              </a:rPr>
              <a:t>250 Post-CCT </a:t>
            </a:r>
            <a:r>
              <a:rPr lang="en-US" sz="1400" b="1" dirty="0">
                <a:latin typeface="Arial" panose="020B0604020202020204" pitchFamily="34" charset="0"/>
                <a:cs typeface="Arial" panose="020B0604020202020204" pitchFamily="34" charset="0"/>
              </a:rPr>
              <a:t>fellowships</a:t>
            </a:r>
          </a:p>
          <a:p>
            <a:pPr marL="285750" indent="-285750">
              <a:buFont typeface="Arial"/>
              <a:buChar char="•"/>
            </a:pPr>
            <a:r>
              <a:rPr lang="en-US" sz="1400" dirty="0">
                <a:latin typeface="Arial" panose="020B0604020202020204" pitchFamily="34" charset="0"/>
                <a:cs typeface="Arial" panose="020B0604020202020204" pitchFamily="34" charset="0"/>
              </a:rPr>
              <a:t>Major </a:t>
            </a:r>
            <a:r>
              <a:rPr lang="en-US" sz="1400" b="1" dirty="0">
                <a:latin typeface="Arial" panose="020B0604020202020204" pitchFamily="34" charset="0"/>
                <a:cs typeface="Arial" panose="020B0604020202020204" pitchFamily="34" charset="0"/>
              </a:rPr>
              <a:t>campaigns</a:t>
            </a:r>
          </a:p>
          <a:p>
            <a:pPr marL="285750" indent="-285750">
              <a:buFont typeface="Arial"/>
              <a:buChar char="•"/>
            </a:pPr>
            <a:r>
              <a:rPr lang="en-US" sz="1400" dirty="0">
                <a:latin typeface="Arial" panose="020B0604020202020204" pitchFamily="34" charset="0"/>
                <a:cs typeface="Arial" panose="020B0604020202020204" pitchFamily="34" charset="0"/>
              </a:rPr>
              <a:t>CSU </a:t>
            </a:r>
            <a:r>
              <a:rPr lang="en-US" sz="1400" dirty="0" smtClean="0">
                <a:latin typeface="Arial" panose="020B0604020202020204" pitchFamily="34" charset="0"/>
                <a:cs typeface="Arial" panose="020B0604020202020204" pitchFamily="34" charset="0"/>
              </a:rPr>
              <a:t>marketing </a:t>
            </a:r>
            <a:r>
              <a:rPr lang="en-US" sz="1400" b="1" dirty="0">
                <a:latin typeface="Arial" panose="020B0604020202020204" pitchFamily="34" charset="0"/>
                <a:cs typeface="Arial" panose="020B0604020202020204" pitchFamily="34" charset="0"/>
              </a:rPr>
              <a:t>support </a:t>
            </a:r>
          </a:p>
          <a:p>
            <a:pPr marL="285750" indent="-285750">
              <a:buFont typeface="Arial"/>
              <a:buChar char="•"/>
            </a:pPr>
            <a:r>
              <a:rPr lang="en-US" sz="1400" dirty="0">
                <a:latin typeface="Arial" panose="020B0604020202020204" pitchFamily="34" charset="0"/>
                <a:cs typeface="Arial" panose="020B0604020202020204" pitchFamily="34" charset="0"/>
              </a:rPr>
              <a:t>International </a:t>
            </a:r>
            <a:r>
              <a:rPr lang="en-US" sz="1400" b="1" dirty="0">
                <a:latin typeface="Arial" panose="020B0604020202020204" pitchFamily="34" charset="0"/>
                <a:cs typeface="Arial" panose="020B0604020202020204" pitchFamily="34" charset="0"/>
              </a:rPr>
              <a:t>recruitment</a:t>
            </a:r>
          </a:p>
        </p:txBody>
      </p:sp>
      <p:pic>
        <p:nvPicPr>
          <p:cNvPr id="19" name="Picture 18"/>
          <p:cNvPicPr>
            <a:picLocks noChangeAspect="1"/>
          </p:cNvPicPr>
          <p:nvPr/>
        </p:nvPicPr>
        <p:blipFill>
          <a:blip r:embed="rId3"/>
          <a:stretch>
            <a:fillRect/>
          </a:stretch>
        </p:blipFill>
        <p:spPr>
          <a:xfrm>
            <a:off x="127008" y="-2009"/>
            <a:ext cx="2481287" cy="969348"/>
          </a:xfrm>
          <a:prstGeom prst="rect">
            <a:avLst/>
          </a:prstGeom>
        </p:spPr>
      </p:pic>
    </p:spTree>
    <p:extLst>
      <p:ext uri="{BB962C8B-B14F-4D97-AF65-F5344CB8AC3E}">
        <p14:creationId xmlns:p14="http://schemas.microsoft.com/office/powerpoint/2010/main" val="1855587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750"/>
                            </p:stCondLst>
                            <p:childTnLst>
                              <p:par>
                                <p:cTn id="25" presetID="10" presetClass="entr" presetSubtype="0" fill="hold" grpId="0"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75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75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p:bldP spid="14" grpId="0" animBg="1"/>
      <p:bldP spid="10" grpId="0"/>
      <p:bldP spid="2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4114" y="1146630"/>
            <a:ext cx="184727" cy="369330"/>
          </a:xfrm>
          <a:prstGeom prst="rect">
            <a:avLst/>
          </a:prstGeom>
          <a:noFill/>
        </p:spPr>
        <p:txBody>
          <a:bodyPr wrap="none" lIns="91438" tIns="45719" rIns="91438" bIns="45719" rtlCol="0">
            <a:spAutoFit/>
          </a:bodyPr>
          <a:lstStyle/>
          <a:p>
            <a:endParaRPr lang="en-GB" dirty="0"/>
          </a:p>
        </p:txBody>
      </p:sp>
      <p:grpSp>
        <p:nvGrpSpPr>
          <p:cNvPr id="14" name="Group 13"/>
          <p:cNvGrpSpPr/>
          <p:nvPr/>
        </p:nvGrpSpPr>
        <p:grpSpPr>
          <a:xfrm>
            <a:off x="4431557" y="907420"/>
            <a:ext cx="3564906" cy="2416044"/>
            <a:chOff x="4431549" y="907413"/>
            <a:chExt cx="3564906" cy="2416043"/>
          </a:xfrm>
        </p:grpSpPr>
        <p:sp>
          <p:nvSpPr>
            <p:cNvPr id="19" name="TextBox 18"/>
            <p:cNvSpPr txBox="1"/>
            <p:nvPr/>
          </p:nvSpPr>
          <p:spPr>
            <a:xfrm>
              <a:off x="4540680" y="1276745"/>
              <a:ext cx="3455775" cy="2046711"/>
            </a:xfrm>
            <a:prstGeom prst="rect">
              <a:avLst/>
            </a:prstGeom>
            <a:noFill/>
          </p:spPr>
          <p:txBody>
            <a:bodyPr wrap="square" lIns="91438" tIns="45719" rIns="91438" bIns="45719" rtlCol="0">
              <a:spAutoFit/>
            </a:bodyPr>
            <a:lstStyle/>
            <a:p>
              <a:pPr>
                <a:spcAft>
                  <a:spcPts val="600"/>
                </a:spcAft>
              </a:pPr>
              <a:r>
                <a:rPr lang="en-GB" sz="1600" dirty="0">
                  <a:latin typeface="Arial" pitchFamily="34" charset="0"/>
                  <a:cs typeface="Arial" pitchFamily="34" charset="0"/>
                </a:rPr>
                <a:t>Current </a:t>
              </a:r>
              <a:r>
                <a:rPr lang="en-GB" sz="1600" b="1" dirty="0">
                  <a:latin typeface="Arial" pitchFamily="34" charset="0"/>
                  <a:cs typeface="Arial" pitchFamily="34" charset="0"/>
                </a:rPr>
                <a:t>£31m </a:t>
              </a:r>
              <a:r>
                <a:rPr lang="en-GB" sz="1600" dirty="0">
                  <a:latin typeface="Arial" pitchFamily="34" charset="0"/>
                  <a:cs typeface="Arial" pitchFamily="34" charset="0"/>
                </a:rPr>
                <a:t>to pilot </a:t>
              </a:r>
              <a:r>
                <a:rPr lang="en-GB" sz="1600" b="1" dirty="0">
                  <a:latin typeface="Arial" pitchFamily="34" charset="0"/>
                  <a:cs typeface="Arial" pitchFamily="34" charset="0"/>
                </a:rPr>
                <a:t>470</a:t>
              </a:r>
              <a:r>
                <a:rPr lang="en-GB" sz="1600" dirty="0">
                  <a:latin typeface="Arial" pitchFamily="34" charset="0"/>
                  <a:cs typeface="Arial" pitchFamily="34" charset="0"/>
                </a:rPr>
                <a:t> pharmacists in &gt;700 practices, </a:t>
              </a:r>
            </a:p>
            <a:p>
              <a:pPr marL="173038" indent="-173038">
                <a:spcAft>
                  <a:spcPts val="600"/>
                </a:spcAft>
                <a:buFont typeface="Arial" pitchFamily="34" charset="0"/>
                <a:buChar char="•"/>
              </a:pPr>
              <a:r>
                <a:rPr lang="en-GB" sz="1600" dirty="0">
                  <a:latin typeface="Arial" pitchFamily="34" charset="0"/>
                  <a:cs typeface="Arial" pitchFamily="34" charset="0"/>
                </a:rPr>
                <a:t>Plus new </a:t>
              </a:r>
              <a:r>
                <a:rPr lang="en-GB" sz="1600" b="1" dirty="0">
                  <a:latin typeface="Arial" pitchFamily="34" charset="0"/>
                  <a:cs typeface="Arial" pitchFamily="34" charset="0"/>
                </a:rPr>
                <a:t>£112m </a:t>
              </a:r>
              <a:r>
                <a:rPr lang="en-GB" sz="1600" dirty="0">
                  <a:latin typeface="Arial" pitchFamily="34" charset="0"/>
                  <a:cs typeface="Arial" pitchFamily="34" charset="0"/>
                </a:rPr>
                <a:t>to extend by a pharmacist per 30,000 patients</a:t>
              </a:r>
            </a:p>
            <a:p>
              <a:pPr marL="173038" indent="-173038">
                <a:spcAft>
                  <a:spcPts val="600"/>
                </a:spcAft>
                <a:buFont typeface="Arial" pitchFamily="34" charset="0"/>
                <a:buChar char="•"/>
              </a:pPr>
              <a:r>
                <a:rPr lang="en-GB" sz="1600" dirty="0">
                  <a:latin typeface="Arial" pitchFamily="34" charset="0"/>
                  <a:cs typeface="Arial" pitchFamily="34" charset="0"/>
                </a:rPr>
                <a:t>For an additional </a:t>
              </a:r>
              <a:r>
                <a:rPr lang="en-GB" sz="1600" b="1" dirty="0">
                  <a:latin typeface="Arial" pitchFamily="34" charset="0"/>
                  <a:cs typeface="Arial" pitchFamily="34" charset="0"/>
                </a:rPr>
                <a:t>1,500</a:t>
              </a:r>
              <a:r>
                <a:rPr lang="en-GB" sz="1600" dirty="0">
                  <a:latin typeface="Arial" pitchFamily="34" charset="0"/>
                  <a:cs typeface="Arial" pitchFamily="34" charset="0"/>
                </a:rPr>
                <a:t> pharmacists by 2020</a:t>
              </a:r>
            </a:p>
            <a:p>
              <a:pPr marL="173038" indent="-173038">
                <a:spcAft>
                  <a:spcPts val="600"/>
                </a:spcAft>
                <a:buFont typeface="Arial" pitchFamily="34" charset="0"/>
                <a:buChar char="•"/>
              </a:pPr>
              <a:r>
                <a:rPr lang="en-GB" sz="1600" dirty="0">
                  <a:latin typeface="Arial" pitchFamily="34" charset="0"/>
                  <a:cs typeface="Arial" pitchFamily="34" charset="0"/>
                </a:rPr>
                <a:t>Clinical pharmacists in 111 hubs</a:t>
              </a:r>
              <a:endParaRPr lang="en-GB" sz="1600" b="1" dirty="0">
                <a:latin typeface="Arial" pitchFamily="34" charset="0"/>
                <a:cs typeface="Arial" pitchFamily="34" charset="0"/>
              </a:endParaRPr>
            </a:p>
          </p:txBody>
        </p:sp>
        <p:sp>
          <p:nvSpPr>
            <p:cNvPr id="7" name="Rectangle 6"/>
            <p:cNvSpPr/>
            <p:nvPr/>
          </p:nvSpPr>
          <p:spPr>
            <a:xfrm>
              <a:off x="4431549" y="907413"/>
              <a:ext cx="1877437" cy="369332"/>
            </a:xfrm>
            <a:prstGeom prst="rect">
              <a:avLst/>
            </a:prstGeom>
          </p:spPr>
          <p:txBody>
            <a:bodyPr wrap="none">
              <a:spAutoFit/>
            </a:bodyPr>
            <a:lstStyle/>
            <a:p>
              <a:r>
                <a:rPr lang="en-GB" b="1" dirty="0">
                  <a:solidFill>
                    <a:schemeClr val="accent2"/>
                  </a:solidFill>
                  <a:latin typeface="Arial" pitchFamily="34" charset="0"/>
                  <a:cs typeface="Arial" pitchFamily="34" charset="0"/>
                </a:rPr>
                <a:t>PHARMACISTS</a:t>
              </a:r>
              <a:endParaRPr lang="en-GB" dirty="0">
                <a:solidFill>
                  <a:schemeClr val="accent2"/>
                </a:solidFill>
              </a:endParaRPr>
            </a:p>
          </p:txBody>
        </p:sp>
      </p:grpSp>
      <p:grpSp>
        <p:nvGrpSpPr>
          <p:cNvPr id="16" name="Group 15"/>
          <p:cNvGrpSpPr/>
          <p:nvPr/>
        </p:nvGrpSpPr>
        <p:grpSpPr>
          <a:xfrm>
            <a:off x="127008" y="942631"/>
            <a:ext cx="3177172" cy="1200327"/>
            <a:chOff x="127008" y="942631"/>
            <a:chExt cx="3177172" cy="1200327"/>
          </a:xfrm>
        </p:grpSpPr>
        <p:sp>
          <p:nvSpPr>
            <p:cNvPr id="20" name="TextBox 19"/>
            <p:cNvSpPr txBox="1"/>
            <p:nvPr/>
          </p:nvSpPr>
          <p:spPr>
            <a:xfrm>
              <a:off x="127008" y="1311963"/>
              <a:ext cx="3177172" cy="830995"/>
            </a:xfrm>
            <a:prstGeom prst="rect">
              <a:avLst/>
            </a:prstGeom>
            <a:noFill/>
            <a:ln>
              <a:noFill/>
            </a:ln>
          </p:spPr>
          <p:txBody>
            <a:bodyPr wrap="square" lIns="91438" tIns="45719" rIns="91438" bIns="45719" rtlCol="0">
              <a:spAutoFit/>
            </a:bodyPr>
            <a:lstStyle/>
            <a:p>
              <a:pPr marL="173038" indent="-173038">
                <a:spcBef>
                  <a:spcPct val="0"/>
                </a:spcBef>
                <a:buFont typeface="Arial" panose="020B0604020202020204" pitchFamily="34" charset="0"/>
                <a:buChar char="•"/>
              </a:pPr>
              <a:r>
                <a:rPr lang="en-GB" sz="1600" dirty="0">
                  <a:latin typeface="Arial"/>
                  <a:ea typeface="+mj-ea"/>
                  <a:cs typeface="Arial"/>
                </a:rPr>
                <a:t>Support with return to work</a:t>
              </a:r>
            </a:p>
            <a:p>
              <a:pPr marL="173038" indent="-173038">
                <a:spcBef>
                  <a:spcPct val="0"/>
                </a:spcBef>
                <a:buFont typeface="Arial" panose="020B0604020202020204" pitchFamily="34" charset="0"/>
                <a:buChar char="•"/>
              </a:pPr>
              <a:r>
                <a:rPr lang="en-GB" sz="1600" dirty="0">
                  <a:latin typeface="Arial"/>
                  <a:ea typeface="+mj-ea"/>
                  <a:cs typeface="Arial"/>
                </a:rPr>
                <a:t>Improved practice placements</a:t>
              </a:r>
            </a:p>
            <a:p>
              <a:pPr marL="173038" indent="-173038">
                <a:spcBef>
                  <a:spcPct val="0"/>
                </a:spcBef>
                <a:buFont typeface="Arial" panose="020B0604020202020204" pitchFamily="34" charset="0"/>
                <a:buChar char="•"/>
              </a:pPr>
              <a:r>
                <a:rPr lang="en-GB" sz="1600" dirty="0">
                  <a:latin typeface="Arial"/>
                  <a:ea typeface="+mj-ea"/>
                  <a:cs typeface="Arial"/>
                </a:rPr>
                <a:t>£15M to be invested</a:t>
              </a:r>
            </a:p>
          </p:txBody>
        </p:sp>
        <p:sp>
          <p:nvSpPr>
            <p:cNvPr id="8" name="Rectangle 7"/>
            <p:cNvSpPr/>
            <p:nvPr/>
          </p:nvSpPr>
          <p:spPr>
            <a:xfrm>
              <a:off x="201150" y="942631"/>
              <a:ext cx="1146468" cy="369332"/>
            </a:xfrm>
            <a:prstGeom prst="rect">
              <a:avLst/>
            </a:prstGeom>
          </p:spPr>
          <p:txBody>
            <a:bodyPr wrap="none">
              <a:spAutoFit/>
            </a:bodyPr>
            <a:lstStyle/>
            <a:p>
              <a:r>
                <a:rPr lang="en-GB" b="1" dirty="0">
                  <a:solidFill>
                    <a:schemeClr val="accent2"/>
                  </a:solidFill>
                  <a:latin typeface="Arial" pitchFamily="34" charset="0"/>
                  <a:cs typeface="Arial" pitchFamily="34" charset="0"/>
                </a:rPr>
                <a:t>NURSES</a:t>
              </a:r>
              <a:endParaRPr lang="en-GB" dirty="0">
                <a:solidFill>
                  <a:schemeClr val="accent2"/>
                </a:solidFill>
              </a:endParaRPr>
            </a:p>
          </p:txBody>
        </p:sp>
      </p:grpSp>
      <p:grpSp>
        <p:nvGrpSpPr>
          <p:cNvPr id="15" name="Group 14"/>
          <p:cNvGrpSpPr/>
          <p:nvPr/>
        </p:nvGrpSpPr>
        <p:grpSpPr>
          <a:xfrm>
            <a:off x="152302" y="3389317"/>
            <a:ext cx="2997089" cy="892362"/>
            <a:chOff x="152302" y="3577457"/>
            <a:chExt cx="2997089" cy="892362"/>
          </a:xfrm>
        </p:grpSpPr>
        <p:sp>
          <p:nvSpPr>
            <p:cNvPr id="22" name="Content Placeholder 3"/>
            <p:cNvSpPr txBox="1">
              <a:spLocks/>
            </p:cNvSpPr>
            <p:nvPr/>
          </p:nvSpPr>
          <p:spPr>
            <a:xfrm>
              <a:off x="152302" y="3912249"/>
              <a:ext cx="2985437" cy="557570"/>
            </a:xfrm>
            <a:prstGeom prst="rect">
              <a:avLst/>
            </a:prstGeom>
          </p:spPr>
          <p:txBody>
            <a:bodyPr vert="horz" lIns="91438" tIns="45719" rIns="91438" bIns="45719" rtlCol="0">
              <a:noAutofit/>
            </a:bodyPr>
            <a:lst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173038"/>
              <a:r>
                <a:rPr lang="en-GB" sz="1600" dirty="0">
                  <a:latin typeface="Arial" pitchFamily="34" charset="0"/>
                  <a:cs typeface="Arial" pitchFamily="34" charset="0"/>
                </a:rPr>
                <a:t>1000 to be trained</a:t>
              </a:r>
            </a:p>
            <a:p>
              <a:pPr marL="173038" indent="-173038"/>
              <a:r>
                <a:rPr lang="en-GB" sz="1600" dirty="0">
                  <a:latin typeface="Arial" pitchFamily="34" charset="0"/>
                  <a:cs typeface="Arial" pitchFamily="34" charset="0"/>
                </a:rPr>
                <a:t>Regulatory and indemnity enablers </a:t>
              </a:r>
            </a:p>
          </p:txBody>
        </p:sp>
        <p:sp>
          <p:nvSpPr>
            <p:cNvPr id="10" name="Rectangle 9"/>
            <p:cNvSpPr/>
            <p:nvPr/>
          </p:nvSpPr>
          <p:spPr>
            <a:xfrm>
              <a:off x="169152" y="3577457"/>
              <a:ext cx="2980239" cy="369332"/>
            </a:xfrm>
            <a:prstGeom prst="rect">
              <a:avLst/>
            </a:prstGeom>
          </p:spPr>
          <p:txBody>
            <a:bodyPr wrap="none">
              <a:spAutoFit/>
            </a:bodyPr>
            <a:lstStyle/>
            <a:p>
              <a:r>
                <a:rPr lang="en-GB" b="1" dirty="0">
                  <a:solidFill>
                    <a:schemeClr val="accent2"/>
                  </a:solidFill>
                  <a:latin typeface="Arial" pitchFamily="34" charset="0"/>
                  <a:cs typeface="Arial" pitchFamily="34" charset="0"/>
                </a:rPr>
                <a:t>PHYSICIAN ASSOCIATES</a:t>
              </a:r>
            </a:p>
          </p:txBody>
        </p:sp>
      </p:grpSp>
      <p:grpSp>
        <p:nvGrpSpPr>
          <p:cNvPr id="18" name="Group 17"/>
          <p:cNvGrpSpPr/>
          <p:nvPr/>
        </p:nvGrpSpPr>
        <p:grpSpPr>
          <a:xfrm>
            <a:off x="4529714" y="3940334"/>
            <a:ext cx="4232642" cy="902175"/>
            <a:chOff x="4459802" y="2801890"/>
            <a:chExt cx="3759703" cy="810330"/>
          </a:xfrm>
        </p:grpSpPr>
        <p:sp>
          <p:nvSpPr>
            <p:cNvPr id="21" name="TextBox 20"/>
            <p:cNvSpPr txBox="1"/>
            <p:nvPr/>
          </p:nvSpPr>
          <p:spPr>
            <a:xfrm>
              <a:off x="4459802" y="3086979"/>
              <a:ext cx="3759703" cy="525241"/>
            </a:xfrm>
            <a:prstGeom prst="rect">
              <a:avLst/>
            </a:prstGeom>
            <a:noFill/>
          </p:spPr>
          <p:txBody>
            <a:bodyPr wrap="square" lIns="91438" tIns="45719" rIns="91438" bIns="45719" rtlCol="0">
              <a:spAutoFit/>
            </a:bodyPr>
            <a:lstStyle/>
            <a:p>
              <a:pPr marL="173038" lvl="0" indent="-173038">
                <a:buFont typeface="Arial" panose="020B0604020202020204" pitchFamily="34" charset="0"/>
                <a:buChar char="•"/>
              </a:pPr>
              <a:r>
                <a:rPr lang="en-GB" sz="1600" dirty="0">
                  <a:latin typeface="Arial" pitchFamily="34" charset="0"/>
                  <a:cs typeface="Arial" pitchFamily="34" charset="0"/>
                </a:rPr>
                <a:t>3000 Therapists for long-term physical conditions</a:t>
              </a:r>
            </a:p>
          </p:txBody>
        </p:sp>
        <p:sp>
          <p:nvSpPr>
            <p:cNvPr id="11" name="Rectangle 10"/>
            <p:cNvSpPr/>
            <p:nvPr/>
          </p:nvSpPr>
          <p:spPr>
            <a:xfrm>
              <a:off x="4459802" y="2801890"/>
              <a:ext cx="1872757" cy="331733"/>
            </a:xfrm>
            <a:prstGeom prst="rect">
              <a:avLst/>
            </a:prstGeom>
          </p:spPr>
          <p:txBody>
            <a:bodyPr wrap="none">
              <a:spAutoFit/>
            </a:bodyPr>
            <a:lstStyle/>
            <a:p>
              <a:pPr lvl="0"/>
              <a:r>
                <a:rPr lang="en-GB" b="1" dirty="0">
                  <a:solidFill>
                    <a:schemeClr val="accent2"/>
                  </a:solidFill>
                  <a:latin typeface="Arial" pitchFamily="34" charset="0"/>
                  <a:cs typeface="Arial" pitchFamily="34" charset="0"/>
                </a:rPr>
                <a:t>MENTAL HEALTH</a:t>
              </a:r>
            </a:p>
          </p:txBody>
        </p:sp>
      </p:grpSp>
      <p:grpSp>
        <p:nvGrpSpPr>
          <p:cNvPr id="29" name="Group 28"/>
          <p:cNvGrpSpPr/>
          <p:nvPr/>
        </p:nvGrpSpPr>
        <p:grpSpPr>
          <a:xfrm>
            <a:off x="127008" y="2247950"/>
            <a:ext cx="3400017" cy="926282"/>
            <a:chOff x="164636" y="2050403"/>
            <a:chExt cx="3400017" cy="926282"/>
          </a:xfrm>
        </p:grpSpPr>
        <p:sp>
          <p:nvSpPr>
            <p:cNvPr id="4" name="TextBox 3"/>
            <p:cNvSpPr txBox="1"/>
            <p:nvPr/>
          </p:nvSpPr>
          <p:spPr>
            <a:xfrm>
              <a:off x="164636" y="2391912"/>
              <a:ext cx="3400017" cy="584773"/>
            </a:xfrm>
            <a:prstGeom prst="rect">
              <a:avLst/>
            </a:prstGeom>
            <a:noFill/>
          </p:spPr>
          <p:txBody>
            <a:bodyPr wrap="square" lIns="91438" tIns="45719" rIns="91438" bIns="45719" rtlCol="0">
              <a:spAutoFit/>
            </a:bodyPr>
            <a:lstStyle/>
            <a:p>
              <a:pPr marL="173038" indent="-173038">
                <a:buFont typeface="Arial" panose="020B0604020202020204" pitchFamily="34" charset="0"/>
                <a:buChar char="•"/>
              </a:pPr>
              <a:r>
                <a:rPr lang="en-GB" sz="1600" dirty="0">
                  <a:latin typeface="Arial" pitchFamily="34" charset="0"/>
                  <a:cs typeface="Arial" pitchFamily="34" charset="0"/>
                </a:rPr>
                <a:t>Expanded national network</a:t>
              </a:r>
            </a:p>
            <a:p>
              <a:pPr marL="173038" indent="-173038">
                <a:buFont typeface="Arial" panose="020B0604020202020204" pitchFamily="34" charset="0"/>
                <a:buChar char="•"/>
              </a:pPr>
              <a:r>
                <a:rPr lang="en-GB" sz="1600" dirty="0">
                  <a:latin typeface="Arial" pitchFamily="34" charset="0"/>
                  <a:cs typeface="Arial" pitchFamily="34" charset="0"/>
                </a:rPr>
                <a:t>£6M on development</a:t>
              </a:r>
            </a:p>
          </p:txBody>
        </p:sp>
        <p:sp>
          <p:nvSpPr>
            <p:cNvPr id="12" name="Rectangle 11"/>
            <p:cNvSpPr/>
            <p:nvPr/>
          </p:nvSpPr>
          <p:spPr>
            <a:xfrm>
              <a:off x="230084" y="2050403"/>
              <a:ext cx="2775119" cy="369332"/>
            </a:xfrm>
            <a:prstGeom prst="rect">
              <a:avLst/>
            </a:prstGeom>
          </p:spPr>
          <p:txBody>
            <a:bodyPr wrap="none">
              <a:spAutoFit/>
            </a:bodyPr>
            <a:lstStyle/>
            <a:p>
              <a:pPr lvl="0"/>
              <a:r>
                <a:rPr lang="en-GB" b="1" dirty="0">
                  <a:solidFill>
                    <a:schemeClr val="accent2"/>
                  </a:solidFill>
                  <a:latin typeface="Arial" pitchFamily="34" charset="0"/>
                  <a:cs typeface="Arial" pitchFamily="34" charset="0"/>
                </a:rPr>
                <a:t>PRACTICE MANAGERS</a:t>
              </a:r>
            </a:p>
          </p:txBody>
        </p:sp>
      </p:grpSp>
      <p:grpSp>
        <p:nvGrpSpPr>
          <p:cNvPr id="17" name="Group 16"/>
          <p:cNvGrpSpPr/>
          <p:nvPr/>
        </p:nvGrpSpPr>
        <p:grpSpPr>
          <a:xfrm>
            <a:off x="4523462" y="3325796"/>
            <a:ext cx="3105490" cy="627850"/>
            <a:chOff x="4453550" y="2283097"/>
            <a:chExt cx="3105490" cy="627850"/>
          </a:xfrm>
        </p:grpSpPr>
        <p:sp>
          <p:nvSpPr>
            <p:cNvPr id="6" name="Rectangle 5"/>
            <p:cNvSpPr/>
            <p:nvPr/>
          </p:nvSpPr>
          <p:spPr>
            <a:xfrm>
              <a:off x="4502434" y="2572395"/>
              <a:ext cx="2928036" cy="338552"/>
            </a:xfrm>
            <a:prstGeom prst="rect">
              <a:avLst/>
            </a:prstGeom>
          </p:spPr>
          <p:txBody>
            <a:bodyPr wrap="square" lIns="91438" tIns="45719" rIns="91438" bIns="45719">
              <a:spAutoFit/>
            </a:bodyPr>
            <a:lstStyle/>
            <a:p>
              <a:pPr marL="173038" indent="-173038">
                <a:buFont typeface="Arial" panose="020B0604020202020204" pitchFamily="34" charset="0"/>
                <a:buChar char="•"/>
              </a:pPr>
              <a:r>
                <a:rPr lang="en-GB" sz="1600" dirty="0">
                  <a:latin typeface="Arial" pitchFamily="34" charset="0"/>
                  <a:cs typeface="Arial" pitchFamily="34" charset="0"/>
                </a:rPr>
                <a:t>New Care Models</a:t>
              </a:r>
            </a:p>
          </p:txBody>
        </p:sp>
        <p:sp>
          <p:nvSpPr>
            <p:cNvPr id="13" name="Rectangle 12"/>
            <p:cNvSpPr/>
            <p:nvPr/>
          </p:nvSpPr>
          <p:spPr>
            <a:xfrm>
              <a:off x="4453550" y="2283097"/>
              <a:ext cx="3105490" cy="369332"/>
            </a:xfrm>
            <a:prstGeom prst="rect">
              <a:avLst/>
            </a:prstGeom>
          </p:spPr>
          <p:txBody>
            <a:bodyPr wrap="square">
              <a:spAutoFit/>
            </a:bodyPr>
            <a:lstStyle/>
            <a:p>
              <a:pPr lvl="0"/>
              <a:r>
                <a:rPr lang="en-GB" b="1" dirty="0">
                  <a:solidFill>
                    <a:schemeClr val="accent2"/>
                  </a:solidFill>
                  <a:latin typeface="Arial" pitchFamily="34" charset="0"/>
                  <a:cs typeface="Arial" pitchFamily="34" charset="0"/>
                </a:rPr>
                <a:t>PARAMEDICS &amp; PHYSIOS</a:t>
              </a:r>
            </a:p>
          </p:txBody>
        </p:sp>
      </p:grpSp>
      <p:sp>
        <p:nvSpPr>
          <p:cNvPr id="33" name="Title 1"/>
          <p:cNvSpPr txBox="1">
            <a:spLocks/>
          </p:cNvSpPr>
          <p:nvPr/>
        </p:nvSpPr>
        <p:spPr>
          <a:xfrm>
            <a:off x="2562591" y="162685"/>
            <a:ext cx="5470240" cy="420072"/>
          </a:xfrm>
          <a:prstGeom prst="rect">
            <a:avLst/>
          </a:prstGeom>
        </p:spPr>
        <p:txBody>
          <a:bodyPr vert="horz" lIns="91438" tIns="45719" rIns="91438" bIns="45719" rtlCol="0" anchor="t">
            <a:noAutofit/>
          </a:bodyPr>
          <a:lstStyle>
            <a:lvl1pPr algn="l" defTabSz="457189"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80000"/>
              </a:lnSpc>
            </a:pPr>
            <a:r>
              <a:rPr lang="en-US" sz="2800" dirty="0">
                <a:solidFill>
                  <a:schemeClr val="accent2"/>
                </a:solidFill>
                <a:latin typeface="Arial" panose="020B0604020202020204" pitchFamily="34" charset="0"/>
                <a:cs typeface="Arial" panose="020B0604020202020204" pitchFamily="34" charset="0"/>
              </a:rPr>
              <a:t>Develop the workforce</a:t>
            </a:r>
          </a:p>
        </p:txBody>
      </p:sp>
      <p:sp>
        <p:nvSpPr>
          <p:cNvPr id="34" name="TextBox 33"/>
          <p:cNvSpPr txBox="1"/>
          <p:nvPr/>
        </p:nvSpPr>
        <p:spPr>
          <a:xfrm>
            <a:off x="2698248" y="582757"/>
            <a:ext cx="5334584" cy="313930"/>
          </a:xfrm>
          <a:prstGeom prst="rect">
            <a:avLst/>
          </a:prstGeom>
          <a:noFill/>
        </p:spPr>
        <p:txBody>
          <a:bodyPr wrap="square" lIns="91438" tIns="45719" rIns="91438" bIns="45719" rtlCol="0">
            <a:spAutoFit/>
          </a:bodyPr>
          <a:lstStyle/>
          <a:p>
            <a:pPr>
              <a:lnSpc>
                <a:spcPct val="90000"/>
              </a:lnSpc>
            </a:pPr>
            <a:r>
              <a:rPr lang="en-US" sz="1600" b="1" dirty="0">
                <a:solidFill>
                  <a:schemeClr val="accent2"/>
                </a:solidFill>
                <a:latin typeface="Arial" panose="020B0604020202020204" pitchFamily="34" charset="0"/>
                <a:cs typeface="Arial" panose="020B0604020202020204" pitchFamily="34" charset="0"/>
              </a:rPr>
              <a:t>5,000 additional staff </a:t>
            </a:r>
            <a:r>
              <a:rPr lang="en-US" sz="1600" dirty="0">
                <a:solidFill>
                  <a:schemeClr val="accent2"/>
                </a:solidFill>
                <a:latin typeface="Arial" panose="020B0604020202020204" pitchFamily="34" charset="0"/>
                <a:cs typeface="Arial" panose="020B0604020202020204" pitchFamily="34" charset="0"/>
              </a:rPr>
              <a:t>by </a:t>
            </a:r>
            <a:r>
              <a:rPr lang="en-US" sz="1600" b="1" dirty="0">
                <a:solidFill>
                  <a:schemeClr val="accent2"/>
                </a:solidFill>
                <a:latin typeface="Arial" panose="020B0604020202020204" pitchFamily="34" charset="0"/>
                <a:cs typeface="Arial" panose="020B0604020202020204" pitchFamily="34" charset="0"/>
              </a:rPr>
              <a:t>2020/21</a:t>
            </a:r>
          </a:p>
        </p:txBody>
      </p:sp>
      <p:pic>
        <p:nvPicPr>
          <p:cNvPr id="26" name="Picture 25"/>
          <p:cNvPicPr>
            <a:picLocks noChangeAspect="1"/>
          </p:cNvPicPr>
          <p:nvPr/>
        </p:nvPicPr>
        <p:blipFill>
          <a:blip r:embed="rId3"/>
          <a:stretch>
            <a:fillRect/>
          </a:stretch>
        </p:blipFill>
        <p:spPr>
          <a:xfrm>
            <a:off x="127008" y="-2009"/>
            <a:ext cx="2481287" cy="969348"/>
          </a:xfrm>
          <a:prstGeom prst="rect">
            <a:avLst/>
          </a:prstGeom>
        </p:spPr>
      </p:pic>
    </p:spTree>
    <p:extLst>
      <p:ext uri="{BB962C8B-B14F-4D97-AF65-F5344CB8AC3E}">
        <p14:creationId xmlns:p14="http://schemas.microsoft.com/office/powerpoint/2010/main" val="3414363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strVal val="#ppt_w*0.70"/>
                                          </p:val>
                                        </p:tav>
                                        <p:tav tm="100000">
                                          <p:val>
                                            <p:strVal val="#ppt_w"/>
                                          </p:val>
                                        </p:tav>
                                      </p:tavLst>
                                    </p:anim>
                                    <p:anim calcmode="lin" valueType="num">
                                      <p:cBhvr>
                                        <p:cTn id="13" dur="1000" fill="hold"/>
                                        <p:tgtEl>
                                          <p:spTgt spid="29"/>
                                        </p:tgtEl>
                                        <p:attrNameLst>
                                          <p:attrName>ppt_h</p:attrName>
                                        </p:attrNameLst>
                                      </p:cBhvr>
                                      <p:tavLst>
                                        <p:tav tm="0">
                                          <p:val>
                                            <p:strVal val="#ppt_h"/>
                                          </p:val>
                                        </p:tav>
                                        <p:tav tm="100000">
                                          <p:val>
                                            <p:strVal val="#ppt_h"/>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55"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5"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6" name="Rectangle 15"/>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4525594" y="9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Rectangle 17"/>
          <p:cNvSpPr/>
          <p:nvPr/>
        </p:nvSpPr>
        <p:spPr>
          <a:xfrm>
            <a:off x="683568" y="27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4" name="Rectangle 23"/>
          <p:cNvSpPr/>
          <p:nvPr/>
        </p:nvSpPr>
        <p:spPr>
          <a:xfrm>
            <a:off x="683568" y="9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26" name="Picture 25"/>
          <p:cNvPicPr>
            <a:picLocks noChangeAspect="1"/>
          </p:cNvPicPr>
          <p:nvPr/>
        </p:nvPicPr>
        <p:blipFill>
          <a:blip r:embed="rId4"/>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117744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6" name="Rectangle 15"/>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4525594" y="9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Rectangle 17"/>
          <p:cNvSpPr/>
          <p:nvPr/>
        </p:nvSpPr>
        <p:spPr>
          <a:xfrm>
            <a:off x="683568" y="2761350"/>
            <a:ext cx="3842026" cy="1800000"/>
          </a:xfrm>
          <a:prstGeom prst="rect">
            <a:avLst/>
          </a:prstGeom>
          <a:solidFill>
            <a:srgbClr val="9C0B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4" name="Rectangle 23"/>
          <p:cNvSpPr/>
          <p:nvPr/>
        </p:nvSpPr>
        <p:spPr>
          <a:xfrm>
            <a:off x="683568" y="9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26" name="Picture 25"/>
          <p:cNvPicPr>
            <a:picLocks noChangeAspect="1"/>
          </p:cNvPicPr>
          <p:nvPr/>
        </p:nvPicPr>
        <p:blipFill>
          <a:blip r:embed="rId4"/>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39587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txBox="1">
            <a:spLocks/>
          </p:cNvSpPr>
          <p:nvPr/>
        </p:nvSpPr>
        <p:spPr>
          <a:xfrm>
            <a:off x="2002009" y="4635705"/>
            <a:ext cx="2133600" cy="273844"/>
          </a:xfrm>
          <a:prstGeom prst="rect">
            <a:avLst/>
          </a:prstGeom>
        </p:spPr>
        <p:txBody>
          <a:bodyPr vert="horz" lIns="91438" tIns="45719" rIns="91438" bIns="45719" rtlCol="0" anchor="ctr"/>
          <a:lstStyle>
            <a:defPPr>
              <a:defRPr lang="en-US"/>
            </a:defPPr>
            <a:lvl1pPr marL="0" algn="l" defTabSz="457200" rtl="0" eaLnBrk="1" latinLnBrk="0" hangingPunct="1">
              <a:defRPr sz="10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TextBox 16"/>
          <p:cNvSpPr txBox="1"/>
          <p:nvPr/>
        </p:nvSpPr>
        <p:spPr>
          <a:xfrm>
            <a:off x="4933573" y="28490"/>
            <a:ext cx="3049229" cy="932561"/>
          </a:xfrm>
          <a:prstGeom prst="rect">
            <a:avLst/>
          </a:prstGeom>
          <a:noFill/>
          <a:ln>
            <a:noFill/>
          </a:ln>
        </p:spPr>
        <p:txBody>
          <a:bodyPr wrap="none" lIns="91438" tIns="45719" rIns="91438" bIns="45719" rtlCol="0">
            <a:spAutoFit/>
          </a:bodyPr>
          <a:lstStyle/>
          <a:p>
            <a:pPr>
              <a:lnSpc>
                <a:spcPct val="130000"/>
              </a:lnSpc>
            </a:pPr>
            <a:r>
              <a:rPr lang="en-US" sz="1400" b="1" dirty="0">
                <a:solidFill>
                  <a:srgbClr val="0072C6"/>
                </a:solidFill>
              </a:rPr>
              <a:t>Simplify reporting and regulation</a:t>
            </a:r>
          </a:p>
          <a:p>
            <a:pPr>
              <a:lnSpc>
                <a:spcPct val="130000"/>
              </a:lnSpc>
            </a:pPr>
            <a:r>
              <a:rPr lang="en-US" sz="1400" b="1" dirty="0">
                <a:solidFill>
                  <a:srgbClr val="0072C6"/>
                </a:solidFill>
              </a:rPr>
              <a:t>Streamline the payment systems</a:t>
            </a:r>
          </a:p>
          <a:p>
            <a:pPr>
              <a:lnSpc>
                <a:spcPct val="130000"/>
              </a:lnSpc>
            </a:pPr>
            <a:r>
              <a:rPr lang="en-US" sz="1400" b="1" dirty="0">
                <a:solidFill>
                  <a:srgbClr val="0072C6"/>
                </a:solidFill>
              </a:rPr>
              <a:t>Move away from micro-incentives</a:t>
            </a:r>
          </a:p>
        </p:txBody>
      </p:sp>
      <p:sp>
        <p:nvSpPr>
          <p:cNvPr id="18" name="TextBox 17"/>
          <p:cNvSpPr txBox="1"/>
          <p:nvPr/>
        </p:nvSpPr>
        <p:spPr>
          <a:xfrm>
            <a:off x="6009263" y="2570935"/>
            <a:ext cx="1206604" cy="646329"/>
          </a:xfrm>
          <a:prstGeom prst="rect">
            <a:avLst/>
          </a:prstGeom>
          <a:noFill/>
          <a:ln>
            <a:noFill/>
          </a:ln>
        </p:spPr>
        <p:txBody>
          <a:bodyPr wrap="square" lIns="91438" tIns="45719" rIns="91438" bIns="45719" rtlCol="0">
            <a:spAutoFit/>
          </a:bodyPr>
          <a:lstStyle/>
          <a:p>
            <a:pPr algn="ctr"/>
            <a:r>
              <a:rPr lang="en-US" sz="1200" b="1" dirty="0">
                <a:solidFill>
                  <a:srgbClr val="00ADC6"/>
                </a:solidFill>
              </a:rPr>
              <a:t>Greater Specialist Support</a:t>
            </a:r>
          </a:p>
        </p:txBody>
      </p:sp>
      <p:sp>
        <p:nvSpPr>
          <p:cNvPr id="21" name="TextBox 20"/>
          <p:cNvSpPr txBox="1"/>
          <p:nvPr/>
        </p:nvSpPr>
        <p:spPr>
          <a:xfrm>
            <a:off x="303622" y="1828842"/>
            <a:ext cx="2589166" cy="1815880"/>
          </a:xfrm>
          <a:prstGeom prst="rect">
            <a:avLst/>
          </a:prstGeom>
          <a:noFill/>
          <a:ln>
            <a:noFill/>
          </a:ln>
        </p:spPr>
        <p:txBody>
          <a:bodyPr wrap="none" lIns="91438" tIns="45719" rIns="91438" bIns="45719" rtlCol="0">
            <a:spAutoFit/>
          </a:bodyPr>
          <a:lstStyle/>
          <a:p>
            <a:r>
              <a:rPr lang="en-US" sz="1400" b="1" dirty="0"/>
              <a:t>Self-help</a:t>
            </a:r>
            <a:r>
              <a:rPr lang="en-US" sz="1400" dirty="0"/>
              <a:t> and </a:t>
            </a:r>
            <a:r>
              <a:rPr lang="en-US" sz="1400" b="1" dirty="0"/>
              <a:t>Patient Online </a:t>
            </a:r>
            <a:endParaRPr lang="en-US" sz="1050" b="1" dirty="0"/>
          </a:p>
          <a:p>
            <a:r>
              <a:rPr lang="en-US" sz="1400" dirty="0"/>
              <a:t>Better </a:t>
            </a:r>
            <a:r>
              <a:rPr lang="en-US" sz="1400" b="1" dirty="0"/>
              <a:t>sign posting</a:t>
            </a:r>
          </a:p>
          <a:p>
            <a:pPr marL="173038" lvl="1" indent="-173038">
              <a:buFont typeface="Arial" panose="020B0604020202020204" pitchFamily="34" charset="0"/>
              <a:buChar char="•"/>
            </a:pPr>
            <a:r>
              <a:rPr lang="en-US" sz="1400" dirty="0"/>
              <a:t>Care navigation</a:t>
            </a:r>
          </a:p>
          <a:p>
            <a:pPr marL="173038" lvl="1" indent="-173038">
              <a:buFont typeface="Arial" panose="020B0604020202020204" pitchFamily="34" charset="0"/>
              <a:buChar char="•"/>
            </a:pPr>
            <a:r>
              <a:rPr lang="en-US" sz="1400" dirty="0"/>
              <a:t>Social prescribing</a:t>
            </a:r>
          </a:p>
          <a:p>
            <a:pPr marL="173038" lvl="1" indent="-173038">
              <a:buFont typeface="Arial" panose="020B0604020202020204" pitchFamily="34" charset="0"/>
              <a:buChar char="•"/>
            </a:pPr>
            <a:r>
              <a:rPr lang="en-US" sz="1400" dirty="0"/>
              <a:t>Minor ailments</a:t>
            </a:r>
          </a:p>
          <a:p>
            <a:pPr marL="173038" lvl="1" indent="-173038">
              <a:buFont typeface="Arial" panose="020B0604020202020204" pitchFamily="34" charset="0"/>
              <a:buChar char="•"/>
            </a:pPr>
            <a:r>
              <a:rPr lang="en-US" sz="1400" dirty="0"/>
              <a:t>Remote triage/care</a:t>
            </a:r>
          </a:p>
          <a:p>
            <a:pPr marL="173038" lvl="1" indent="-173038">
              <a:buFont typeface="Arial" panose="020B0604020202020204" pitchFamily="34" charset="0"/>
              <a:buChar char="•"/>
            </a:pPr>
            <a:r>
              <a:rPr lang="en-US" sz="1400" dirty="0"/>
              <a:t>Open access AHPs</a:t>
            </a:r>
            <a:endParaRPr lang="en-US" sz="1050" dirty="0"/>
          </a:p>
          <a:p>
            <a:r>
              <a:rPr lang="en-US" sz="1400" b="1" dirty="0"/>
              <a:t>Reformed 111/Urgent Care</a:t>
            </a:r>
          </a:p>
        </p:txBody>
      </p:sp>
      <p:sp>
        <p:nvSpPr>
          <p:cNvPr id="22" name="Left-Right Arrow 21"/>
          <p:cNvSpPr/>
          <p:nvPr/>
        </p:nvSpPr>
        <p:spPr>
          <a:xfrm>
            <a:off x="2308898" y="2320903"/>
            <a:ext cx="791623" cy="260324"/>
          </a:xfrm>
          <a:prstGeom prst="leftRightArrow">
            <a:avLst/>
          </a:prstGeom>
          <a:solidFill>
            <a:schemeClr val="accent5">
              <a:lumMod val="50000"/>
            </a:schemeClr>
          </a:solidFill>
          <a:ln w="31750">
            <a:noFill/>
          </a:ln>
          <a:effectLst/>
          <a:scene3d>
            <a:camera prst="orthographicFront">
              <a:rot lat="0" lon="0" rev="0"/>
            </a:camera>
            <a:lightRig rig="balanced" dir="t">
              <a:rot lat="0" lon="0" rev="8700000"/>
            </a:lightRig>
          </a:scene3d>
          <a:sp3d/>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a:p>
        </p:txBody>
      </p:sp>
      <p:sp>
        <p:nvSpPr>
          <p:cNvPr id="30" name="TextBox 29"/>
          <p:cNvSpPr txBox="1"/>
          <p:nvPr/>
        </p:nvSpPr>
        <p:spPr>
          <a:xfrm>
            <a:off x="3446133" y="4089552"/>
            <a:ext cx="1668081" cy="757128"/>
          </a:xfrm>
          <a:prstGeom prst="rect">
            <a:avLst/>
          </a:prstGeom>
          <a:noFill/>
          <a:ln>
            <a:noFill/>
          </a:ln>
        </p:spPr>
        <p:txBody>
          <a:bodyPr wrap="none" lIns="91438" tIns="45719" rIns="91438" bIns="45719" rtlCol="0">
            <a:spAutoFit/>
          </a:bodyPr>
          <a:lstStyle/>
          <a:p>
            <a:pPr algn="ctr">
              <a:lnSpc>
                <a:spcPct val="80000"/>
              </a:lnSpc>
            </a:pPr>
            <a:r>
              <a:rPr lang="en-US" b="1" dirty="0">
                <a:solidFill>
                  <a:srgbClr val="A10054"/>
                </a:solidFill>
              </a:rPr>
              <a:t>Collective</a:t>
            </a:r>
          </a:p>
          <a:p>
            <a:pPr algn="ctr">
              <a:lnSpc>
                <a:spcPct val="80000"/>
              </a:lnSpc>
            </a:pPr>
            <a:r>
              <a:rPr lang="en-US" b="1" dirty="0">
                <a:solidFill>
                  <a:srgbClr val="A10054"/>
                </a:solidFill>
              </a:rPr>
              <a:t>working and </a:t>
            </a:r>
          </a:p>
          <a:p>
            <a:pPr algn="ctr">
              <a:lnSpc>
                <a:spcPct val="80000"/>
              </a:lnSpc>
            </a:pPr>
            <a:r>
              <a:rPr lang="en-US" b="1" dirty="0">
                <a:solidFill>
                  <a:srgbClr val="A10054"/>
                </a:solidFill>
              </a:rPr>
              <a:t>MCP contract</a:t>
            </a:r>
          </a:p>
        </p:txBody>
      </p:sp>
      <p:grpSp>
        <p:nvGrpSpPr>
          <p:cNvPr id="10" name="Group 9"/>
          <p:cNvGrpSpPr/>
          <p:nvPr/>
        </p:nvGrpSpPr>
        <p:grpSpPr>
          <a:xfrm>
            <a:off x="3069654" y="1156648"/>
            <a:ext cx="3175227" cy="2351168"/>
            <a:chOff x="3069654" y="1156648"/>
            <a:chExt cx="3175227" cy="2351168"/>
          </a:xfrm>
          <a:effectLst>
            <a:outerShdw blurRad="50800" dist="38100" dir="2700000" algn="tl" rotWithShape="0">
              <a:prstClr val="black">
                <a:alpha val="40000"/>
              </a:prstClr>
            </a:outerShdw>
          </a:effectLst>
        </p:grpSpPr>
        <p:sp>
          <p:nvSpPr>
            <p:cNvPr id="12" name="Rectangle 11"/>
            <p:cNvSpPr/>
            <p:nvPr/>
          </p:nvSpPr>
          <p:spPr>
            <a:xfrm>
              <a:off x="3258460" y="1749884"/>
              <a:ext cx="2737710" cy="1757932"/>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endParaRPr lang="en-US" sz="1400" dirty="0"/>
            </a:p>
            <a:p>
              <a:pPr marL="285743" indent="-285743">
                <a:buFont typeface="Arial"/>
                <a:buChar char="•"/>
              </a:pPr>
              <a:endParaRPr lang="en-US" sz="1200" dirty="0"/>
            </a:p>
          </p:txBody>
        </p:sp>
        <p:sp>
          <p:nvSpPr>
            <p:cNvPr id="13" name="Isosceles Triangle 12"/>
            <p:cNvSpPr/>
            <p:nvPr/>
          </p:nvSpPr>
          <p:spPr>
            <a:xfrm>
              <a:off x="3069654" y="1156648"/>
              <a:ext cx="3175227" cy="620065"/>
            </a:xfrm>
            <a:prstGeom prst="triangle">
              <a:avLst>
                <a:gd name="adj" fmla="val 50400"/>
              </a:avLst>
            </a:prstGeom>
            <a:pattFill prst="horzBrick">
              <a:fgClr>
                <a:srgbClr val="0072C6"/>
              </a:fgClr>
              <a:bgClr>
                <a:schemeClr val="bg1"/>
              </a:bgClr>
            </a:pattFill>
            <a:ln w="47625">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57" name="TextBox 56"/>
          <p:cNvSpPr txBox="1"/>
          <p:nvPr/>
        </p:nvSpPr>
        <p:spPr>
          <a:xfrm>
            <a:off x="3503799" y="1380552"/>
            <a:ext cx="2247051" cy="338554"/>
          </a:xfrm>
          <a:prstGeom prst="rect">
            <a:avLst/>
          </a:prstGeom>
          <a:solidFill>
            <a:srgbClr val="0072C6"/>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600" b="1" dirty="0"/>
              <a:t>GP  PRACTICE</a:t>
            </a:r>
          </a:p>
        </p:txBody>
      </p:sp>
      <p:sp>
        <p:nvSpPr>
          <p:cNvPr id="34" name="Cube 33"/>
          <p:cNvSpPr/>
          <p:nvPr/>
        </p:nvSpPr>
        <p:spPr>
          <a:xfrm>
            <a:off x="7184032" y="1402534"/>
            <a:ext cx="1592768" cy="2160584"/>
          </a:xfrm>
          <a:prstGeom prst="cube">
            <a:avLst/>
          </a:prstGeom>
          <a:solidFill>
            <a:srgbClr val="00ADC6"/>
          </a:solidFill>
          <a:ln w="38100">
            <a:solidFill>
              <a:schemeClr val="tx1"/>
            </a:solidFill>
          </a:ln>
          <a:effectLst/>
          <a:scene3d>
            <a:camera prst="orthographicFront"/>
            <a:lightRig rig="threePt" dir="t"/>
          </a:scene3d>
          <a:sp3d prstMaterial="dkEdg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
        <p:nvSpPr>
          <p:cNvPr id="62" name="Rectangle 61"/>
          <p:cNvSpPr/>
          <p:nvPr/>
        </p:nvSpPr>
        <p:spPr>
          <a:xfrm>
            <a:off x="7215223" y="2554842"/>
            <a:ext cx="1064400" cy="662422"/>
          </a:xfrm>
          <a:prstGeom prst="rect">
            <a:avLst/>
          </a:prstGeom>
          <a:noFill/>
          <a:ln>
            <a:noFill/>
          </a:ln>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marL="88900" algn="ctr"/>
            <a:r>
              <a:rPr lang="en-US" sz="1300" b="1" dirty="0"/>
              <a:t>Changes to the Standard Contrac</a:t>
            </a:r>
            <a:r>
              <a:rPr lang="en-US" sz="1200" b="1" dirty="0"/>
              <a:t>t</a:t>
            </a:r>
          </a:p>
        </p:txBody>
      </p:sp>
      <p:sp>
        <p:nvSpPr>
          <p:cNvPr id="63" name="TextBox 62"/>
          <p:cNvSpPr txBox="1"/>
          <p:nvPr/>
        </p:nvSpPr>
        <p:spPr>
          <a:xfrm>
            <a:off x="7272000" y="1951719"/>
            <a:ext cx="1015200" cy="292388"/>
          </a:xfrm>
          <a:prstGeom prst="rect">
            <a:avLst/>
          </a:prstGeom>
          <a:solidFill>
            <a:srgbClr val="00ADC6"/>
          </a:solidFill>
          <a:ln w="2857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00" b="1" dirty="0"/>
              <a:t>HOSPITAL</a:t>
            </a:r>
          </a:p>
        </p:txBody>
      </p:sp>
      <p:sp>
        <p:nvSpPr>
          <p:cNvPr id="5" name="TextBox 4"/>
          <p:cNvSpPr txBox="1"/>
          <p:nvPr/>
        </p:nvSpPr>
        <p:spPr>
          <a:xfrm>
            <a:off x="3258460" y="1828210"/>
            <a:ext cx="2737710" cy="1652760"/>
          </a:xfrm>
          <a:prstGeom prst="rect">
            <a:avLst/>
          </a:prstGeom>
          <a:noFill/>
        </p:spPr>
        <p:txBody>
          <a:bodyPr wrap="square" rtlCol="0">
            <a:spAutoFit/>
          </a:bodyPr>
          <a:lstStyle/>
          <a:p>
            <a:pPr algn="ctr">
              <a:lnSpc>
                <a:spcPct val="130000"/>
              </a:lnSpc>
            </a:pPr>
            <a:r>
              <a:rPr lang="en-US" sz="1300" b="1" dirty="0">
                <a:solidFill>
                  <a:schemeClr val="bg1"/>
                </a:solidFill>
              </a:rPr>
              <a:t>Practice Resilience Programme</a:t>
            </a:r>
          </a:p>
          <a:p>
            <a:pPr algn="ctr">
              <a:lnSpc>
                <a:spcPct val="130000"/>
              </a:lnSpc>
            </a:pPr>
            <a:r>
              <a:rPr lang="en-US" sz="1300" b="1" dirty="0">
                <a:solidFill>
                  <a:schemeClr val="bg1"/>
                </a:solidFill>
              </a:rPr>
              <a:t>GP Development Programme</a:t>
            </a:r>
          </a:p>
          <a:p>
            <a:pPr algn="ctr">
              <a:lnSpc>
                <a:spcPct val="130000"/>
              </a:lnSpc>
            </a:pPr>
            <a:r>
              <a:rPr lang="en-US" sz="1300" b="1" dirty="0" smtClean="0">
                <a:solidFill>
                  <a:schemeClr val="bg1"/>
                </a:solidFill>
              </a:rPr>
              <a:t>10 </a:t>
            </a:r>
            <a:r>
              <a:rPr lang="en-US" sz="1300" b="1" dirty="0">
                <a:solidFill>
                  <a:schemeClr val="bg1"/>
                </a:solidFill>
              </a:rPr>
              <a:t>High Impact Actions</a:t>
            </a:r>
          </a:p>
          <a:p>
            <a:pPr algn="ctr">
              <a:lnSpc>
                <a:spcPct val="130000"/>
              </a:lnSpc>
            </a:pPr>
            <a:r>
              <a:rPr lang="en-US" sz="1300" b="1" dirty="0">
                <a:solidFill>
                  <a:schemeClr val="bg1"/>
                </a:solidFill>
              </a:rPr>
              <a:t>Upskilling staff</a:t>
            </a:r>
          </a:p>
          <a:p>
            <a:pPr algn="ctr">
              <a:lnSpc>
                <a:spcPct val="130000"/>
              </a:lnSpc>
            </a:pPr>
            <a:r>
              <a:rPr lang="en-US" sz="1300" b="1" dirty="0">
                <a:solidFill>
                  <a:schemeClr val="bg1"/>
                </a:solidFill>
              </a:rPr>
              <a:t>Capacity Planning tools</a:t>
            </a:r>
          </a:p>
          <a:p>
            <a:pPr algn="ctr">
              <a:lnSpc>
                <a:spcPct val="130000"/>
              </a:lnSpc>
            </a:pPr>
            <a:r>
              <a:rPr lang="en-US" sz="1300" b="1" dirty="0">
                <a:solidFill>
                  <a:schemeClr val="bg1"/>
                </a:solidFill>
              </a:rPr>
              <a:t>GP Health Service</a:t>
            </a:r>
          </a:p>
        </p:txBody>
      </p:sp>
      <p:grpSp>
        <p:nvGrpSpPr>
          <p:cNvPr id="9" name="Group 8"/>
          <p:cNvGrpSpPr/>
          <p:nvPr/>
        </p:nvGrpSpPr>
        <p:grpSpPr>
          <a:xfrm>
            <a:off x="5076902" y="4010541"/>
            <a:ext cx="1697807" cy="810007"/>
            <a:chOff x="4665345" y="189677"/>
            <a:chExt cx="1697807" cy="810007"/>
          </a:xfrm>
        </p:grpSpPr>
        <p:grpSp>
          <p:nvGrpSpPr>
            <p:cNvPr id="69" name="Group 68"/>
            <p:cNvGrpSpPr/>
            <p:nvPr/>
          </p:nvGrpSpPr>
          <p:grpSpPr>
            <a:xfrm>
              <a:off x="4665345" y="647870"/>
              <a:ext cx="460338" cy="272754"/>
              <a:chOff x="4605341" y="650204"/>
              <a:chExt cx="460338" cy="272754"/>
            </a:xfrm>
          </p:grpSpPr>
          <p:sp>
            <p:nvSpPr>
              <p:cNvPr id="70" name="Rectangle 69"/>
              <p:cNvSpPr/>
              <p:nvPr/>
            </p:nvSpPr>
            <p:spPr>
              <a:xfrm>
                <a:off x="4668626" y="734953"/>
                <a:ext cx="337302" cy="188005"/>
              </a:xfrm>
              <a:prstGeom prst="rect">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endParaRPr lang="en-US" sz="1400" dirty="0"/>
              </a:p>
              <a:p>
                <a:pPr marL="17640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p:txBody>
          </p:sp>
          <p:sp>
            <p:nvSpPr>
              <p:cNvPr id="71" name="Isosceles Triangle 70"/>
              <p:cNvSpPr/>
              <p:nvPr/>
            </p:nvSpPr>
            <p:spPr>
              <a:xfrm>
                <a:off x="4605341" y="650204"/>
                <a:ext cx="460338" cy="72620"/>
              </a:xfrm>
              <a:prstGeom prst="triangle">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w="18415" cmpd="sng">
                    <a:solidFill>
                      <a:srgbClr val="FFFFFF"/>
                    </a:solidFill>
                    <a:prstDash val="solid"/>
                  </a:ln>
                  <a:solidFill>
                    <a:schemeClr val="tx1"/>
                  </a:solidFill>
                </a:endParaRPr>
              </a:p>
            </p:txBody>
          </p:sp>
        </p:grpSp>
        <p:grpSp>
          <p:nvGrpSpPr>
            <p:cNvPr id="72" name="Group 71"/>
            <p:cNvGrpSpPr/>
            <p:nvPr/>
          </p:nvGrpSpPr>
          <p:grpSpPr>
            <a:xfrm>
              <a:off x="5725160" y="189677"/>
              <a:ext cx="637992" cy="318783"/>
              <a:chOff x="5725160" y="189677"/>
              <a:chExt cx="637992" cy="318783"/>
            </a:xfrm>
          </p:grpSpPr>
          <p:sp>
            <p:nvSpPr>
              <p:cNvPr id="73" name="Rectangle 72"/>
              <p:cNvSpPr/>
              <p:nvPr/>
            </p:nvSpPr>
            <p:spPr>
              <a:xfrm>
                <a:off x="5811448" y="274552"/>
                <a:ext cx="470345" cy="233908"/>
              </a:xfrm>
              <a:prstGeom prst="rect">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endParaRPr lang="en-US" sz="1400" dirty="0"/>
              </a:p>
              <a:p>
                <a:pPr marL="17640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p:txBody>
          </p:sp>
          <p:sp>
            <p:nvSpPr>
              <p:cNvPr id="74" name="Isosceles Triangle 73"/>
              <p:cNvSpPr/>
              <p:nvPr/>
            </p:nvSpPr>
            <p:spPr>
              <a:xfrm>
                <a:off x="5725160" y="189677"/>
                <a:ext cx="637992" cy="84875"/>
              </a:xfrm>
              <a:prstGeom prst="triangle">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w="18415" cmpd="sng">
                    <a:solidFill>
                      <a:srgbClr val="FFFFFF"/>
                    </a:solidFill>
                    <a:prstDash val="solid"/>
                  </a:ln>
                  <a:solidFill>
                    <a:schemeClr val="tx1"/>
                  </a:solidFill>
                </a:endParaRPr>
              </a:p>
            </p:txBody>
          </p:sp>
        </p:grpSp>
        <p:grpSp>
          <p:nvGrpSpPr>
            <p:cNvPr id="75" name="Group 74"/>
            <p:cNvGrpSpPr/>
            <p:nvPr/>
          </p:nvGrpSpPr>
          <p:grpSpPr>
            <a:xfrm>
              <a:off x="5084445" y="419287"/>
              <a:ext cx="1080770" cy="580397"/>
              <a:chOff x="5084445" y="419287"/>
              <a:chExt cx="1080770" cy="580397"/>
            </a:xfrm>
          </p:grpSpPr>
          <p:sp>
            <p:nvSpPr>
              <p:cNvPr id="76" name="Rectangle 75"/>
              <p:cNvSpPr/>
              <p:nvPr/>
            </p:nvSpPr>
            <p:spPr>
              <a:xfrm>
                <a:off x="5170558" y="602652"/>
                <a:ext cx="918164" cy="379385"/>
              </a:xfrm>
              <a:prstGeom prst="rect">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endParaRPr lang="en-US" sz="1400" dirty="0"/>
              </a:p>
              <a:p>
                <a:pPr marL="17640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p:txBody>
          </p:sp>
          <p:sp>
            <p:nvSpPr>
              <p:cNvPr id="77" name="Isosceles Triangle 76"/>
              <p:cNvSpPr/>
              <p:nvPr/>
            </p:nvSpPr>
            <p:spPr>
              <a:xfrm>
                <a:off x="5084445" y="419287"/>
                <a:ext cx="1080770" cy="171236"/>
              </a:xfrm>
              <a:prstGeom prst="triangle">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w="18415" cmpd="sng">
                    <a:solidFill>
                      <a:srgbClr val="FFFFFF"/>
                    </a:solidFill>
                    <a:prstDash val="solid"/>
                  </a:ln>
                  <a:solidFill>
                    <a:schemeClr val="tx1"/>
                  </a:solidFill>
                </a:endParaRPr>
              </a:p>
            </p:txBody>
          </p:sp>
          <p:sp>
            <p:nvSpPr>
              <p:cNvPr id="78" name="TextBox 77"/>
              <p:cNvSpPr txBox="1"/>
              <p:nvPr/>
            </p:nvSpPr>
            <p:spPr>
              <a:xfrm>
                <a:off x="5293950" y="602652"/>
                <a:ext cx="752680" cy="397032"/>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90000"/>
                  </a:lnSpc>
                </a:pPr>
                <a:r>
                  <a:rPr lang="en-GB" sz="1100" b="1" dirty="0">
                    <a:effectLst>
                      <a:outerShdw blurRad="38100" dist="38100" dir="2700000" algn="tl">
                        <a:srgbClr val="000000">
                          <a:alpha val="43137"/>
                        </a:srgbClr>
                      </a:outerShdw>
                    </a:effectLst>
                  </a:rPr>
                  <a:t>Access hub</a:t>
                </a:r>
              </a:p>
            </p:txBody>
          </p:sp>
        </p:grpSp>
        <p:grpSp>
          <p:nvGrpSpPr>
            <p:cNvPr id="79" name="Group 78"/>
            <p:cNvGrpSpPr/>
            <p:nvPr/>
          </p:nvGrpSpPr>
          <p:grpSpPr>
            <a:xfrm>
              <a:off x="5143500" y="248080"/>
              <a:ext cx="300902" cy="213909"/>
              <a:chOff x="5202393" y="160888"/>
              <a:chExt cx="300902" cy="213909"/>
            </a:xfrm>
          </p:grpSpPr>
          <p:sp>
            <p:nvSpPr>
              <p:cNvPr id="80" name="Rectangle 79"/>
              <p:cNvSpPr/>
              <p:nvPr/>
            </p:nvSpPr>
            <p:spPr>
              <a:xfrm>
                <a:off x="5267621" y="255195"/>
                <a:ext cx="170444" cy="119602"/>
              </a:xfrm>
              <a:prstGeom prst="rect">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endParaRPr lang="en-US" sz="1400" dirty="0"/>
              </a:p>
              <a:p>
                <a:pPr marL="17640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p:txBody>
          </p:sp>
          <p:sp>
            <p:nvSpPr>
              <p:cNvPr id="81" name="Isosceles Triangle 80"/>
              <p:cNvSpPr/>
              <p:nvPr/>
            </p:nvSpPr>
            <p:spPr>
              <a:xfrm>
                <a:off x="5202393" y="160888"/>
                <a:ext cx="300902" cy="69832"/>
              </a:xfrm>
              <a:prstGeom prst="triangle">
                <a:avLst/>
              </a:prstGeom>
              <a:solidFill>
                <a:srgbClr val="A10054"/>
              </a:solidFill>
              <a:ln w="31750">
                <a:solidFill>
                  <a:srgbClr val="A1005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w="18415" cmpd="sng">
                    <a:solidFill>
                      <a:srgbClr val="FFFFFF"/>
                    </a:solidFill>
                    <a:prstDash val="solid"/>
                  </a:ln>
                  <a:solidFill>
                    <a:schemeClr val="tx1"/>
                  </a:solidFill>
                </a:endParaRPr>
              </a:p>
            </p:txBody>
          </p:sp>
        </p:grpSp>
      </p:grpSp>
      <p:sp>
        <p:nvSpPr>
          <p:cNvPr id="14" name="Rectangle 13"/>
          <p:cNvSpPr/>
          <p:nvPr/>
        </p:nvSpPr>
        <p:spPr>
          <a:xfrm>
            <a:off x="289988" y="1274134"/>
            <a:ext cx="1614750" cy="590931"/>
          </a:xfrm>
          <a:prstGeom prst="rect">
            <a:avLst/>
          </a:prstGeom>
        </p:spPr>
        <p:txBody>
          <a:bodyPr wrap="square">
            <a:spAutoFit/>
          </a:bodyPr>
          <a:lstStyle/>
          <a:p>
            <a:pPr>
              <a:lnSpc>
                <a:spcPct val="90000"/>
              </a:lnSpc>
            </a:pPr>
            <a:r>
              <a:rPr lang="en-US" b="1" dirty="0"/>
              <a:t>Demand </a:t>
            </a:r>
          </a:p>
          <a:p>
            <a:pPr>
              <a:lnSpc>
                <a:spcPct val="90000"/>
              </a:lnSpc>
            </a:pPr>
            <a:r>
              <a:rPr lang="en-US" b="1" dirty="0"/>
              <a:t>Management</a:t>
            </a:r>
            <a:endParaRPr lang="en-GB" dirty="0"/>
          </a:p>
        </p:txBody>
      </p:sp>
      <p:sp>
        <p:nvSpPr>
          <p:cNvPr id="31" name="Left-Right Arrow 30"/>
          <p:cNvSpPr/>
          <p:nvPr/>
        </p:nvSpPr>
        <p:spPr>
          <a:xfrm rot="18875868">
            <a:off x="5493805" y="1109190"/>
            <a:ext cx="672962" cy="294043"/>
          </a:xfrm>
          <a:prstGeom prst="leftRightArrow">
            <a:avLst/>
          </a:prstGeom>
          <a:solidFill>
            <a:srgbClr val="A10054"/>
          </a:solidFill>
          <a:ln w="12700">
            <a:solidFill>
              <a:schemeClr val="bg1"/>
            </a:solidFill>
          </a:ln>
          <a:effectLst/>
          <a:scene3d>
            <a:camera prst="orthographicFront">
              <a:rot lat="0" lon="0" rev="0"/>
            </a:camera>
            <a:lightRig rig="balanced" dir="t">
              <a:rot lat="0" lon="0" rev="8700000"/>
            </a:lightRig>
          </a:scene3d>
          <a:sp3d/>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a:p>
        </p:txBody>
      </p:sp>
      <p:sp>
        <p:nvSpPr>
          <p:cNvPr id="82" name="Left-Right Arrow 81"/>
          <p:cNvSpPr/>
          <p:nvPr/>
        </p:nvSpPr>
        <p:spPr>
          <a:xfrm rot="5400000">
            <a:off x="4406280" y="3689863"/>
            <a:ext cx="486246" cy="260324"/>
          </a:xfrm>
          <a:prstGeom prst="leftRightArrow">
            <a:avLst/>
          </a:prstGeom>
          <a:solidFill>
            <a:schemeClr val="accent2"/>
          </a:solidFill>
          <a:ln w="31750">
            <a:noFill/>
          </a:ln>
          <a:effectLst/>
          <a:scene3d>
            <a:camera prst="orthographicFront">
              <a:rot lat="0" lon="0" rev="0"/>
            </a:camera>
            <a:lightRig rig="balanced" dir="t">
              <a:rot lat="0" lon="0" rev="8700000"/>
            </a:lightRig>
          </a:scene3d>
          <a:sp3d/>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a:p>
        </p:txBody>
      </p:sp>
      <p:sp>
        <p:nvSpPr>
          <p:cNvPr id="83" name="Left-Right Arrow 82"/>
          <p:cNvSpPr/>
          <p:nvPr/>
        </p:nvSpPr>
        <p:spPr>
          <a:xfrm>
            <a:off x="6216753" y="2334445"/>
            <a:ext cx="791623" cy="260324"/>
          </a:xfrm>
          <a:prstGeom prst="leftRightArrow">
            <a:avLst/>
          </a:prstGeom>
          <a:solidFill>
            <a:schemeClr val="accent6"/>
          </a:solidFill>
          <a:ln w="31750">
            <a:noFill/>
          </a:ln>
          <a:effectLst/>
          <a:scene3d>
            <a:camera prst="orthographicFront">
              <a:rot lat="0" lon="0" rev="0"/>
            </a:camera>
            <a:lightRig rig="balanced" dir="t">
              <a:rot lat="0" lon="0" rev="8700000"/>
            </a:lightRig>
          </a:scene3d>
          <a:sp3d/>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a:p>
        </p:txBody>
      </p:sp>
      <p:pic>
        <p:nvPicPr>
          <p:cNvPr id="2" name="Picture 1"/>
          <p:cNvPicPr>
            <a:picLocks noChangeAspect="1"/>
          </p:cNvPicPr>
          <p:nvPr/>
        </p:nvPicPr>
        <p:blipFill>
          <a:blip r:embed="rId3"/>
          <a:stretch>
            <a:fillRect/>
          </a:stretch>
        </p:blipFill>
        <p:spPr>
          <a:xfrm>
            <a:off x="195278" y="-8300"/>
            <a:ext cx="2328874" cy="969348"/>
          </a:xfrm>
          <a:prstGeom prst="rect">
            <a:avLst/>
          </a:prstGeom>
        </p:spPr>
      </p:pic>
      <p:grpSp>
        <p:nvGrpSpPr>
          <p:cNvPr id="58" name="Group 57"/>
          <p:cNvGrpSpPr/>
          <p:nvPr/>
        </p:nvGrpSpPr>
        <p:grpSpPr>
          <a:xfrm>
            <a:off x="6446807" y="4351664"/>
            <a:ext cx="1300616" cy="531873"/>
            <a:chOff x="4611574" y="2095557"/>
            <a:chExt cx="1733605" cy="981821"/>
          </a:xfrm>
          <a:effectLst/>
        </p:grpSpPr>
        <p:sp>
          <p:nvSpPr>
            <p:cNvPr id="59" name="Rectangle 58"/>
            <p:cNvSpPr/>
            <p:nvPr/>
          </p:nvSpPr>
          <p:spPr>
            <a:xfrm>
              <a:off x="4813914" y="2369141"/>
              <a:ext cx="1312737" cy="667366"/>
            </a:xfrm>
            <a:prstGeom prst="rect">
              <a:avLst/>
            </a:prstGeom>
            <a:solidFill>
              <a:srgbClr val="0091C9"/>
            </a:solidFill>
            <a:ln w="60325">
              <a:solidFill>
                <a:srgbClr val="0091C9"/>
              </a:solid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endParaRPr lang="en-US" sz="1400" dirty="0"/>
            </a:p>
            <a:p>
              <a:pPr marL="17640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a:p>
              <a:pPr marL="285750" indent="-285750">
                <a:buFont typeface="Arial"/>
                <a:buChar char="•"/>
              </a:pPr>
              <a:endParaRPr lang="en-US" sz="1400" dirty="0"/>
            </a:p>
          </p:txBody>
        </p:sp>
        <p:sp>
          <p:nvSpPr>
            <p:cNvPr id="60" name="Isosceles Triangle 59"/>
            <p:cNvSpPr/>
            <p:nvPr/>
          </p:nvSpPr>
          <p:spPr>
            <a:xfrm>
              <a:off x="4611574" y="2095557"/>
              <a:ext cx="1733605" cy="203282"/>
            </a:xfrm>
            <a:prstGeom prst="triangle">
              <a:avLst/>
            </a:prstGeom>
            <a:solidFill>
              <a:srgbClr val="0091C9"/>
            </a:solidFill>
            <a:ln w="60325">
              <a:solidFill>
                <a:srgbClr val="0090C6"/>
              </a:solidFill>
            </a:ln>
            <a:effectLst/>
            <a:scene3d>
              <a:camera prst="orthographicFront"/>
              <a:lightRig rig="threePt" dir="t"/>
            </a:scene3d>
            <a:sp3d prstMaterial="plastic"/>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w="18415" cmpd="sng">
                  <a:solidFill>
                    <a:srgbClr val="FFFFFF"/>
                  </a:solidFill>
                  <a:prstDash val="solid"/>
                </a:ln>
                <a:solidFill>
                  <a:schemeClr val="tx1"/>
                </a:solidFill>
              </a:endParaRPr>
            </a:p>
          </p:txBody>
        </p:sp>
        <p:sp>
          <p:nvSpPr>
            <p:cNvPr id="61" name="TextBox 60"/>
            <p:cNvSpPr txBox="1"/>
            <p:nvPr/>
          </p:nvSpPr>
          <p:spPr>
            <a:xfrm>
              <a:off x="4785168" y="2344469"/>
              <a:ext cx="1326495" cy="732909"/>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lnSpc>
                  <a:spcPct val="90000"/>
                </a:lnSpc>
              </a:pPr>
              <a:r>
                <a:rPr lang="en-GB" sz="1100" b="1" dirty="0"/>
                <a:t>Community services</a:t>
              </a:r>
            </a:p>
          </p:txBody>
        </p:sp>
      </p:grpSp>
    </p:spTree>
    <p:extLst>
      <p:ext uri="{BB962C8B-B14F-4D97-AF65-F5344CB8AC3E}">
        <p14:creationId xmlns:p14="http://schemas.microsoft.com/office/powerpoint/2010/main" val="15233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1000" fill="hold"/>
                                        <p:tgtEl>
                                          <p:spTgt spid="57"/>
                                        </p:tgtEl>
                                        <p:attrNameLst>
                                          <p:attrName>ppt_w</p:attrName>
                                        </p:attrNameLst>
                                      </p:cBhvr>
                                      <p:tavLst>
                                        <p:tav tm="0">
                                          <p:val>
                                            <p:strVal val="#ppt_w*0.70"/>
                                          </p:val>
                                        </p:tav>
                                        <p:tav tm="100000">
                                          <p:val>
                                            <p:strVal val="#ppt_w"/>
                                          </p:val>
                                        </p:tav>
                                      </p:tavLst>
                                    </p:anim>
                                    <p:anim calcmode="lin" valueType="num">
                                      <p:cBhvr>
                                        <p:cTn id="13" dur="1000" fill="hold"/>
                                        <p:tgtEl>
                                          <p:spTgt spid="57"/>
                                        </p:tgtEl>
                                        <p:attrNameLst>
                                          <p:attrName>ppt_h</p:attrName>
                                        </p:attrNameLst>
                                      </p:cBhvr>
                                      <p:tavLst>
                                        <p:tav tm="0">
                                          <p:val>
                                            <p:strVal val="#ppt_h"/>
                                          </p:val>
                                        </p:tav>
                                        <p:tav tm="100000">
                                          <p:val>
                                            <p:strVal val="#ppt_h"/>
                                          </p:val>
                                        </p:tav>
                                      </p:tavLst>
                                    </p:anim>
                                    <p:animEffect transition="in" filter="fade">
                                      <p:cBhvr>
                                        <p:cTn id="14" dur="1000"/>
                                        <p:tgtEl>
                                          <p:spTgt spid="57"/>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0.70"/>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strVal val="#ppt_w*0.70"/>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p:cTn id="41" dur="1000" fill="hold"/>
                                        <p:tgtEl>
                                          <p:spTgt spid="83"/>
                                        </p:tgtEl>
                                        <p:attrNameLst>
                                          <p:attrName>ppt_w</p:attrName>
                                        </p:attrNameLst>
                                      </p:cBhvr>
                                      <p:tavLst>
                                        <p:tav tm="0">
                                          <p:val>
                                            <p:strVal val="#ppt_w*0.70"/>
                                          </p:val>
                                        </p:tav>
                                        <p:tav tm="100000">
                                          <p:val>
                                            <p:strVal val="#ppt_w"/>
                                          </p:val>
                                        </p:tav>
                                      </p:tavLst>
                                    </p:anim>
                                    <p:anim calcmode="lin" valueType="num">
                                      <p:cBhvr>
                                        <p:cTn id="42" dur="1000" fill="hold"/>
                                        <p:tgtEl>
                                          <p:spTgt spid="83"/>
                                        </p:tgtEl>
                                        <p:attrNameLst>
                                          <p:attrName>ppt_h</p:attrName>
                                        </p:attrNameLst>
                                      </p:cBhvr>
                                      <p:tavLst>
                                        <p:tav tm="0">
                                          <p:val>
                                            <p:strVal val="#ppt_h"/>
                                          </p:val>
                                        </p:tav>
                                        <p:tav tm="100000">
                                          <p:val>
                                            <p:strVal val="#ppt_h"/>
                                          </p:val>
                                        </p:tav>
                                      </p:tavLst>
                                    </p:anim>
                                    <p:animEffect transition="in" filter="fade">
                                      <p:cBhvr>
                                        <p:cTn id="43" dur="1000"/>
                                        <p:tgtEl>
                                          <p:spTgt spid="8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0.70"/>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1000" fill="hold"/>
                                        <p:tgtEl>
                                          <p:spTgt spid="62"/>
                                        </p:tgtEl>
                                        <p:attrNameLst>
                                          <p:attrName>ppt_w</p:attrName>
                                        </p:attrNameLst>
                                      </p:cBhvr>
                                      <p:tavLst>
                                        <p:tav tm="0">
                                          <p:val>
                                            <p:strVal val="#ppt_w*0.70"/>
                                          </p:val>
                                        </p:tav>
                                        <p:tav tm="100000">
                                          <p:val>
                                            <p:strVal val="#ppt_w"/>
                                          </p:val>
                                        </p:tav>
                                      </p:tavLst>
                                    </p:anim>
                                    <p:anim calcmode="lin" valueType="num">
                                      <p:cBhvr>
                                        <p:cTn id="52" dur="1000" fill="hold"/>
                                        <p:tgtEl>
                                          <p:spTgt spid="62"/>
                                        </p:tgtEl>
                                        <p:attrNameLst>
                                          <p:attrName>ppt_h</p:attrName>
                                        </p:attrNameLst>
                                      </p:cBhvr>
                                      <p:tavLst>
                                        <p:tav tm="0">
                                          <p:val>
                                            <p:strVal val="#ppt_h"/>
                                          </p:val>
                                        </p:tav>
                                        <p:tav tm="100000">
                                          <p:val>
                                            <p:strVal val="#ppt_h"/>
                                          </p:val>
                                        </p:tav>
                                      </p:tavLst>
                                    </p:anim>
                                    <p:animEffect transition="in" filter="fade">
                                      <p:cBhvr>
                                        <p:cTn id="53" dur="1000"/>
                                        <p:tgtEl>
                                          <p:spTgt spid="62"/>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1000" fill="hold"/>
                                        <p:tgtEl>
                                          <p:spTgt spid="63"/>
                                        </p:tgtEl>
                                        <p:attrNameLst>
                                          <p:attrName>ppt_w</p:attrName>
                                        </p:attrNameLst>
                                      </p:cBhvr>
                                      <p:tavLst>
                                        <p:tav tm="0">
                                          <p:val>
                                            <p:strVal val="#ppt_w*0.70"/>
                                          </p:val>
                                        </p:tav>
                                        <p:tav tm="100000">
                                          <p:val>
                                            <p:strVal val="#ppt_w"/>
                                          </p:val>
                                        </p:tav>
                                      </p:tavLst>
                                    </p:anim>
                                    <p:anim calcmode="lin" valueType="num">
                                      <p:cBhvr>
                                        <p:cTn id="57" dur="1000" fill="hold"/>
                                        <p:tgtEl>
                                          <p:spTgt spid="63"/>
                                        </p:tgtEl>
                                        <p:attrNameLst>
                                          <p:attrName>ppt_h</p:attrName>
                                        </p:attrNameLst>
                                      </p:cBhvr>
                                      <p:tavLst>
                                        <p:tav tm="0">
                                          <p:val>
                                            <p:strVal val="#ppt_h"/>
                                          </p:val>
                                        </p:tav>
                                        <p:tav tm="100000">
                                          <p:val>
                                            <p:strVal val="#ppt_h"/>
                                          </p:val>
                                        </p:tav>
                                      </p:tavLst>
                                    </p:anim>
                                    <p:animEffect transition="in" filter="fade">
                                      <p:cBhvr>
                                        <p:cTn id="58" dur="1000"/>
                                        <p:tgtEl>
                                          <p:spTgt spid="63"/>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1000" fill="hold"/>
                                        <p:tgtEl>
                                          <p:spTgt spid="34"/>
                                        </p:tgtEl>
                                        <p:attrNameLst>
                                          <p:attrName>ppt_w</p:attrName>
                                        </p:attrNameLst>
                                      </p:cBhvr>
                                      <p:tavLst>
                                        <p:tav tm="0">
                                          <p:val>
                                            <p:strVal val="#ppt_w*0.70"/>
                                          </p:val>
                                        </p:tav>
                                        <p:tav tm="100000">
                                          <p:val>
                                            <p:strVal val="#ppt_w"/>
                                          </p:val>
                                        </p:tav>
                                      </p:tavLst>
                                    </p:anim>
                                    <p:anim calcmode="lin" valueType="num">
                                      <p:cBhvr>
                                        <p:cTn id="62" dur="1000" fill="hold"/>
                                        <p:tgtEl>
                                          <p:spTgt spid="34"/>
                                        </p:tgtEl>
                                        <p:attrNameLst>
                                          <p:attrName>ppt_h</p:attrName>
                                        </p:attrNameLst>
                                      </p:cBhvr>
                                      <p:tavLst>
                                        <p:tav tm="0">
                                          <p:val>
                                            <p:strVal val="#ppt_h"/>
                                          </p:val>
                                        </p:tav>
                                        <p:tav tm="100000">
                                          <p:val>
                                            <p:strVal val="#ppt_h"/>
                                          </p:val>
                                        </p:tav>
                                      </p:tavLst>
                                    </p:anim>
                                    <p:animEffect transition="in" filter="fade">
                                      <p:cBhvr>
                                        <p:cTn id="63" dur="1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strVal val="#ppt_w*0.70"/>
                                          </p:val>
                                        </p:tav>
                                        <p:tav tm="100000">
                                          <p:val>
                                            <p:strVal val="#ppt_w"/>
                                          </p:val>
                                        </p:tav>
                                      </p:tavLst>
                                    </p:anim>
                                    <p:anim calcmode="lin" valueType="num">
                                      <p:cBhvr>
                                        <p:cTn id="69" dur="1000" fill="hold"/>
                                        <p:tgtEl>
                                          <p:spTgt spid="31"/>
                                        </p:tgtEl>
                                        <p:attrNameLst>
                                          <p:attrName>ppt_h</p:attrName>
                                        </p:attrNameLst>
                                      </p:cBhvr>
                                      <p:tavLst>
                                        <p:tav tm="0">
                                          <p:val>
                                            <p:strVal val="#ppt_h"/>
                                          </p:val>
                                        </p:tav>
                                        <p:tav tm="100000">
                                          <p:val>
                                            <p:strVal val="#ppt_h"/>
                                          </p:val>
                                        </p:tav>
                                      </p:tavLst>
                                    </p:anim>
                                    <p:animEffect transition="in" filter="fade">
                                      <p:cBhvr>
                                        <p:cTn id="70" dur="1000"/>
                                        <p:tgtEl>
                                          <p:spTgt spid="31"/>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strVal val="#ppt_w*0.70"/>
                                          </p:val>
                                        </p:tav>
                                        <p:tav tm="100000">
                                          <p:val>
                                            <p:strVal val="#ppt_w"/>
                                          </p:val>
                                        </p:tav>
                                      </p:tavLst>
                                    </p:anim>
                                    <p:anim calcmode="lin" valueType="num">
                                      <p:cBhvr>
                                        <p:cTn id="74" dur="1000" fill="hold"/>
                                        <p:tgtEl>
                                          <p:spTgt spid="17"/>
                                        </p:tgtEl>
                                        <p:attrNameLst>
                                          <p:attrName>ppt_h</p:attrName>
                                        </p:attrNameLst>
                                      </p:cBhvr>
                                      <p:tavLst>
                                        <p:tav tm="0">
                                          <p:val>
                                            <p:strVal val="#ppt_h"/>
                                          </p:val>
                                        </p:tav>
                                        <p:tav tm="100000">
                                          <p:val>
                                            <p:strVal val="#ppt_h"/>
                                          </p:val>
                                        </p:tav>
                                      </p:tavLst>
                                    </p:anim>
                                    <p:animEffect transition="in" filter="fade">
                                      <p:cBhvr>
                                        <p:cTn id="75" dur="1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p:cTn id="80" dur="1000" fill="hold"/>
                                        <p:tgtEl>
                                          <p:spTgt spid="82"/>
                                        </p:tgtEl>
                                        <p:attrNameLst>
                                          <p:attrName>ppt_w</p:attrName>
                                        </p:attrNameLst>
                                      </p:cBhvr>
                                      <p:tavLst>
                                        <p:tav tm="0">
                                          <p:val>
                                            <p:strVal val="#ppt_w*0.70"/>
                                          </p:val>
                                        </p:tav>
                                        <p:tav tm="100000">
                                          <p:val>
                                            <p:strVal val="#ppt_w"/>
                                          </p:val>
                                        </p:tav>
                                      </p:tavLst>
                                    </p:anim>
                                    <p:anim calcmode="lin" valueType="num">
                                      <p:cBhvr>
                                        <p:cTn id="81" dur="1000" fill="hold"/>
                                        <p:tgtEl>
                                          <p:spTgt spid="82"/>
                                        </p:tgtEl>
                                        <p:attrNameLst>
                                          <p:attrName>ppt_h</p:attrName>
                                        </p:attrNameLst>
                                      </p:cBhvr>
                                      <p:tavLst>
                                        <p:tav tm="0">
                                          <p:val>
                                            <p:strVal val="#ppt_h"/>
                                          </p:val>
                                        </p:tav>
                                        <p:tav tm="100000">
                                          <p:val>
                                            <p:strVal val="#ppt_h"/>
                                          </p:val>
                                        </p:tav>
                                      </p:tavLst>
                                    </p:anim>
                                    <p:animEffect transition="in" filter="fade">
                                      <p:cBhvr>
                                        <p:cTn id="82" dur="1000"/>
                                        <p:tgtEl>
                                          <p:spTgt spid="82"/>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strVal val="#ppt_w*0.70"/>
                                          </p:val>
                                        </p:tav>
                                        <p:tav tm="100000">
                                          <p:val>
                                            <p:strVal val="#ppt_w"/>
                                          </p:val>
                                        </p:tav>
                                      </p:tavLst>
                                    </p:anim>
                                    <p:anim calcmode="lin" valueType="num">
                                      <p:cBhvr>
                                        <p:cTn id="86" dur="1000" fill="hold"/>
                                        <p:tgtEl>
                                          <p:spTgt spid="30"/>
                                        </p:tgtEl>
                                        <p:attrNameLst>
                                          <p:attrName>ppt_h</p:attrName>
                                        </p:attrNameLst>
                                      </p:cBhvr>
                                      <p:tavLst>
                                        <p:tav tm="0">
                                          <p:val>
                                            <p:strVal val="#ppt_h"/>
                                          </p:val>
                                        </p:tav>
                                        <p:tav tm="100000">
                                          <p:val>
                                            <p:strVal val="#ppt_h"/>
                                          </p:val>
                                        </p:tav>
                                      </p:tavLst>
                                    </p:anim>
                                    <p:animEffect transition="in" filter="fade">
                                      <p:cBhvr>
                                        <p:cTn id="87" dur="1000"/>
                                        <p:tgtEl>
                                          <p:spTgt spid="30"/>
                                        </p:tgtEl>
                                      </p:cBhvr>
                                    </p:animEffect>
                                  </p:childTnLst>
                                </p:cTn>
                              </p:par>
                              <p:par>
                                <p:cTn id="88" presetID="55" presetClass="entr" presetSubtype="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1000" fill="hold"/>
                                        <p:tgtEl>
                                          <p:spTgt spid="9"/>
                                        </p:tgtEl>
                                        <p:attrNameLst>
                                          <p:attrName>ppt_w</p:attrName>
                                        </p:attrNameLst>
                                      </p:cBhvr>
                                      <p:tavLst>
                                        <p:tav tm="0">
                                          <p:val>
                                            <p:strVal val="#ppt_w*0.70"/>
                                          </p:val>
                                        </p:tav>
                                        <p:tav tm="100000">
                                          <p:val>
                                            <p:strVal val="#ppt_w"/>
                                          </p:val>
                                        </p:tav>
                                      </p:tavLst>
                                    </p:anim>
                                    <p:anim calcmode="lin" valueType="num">
                                      <p:cBhvr>
                                        <p:cTn id="91" dur="1000" fill="hold"/>
                                        <p:tgtEl>
                                          <p:spTgt spid="9"/>
                                        </p:tgtEl>
                                        <p:attrNameLst>
                                          <p:attrName>ppt_h</p:attrName>
                                        </p:attrNameLst>
                                      </p:cBhvr>
                                      <p:tavLst>
                                        <p:tav tm="0">
                                          <p:val>
                                            <p:strVal val="#ppt_h"/>
                                          </p:val>
                                        </p:tav>
                                        <p:tav tm="100000">
                                          <p:val>
                                            <p:strVal val="#ppt_h"/>
                                          </p:val>
                                        </p:tav>
                                      </p:tavLst>
                                    </p:anim>
                                    <p:animEffect transition="in" filter="fade">
                                      <p:cBhvr>
                                        <p:cTn id="92" dur="1000"/>
                                        <p:tgtEl>
                                          <p:spTgt spid="9"/>
                                        </p:tgtEl>
                                      </p:cBhvr>
                                    </p:animEffect>
                                  </p:childTnLst>
                                </p:cTn>
                              </p:par>
                              <p:par>
                                <p:cTn id="93" presetID="55" presetClass="entr" presetSubtype="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1000" fill="hold"/>
                                        <p:tgtEl>
                                          <p:spTgt spid="58"/>
                                        </p:tgtEl>
                                        <p:attrNameLst>
                                          <p:attrName>ppt_w</p:attrName>
                                        </p:attrNameLst>
                                      </p:cBhvr>
                                      <p:tavLst>
                                        <p:tav tm="0">
                                          <p:val>
                                            <p:strVal val="#ppt_w*0.70"/>
                                          </p:val>
                                        </p:tav>
                                        <p:tav tm="100000">
                                          <p:val>
                                            <p:strVal val="#ppt_w"/>
                                          </p:val>
                                        </p:tav>
                                      </p:tavLst>
                                    </p:anim>
                                    <p:anim calcmode="lin" valueType="num">
                                      <p:cBhvr>
                                        <p:cTn id="96" dur="1000" fill="hold"/>
                                        <p:tgtEl>
                                          <p:spTgt spid="58"/>
                                        </p:tgtEl>
                                        <p:attrNameLst>
                                          <p:attrName>ppt_h</p:attrName>
                                        </p:attrNameLst>
                                      </p:cBhvr>
                                      <p:tavLst>
                                        <p:tav tm="0">
                                          <p:val>
                                            <p:strVal val="#ppt_h"/>
                                          </p:val>
                                        </p:tav>
                                        <p:tav tm="100000">
                                          <p:val>
                                            <p:strVal val="#ppt_h"/>
                                          </p:val>
                                        </p:tav>
                                      </p:tavLst>
                                    </p:anim>
                                    <p:animEffect transition="in" filter="fade">
                                      <p:cBhvr>
                                        <p:cTn id="9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animBg="1"/>
      <p:bldP spid="30" grpId="0"/>
      <p:bldP spid="57" grpId="0" animBg="1"/>
      <p:bldP spid="34" grpId="0" animBg="1"/>
      <p:bldP spid="62" grpId="0"/>
      <p:bldP spid="63" grpId="0" animBg="1"/>
      <p:bldP spid="5" grpId="0"/>
      <p:bldP spid="14" grpId="0"/>
      <p:bldP spid="31" grpId="0" animBg="1"/>
      <p:bldP spid="82" grpId="0" animBg="1"/>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6" name="Rectangle 15"/>
          <p:cNvSpPr/>
          <p:nvPr/>
        </p:nvSpPr>
        <p:spPr>
          <a:xfrm>
            <a:off x="4523459" y="27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4525594" y="9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Rectangle 17"/>
          <p:cNvSpPr/>
          <p:nvPr/>
        </p:nvSpPr>
        <p:spPr>
          <a:xfrm>
            <a:off x="683568" y="27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Rectangle 24"/>
          <p:cNvSpPr/>
          <p:nvPr/>
        </p:nvSpPr>
        <p:spPr>
          <a:xfrm>
            <a:off x="683568" y="9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0" name="Jigsaw"/>
          <p:cNvSpPr/>
          <p:nvPr/>
        </p:nvSpPr>
        <p:spPr>
          <a:xfrm>
            <a:off x="2554260" y="1703148"/>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1" name="Picture 30"/>
          <p:cNvPicPr>
            <a:picLocks noChangeAspect="1"/>
          </p:cNvPicPr>
          <p:nvPr/>
        </p:nvPicPr>
        <p:blipFill>
          <a:blip r:embed="rId4"/>
          <a:stretch>
            <a:fillRect/>
          </a:stretch>
        </p:blipFill>
        <p:spPr>
          <a:xfrm>
            <a:off x="1275072" y="1046996"/>
            <a:ext cx="6876884" cy="3286029"/>
          </a:xfrm>
          <a:prstGeom prst="rect">
            <a:avLst/>
          </a:prstGeom>
        </p:spPr>
      </p:pic>
    </p:spTree>
    <p:extLst>
      <p:ext uri="{BB962C8B-B14F-4D97-AF65-F5344CB8AC3E}">
        <p14:creationId xmlns:p14="http://schemas.microsoft.com/office/powerpoint/2010/main" val="7656947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6" name="Rectangle 15"/>
          <p:cNvSpPr/>
          <p:nvPr/>
        </p:nvSpPr>
        <p:spPr>
          <a:xfrm>
            <a:off x="4523459" y="2802446"/>
            <a:ext cx="3842026" cy="180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4525594" y="1002446"/>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Rectangle 17"/>
          <p:cNvSpPr/>
          <p:nvPr/>
        </p:nvSpPr>
        <p:spPr>
          <a:xfrm>
            <a:off x="683568" y="2802446"/>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Rectangle 24"/>
          <p:cNvSpPr/>
          <p:nvPr/>
        </p:nvSpPr>
        <p:spPr>
          <a:xfrm>
            <a:off x="683568" y="1002446"/>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0" name="Jigsaw"/>
          <p:cNvSpPr/>
          <p:nvPr/>
        </p:nvSpPr>
        <p:spPr>
          <a:xfrm>
            <a:off x="2554260" y="1723696"/>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1" name="Picture 30"/>
          <p:cNvPicPr>
            <a:picLocks noChangeAspect="1"/>
          </p:cNvPicPr>
          <p:nvPr/>
        </p:nvPicPr>
        <p:blipFill>
          <a:blip r:embed="rId4"/>
          <a:stretch>
            <a:fillRect/>
          </a:stretch>
        </p:blipFill>
        <p:spPr>
          <a:xfrm>
            <a:off x="1275072" y="1067543"/>
            <a:ext cx="6876884" cy="3286029"/>
          </a:xfrm>
          <a:prstGeom prst="rect">
            <a:avLst/>
          </a:prstGeom>
        </p:spPr>
      </p:pic>
    </p:spTree>
    <p:extLst>
      <p:ext uri="{BB962C8B-B14F-4D97-AF65-F5344CB8AC3E}">
        <p14:creationId xmlns:p14="http://schemas.microsoft.com/office/powerpoint/2010/main" val="362876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767865"/>
            <a:ext cx="8686800" cy="3576713"/>
          </a:xfrm>
        </p:spPr>
        <p:txBody>
          <a:bodyPr>
            <a:noAutofit/>
          </a:bodyPr>
          <a:lstStyle/>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Estates and Technology Fund </a:t>
            </a:r>
            <a:r>
              <a:rPr lang="en-GB" sz="2000" dirty="0">
                <a:latin typeface="Arial" panose="020B0604020202020204" pitchFamily="34" charset="0"/>
                <a:cs typeface="Arial" panose="020B0604020202020204" pitchFamily="34" charset="0"/>
              </a:rPr>
              <a:t>- prioritisation and pipeline</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Over 800 schemes in pipeline </a:t>
            </a:r>
            <a:r>
              <a:rPr lang="en-GB" sz="2000" dirty="0"/>
              <a:t>from 2016-19 (subject to due diligence) </a:t>
            </a:r>
            <a:r>
              <a:rPr lang="en-GB" sz="2000" dirty="0" smtClean="0"/>
              <a:t>on top of 560 </a:t>
            </a:r>
            <a:r>
              <a:rPr lang="en-GB" sz="2000" dirty="0"/>
              <a:t>already completed</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BMA approved lease with NHSPS properties</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Project Management</a:t>
            </a:r>
            <a:r>
              <a:rPr lang="en-GB" sz="2000" dirty="0">
                <a:solidFill>
                  <a:srgbClr val="A10054"/>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support to speed up delivery </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100% reimbursement</a:t>
            </a:r>
            <a:r>
              <a:rPr lang="en-GB" sz="2000" dirty="0">
                <a:solidFill>
                  <a:srgbClr val="A10054"/>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of premises costs in certain circumstances</a:t>
            </a:r>
            <a:br>
              <a:rPr lang="en-GB" sz="20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(rather than up to 66%) </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Fund £7M Stamp Duty </a:t>
            </a:r>
            <a:r>
              <a:rPr lang="en-GB" sz="2000" dirty="0">
                <a:latin typeface="Arial" panose="020B0604020202020204" pitchFamily="34" charset="0"/>
                <a:cs typeface="Arial" panose="020B0604020202020204" pitchFamily="34" charset="0"/>
              </a:rPr>
              <a:t>for NHS Property Services tenants </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Compensate VAT</a:t>
            </a:r>
            <a:r>
              <a:rPr lang="en-GB" sz="2000" dirty="0">
                <a:solidFill>
                  <a:srgbClr val="A10054"/>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where the landlord has chosen to charge VAT</a:t>
            </a:r>
          </a:p>
          <a:p>
            <a:pPr>
              <a:lnSpc>
                <a:spcPct val="140000"/>
              </a:lnSpc>
              <a:spcBef>
                <a:spcPts val="0"/>
              </a:spcBef>
            </a:pPr>
            <a:r>
              <a:rPr lang="en-GB" sz="2000" b="1" dirty="0">
                <a:solidFill>
                  <a:srgbClr val="A10054"/>
                </a:solidFill>
                <a:latin typeface="Arial" panose="020B0604020202020204" pitchFamily="34" charset="0"/>
                <a:cs typeface="Arial" panose="020B0604020202020204" pitchFamily="34" charset="0"/>
              </a:rPr>
              <a:t>Transitional funding</a:t>
            </a:r>
            <a:r>
              <a:rPr lang="en-GB" sz="2000" dirty="0">
                <a:solidFill>
                  <a:srgbClr val="A10054"/>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for significant rises in facilities costs</a:t>
            </a:r>
          </a:p>
        </p:txBody>
      </p:sp>
      <p:sp>
        <p:nvSpPr>
          <p:cNvPr id="8" name="Title 1"/>
          <p:cNvSpPr txBox="1">
            <a:spLocks/>
          </p:cNvSpPr>
          <p:nvPr/>
        </p:nvSpPr>
        <p:spPr>
          <a:xfrm>
            <a:off x="3348813" y="244778"/>
            <a:ext cx="4684018" cy="420072"/>
          </a:xfrm>
          <a:prstGeom prst="rect">
            <a:avLst/>
          </a:prstGeom>
        </p:spPr>
        <p:txBody>
          <a:bodyPr vert="horz" lIns="91438" tIns="45719" rIns="91438" bIns="45719" rtlCol="0" anchor="t">
            <a:noAutofit/>
          </a:bodyPr>
          <a:lstStyle>
            <a:lvl1pPr algn="l" defTabSz="457189"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80000"/>
              </a:lnSpc>
            </a:pPr>
            <a:r>
              <a:rPr lang="en-US" sz="2800" dirty="0">
                <a:solidFill>
                  <a:schemeClr val="accent2"/>
                </a:solidFill>
                <a:latin typeface="Arial" panose="020B0604020202020204" pitchFamily="34" charset="0"/>
                <a:cs typeface="Arial" panose="020B0604020202020204" pitchFamily="34" charset="0"/>
              </a:rPr>
              <a:t>Estates</a:t>
            </a:r>
          </a:p>
        </p:txBody>
      </p:sp>
      <p:pic>
        <p:nvPicPr>
          <p:cNvPr id="2" name="Picture 1"/>
          <p:cNvPicPr>
            <a:picLocks noChangeAspect="1"/>
          </p:cNvPicPr>
          <p:nvPr/>
        </p:nvPicPr>
        <p:blipFill>
          <a:blip r:embed="rId3"/>
          <a:stretch>
            <a:fillRect/>
          </a:stretch>
        </p:blipFill>
        <p:spPr>
          <a:xfrm>
            <a:off x="75548" y="-8424"/>
            <a:ext cx="3328704" cy="969348"/>
          </a:xfrm>
          <a:prstGeom prst="rect">
            <a:avLst/>
          </a:prstGeom>
        </p:spPr>
      </p:pic>
    </p:spTree>
    <p:extLst>
      <p:ext uri="{BB962C8B-B14F-4D97-AF65-F5344CB8AC3E}">
        <p14:creationId xmlns:p14="http://schemas.microsoft.com/office/powerpoint/2010/main" val="675070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4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192" y="735547"/>
            <a:ext cx="8805296" cy="535531"/>
          </a:xfrm>
          <a:prstGeom prst="rect">
            <a:avLst/>
          </a:prstGeom>
          <a:noFill/>
        </p:spPr>
        <p:txBody>
          <a:bodyPr wrap="square" rtlCol="0">
            <a:spAutoFit/>
          </a:bodyPr>
          <a:lstStyle/>
          <a:p>
            <a:pPr>
              <a:lnSpc>
                <a:spcPct val="80000"/>
              </a:lnSpc>
            </a:pPr>
            <a:r>
              <a:rPr lang="en-GB" dirty="0"/>
              <a:t>General practice provides </a:t>
            </a:r>
            <a:r>
              <a:rPr lang="en-GB" b="1" dirty="0"/>
              <a:t>safe</a:t>
            </a:r>
            <a:r>
              <a:rPr lang="en-GB" dirty="0"/>
              <a:t>, </a:t>
            </a:r>
            <a:r>
              <a:rPr lang="en-GB" b="1" dirty="0"/>
              <a:t>high quality </a:t>
            </a:r>
            <a:r>
              <a:rPr lang="en-GB" dirty="0"/>
              <a:t>and </a:t>
            </a:r>
            <a:r>
              <a:rPr lang="en-GB" b="1" dirty="0"/>
              <a:t>efficient </a:t>
            </a:r>
            <a:r>
              <a:rPr lang="en-GB" dirty="0"/>
              <a:t>care, with very high levels of patient </a:t>
            </a:r>
            <a:r>
              <a:rPr lang="en-GB" b="1" dirty="0"/>
              <a:t>satisfaction</a:t>
            </a:r>
            <a:r>
              <a:rPr lang="en-GB" dirty="0"/>
              <a:t>. It has a </a:t>
            </a:r>
            <a:r>
              <a:rPr lang="en-GB" b="1" dirty="0"/>
              <a:t>unique </a:t>
            </a:r>
            <a:r>
              <a:rPr lang="en-GB" dirty="0"/>
              <a:t>and </a:t>
            </a:r>
            <a:r>
              <a:rPr lang="en-GB" b="1" dirty="0"/>
              <a:t>vital </a:t>
            </a:r>
            <a:r>
              <a:rPr lang="en-GB" dirty="0"/>
              <a:t>place in the NHS…</a:t>
            </a:r>
          </a:p>
        </p:txBody>
      </p:sp>
      <p:grpSp>
        <p:nvGrpSpPr>
          <p:cNvPr id="20" name="Group 19"/>
          <p:cNvGrpSpPr/>
          <p:nvPr/>
        </p:nvGrpSpPr>
        <p:grpSpPr>
          <a:xfrm>
            <a:off x="349643" y="2023940"/>
            <a:ext cx="4432757" cy="862092"/>
            <a:chOff x="349642" y="2698587"/>
            <a:chExt cx="4432757" cy="1149457"/>
          </a:xfrm>
        </p:grpSpPr>
        <p:sp>
          <p:nvSpPr>
            <p:cNvPr id="24" name="TextBox 23"/>
            <p:cNvSpPr txBox="1"/>
            <p:nvPr/>
          </p:nvSpPr>
          <p:spPr>
            <a:xfrm>
              <a:off x="1296745" y="2740048"/>
              <a:ext cx="3485654" cy="1107996"/>
            </a:xfrm>
            <a:prstGeom prst="rect">
              <a:avLst/>
            </a:prstGeom>
            <a:noFill/>
          </p:spPr>
          <p:txBody>
            <a:bodyPr wrap="square" rtlCol="0">
              <a:spAutoFit/>
            </a:bodyPr>
            <a:lstStyle/>
            <a:p>
              <a:pPr>
                <a:lnSpc>
                  <a:spcPct val="80000"/>
                </a:lnSpc>
              </a:pPr>
              <a:r>
                <a:rPr lang="en-GB" sz="2400" b="1" dirty="0">
                  <a:solidFill>
                    <a:srgbClr val="0070C0"/>
                  </a:solidFill>
                </a:rPr>
                <a:t>Accessible, personal </a:t>
              </a:r>
              <a:r>
                <a:rPr lang="en-GB" dirty="0"/>
                <a:t>care built on a relationship from cradle to grave</a:t>
              </a:r>
            </a:p>
          </p:txBody>
        </p:sp>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9642" y="2698587"/>
              <a:ext cx="864000" cy="864000"/>
            </a:xfrm>
            <a:prstGeom prst="rect">
              <a:avLst/>
            </a:prstGeom>
          </p:spPr>
        </p:pic>
      </p:grpSp>
      <p:grpSp>
        <p:nvGrpSpPr>
          <p:cNvPr id="22" name="Group 21"/>
          <p:cNvGrpSpPr/>
          <p:nvPr/>
        </p:nvGrpSpPr>
        <p:grpSpPr>
          <a:xfrm>
            <a:off x="349642" y="3547945"/>
            <a:ext cx="5806534" cy="652440"/>
            <a:chOff x="349642" y="4730592"/>
            <a:chExt cx="5806534" cy="869919"/>
          </a:xfrm>
        </p:grpSpPr>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9642" y="4730592"/>
              <a:ext cx="864000" cy="731802"/>
            </a:xfrm>
            <a:prstGeom prst="rect">
              <a:avLst/>
            </a:prstGeom>
          </p:spPr>
        </p:pic>
        <p:sp>
          <p:nvSpPr>
            <p:cNvPr id="28" name="TextBox 27"/>
            <p:cNvSpPr txBox="1"/>
            <p:nvPr/>
          </p:nvSpPr>
          <p:spPr>
            <a:xfrm>
              <a:off x="1265933" y="4787981"/>
              <a:ext cx="4890243" cy="812530"/>
            </a:xfrm>
            <a:prstGeom prst="rect">
              <a:avLst/>
            </a:prstGeom>
            <a:noFill/>
          </p:spPr>
          <p:txBody>
            <a:bodyPr wrap="square" rtlCol="0">
              <a:spAutoFit/>
            </a:bodyPr>
            <a:lstStyle/>
            <a:p>
              <a:pPr>
                <a:lnSpc>
                  <a:spcPct val="80000"/>
                </a:lnSpc>
              </a:pPr>
              <a:r>
                <a:rPr lang="en-GB" sz="2400" b="1" dirty="0">
                  <a:solidFill>
                    <a:srgbClr val="0070C0"/>
                  </a:solidFill>
                </a:rPr>
                <a:t>Community based</a:t>
              </a:r>
              <a:r>
                <a:rPr lang="en-GB" dirty="0">
                  <a:solidFill>
                    <a:srgbClr val="0070C0"/>
                  </a:solidFill>
                </a:rPr>
                <a:t> </a:t>
              </a:r>
              <a:r>
                <a:rPr lang="en-GB" dirty="0"/>
                <a:t>responsible for prevention and care of a registered population</a:t>
              </a:r>
            </a:p>
          </p:txBody>
        </p:sp>
      </p:grpSp>
      <p:grpSp>
        <p:nvGrpSpPr>
          <p:cNvPr id="19" name="Group 18"/>
          <p:cNvGrpSpPr/>
          <p:nvPr/>
        </p:nvGrpSpPr>
        <p:grpSpPr>
          <a:xfrm>
            <a:off x="456505" y="1261940"/>
            <a:ext cx="5618654" cy="677111"/>
            <a:chOff x="456505" y="1682585"/>
            <a:chExt cx="5618654" cy="902814"/>
          </a:xfrm>
        </p:grpSpPr>
        <p:sp>
          <p:nvSpPr>
            <p:cNvPr id="9" name="TextBox 8"/>
            <p:cNvSpPr txBox="1"/>
            <p:nvPr/>
          </p:nvSpPr>
          <p:spPr>
            <a:xfrm>
              <a:off x="1265933" y="1772868"/>
              <a:ext cx="4809226" cy="812531"/>
            </a:xfrm>
            <a:prstGeom prst="rect">
              <a:avLst/>
            </a:prstGeom>
            <a:noFill/>
          </p:spPr>
          <p:txBody>
            <a:bodyPr wrap="square" rtlCol="0">
              <a:spAutoFit/>
            </a:bodyPr>
            <a:lstStyle/>
            <a:p>
              <a:pPr>
                <a:lnSpc>
                  <a:spcPct val="80000"/>
                </a:lnSpc>
              </a:pPr>
              <a:r>
                <a:rPr lang="en-GB" sz="2400" b="1" dirty="0">
                  <a:solidFill>
                    <a:srgbClr val="0070C0"/>
                  </a:solidFill>
                </a:rPr>
                <a:t>Holistic perspective</a:t>
              </a:r>
              <a:r>
                <a:rPr lang="en-GB" dirty="0">
                  <a:solidFill>
                    <a:srgbClr val="0070C0"/>
                  </a:solidFill>
                </a:rPr>
                <a:t> </a:t>
              </a:r>
              <a:r>
                <a:rPr lang="en-GB" dirty="0"/>
                <a:t>understanding the whole patient not just a disease</a:t>
              </a:r>
            </a:p>
          </p:txBody>
        </p:sp>
        <p:pic>
          <p:nvPicPr>
            <p:cNvPr id="12" name="Picture 1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6505" y="1682585"/>
              <a:ext cx="650274" cy="864000"/>
            </a:xfrm>
            <a:prstGeom prst="rect">
              <a:avLst/>
            </a:prstGeom>
          </p:spPr>
        </p:pic>
      </p:grpSp>
      <p:grpSp>
        <p:nvGrpSpPr>
          <p:cNvPr id="21" name="Group 20"/>
          <p:cNvGrpSpPr/>
          <p:nvPr/>
        </p:nvGrpSpPr>
        <p:grpSpPr>
          <a:xfrm>
            <a:off x="351793" y="2785942"/>
            <a:ext cx="4788421" cy="709251"/>
            <a:chOff x="351792" y="3714589"/>
            <a:chExt cx="4788421" cy="945668"/>
          </a:xfrm>
        </p:grpSpPr>
        <p:pic>
          <p:nvPicPr>
            <p:cNvPr id="7" name="Picture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1792" y="3714589"/>
              <a:ext cx="859701" cy="864000"/>
            </a:xfrm>
            <a:prstGeom prst="rect">
              <a:avLst/>
            </a:prstGeom>
          </p:spPr>
        </p:pic>
        <p:sp>
          <p:nvSpPr>
            <p:cNvPr id="30" name="TextBox 29"/>
            <p:cNvSpPr txBox="1"/>
            <p:nvPr/>
          </p:nvSpPr>
          <p:spPr>
            <a:xfrm>
              <a:off x="1257764" y="3847726"/>
              <a:ext cx="3882449" cy="812531"/>
            </a:xfrm>
            <a:prstGeom prst="rect">
              <a:avLst/>
            </a:prstGeom>
            <a:noFill/>
          </p:spPr>
          <p:txBody>
            <a:bodyPr wrap="square" rtlCol="0">
              <a:spAutoFit/>
            </a:bodyPr>
            <a:lstStyle/>
            <a:p>
              <a:pPr>
                <a:lnSpc>
                  <a:spcPct val="80000"/>
                </a:lnSpc>
              </a:pPr>
              <a:r>
                <a:rPr lang="en-GB" sz="2400" b="1" dirty="0">
                  <a:solidFill>
                    <a:srgbClr val="0070C0"/>
                  </a:solidFill>
                </a:rPr>
                <a:t>Comprehensive skills</a:t>
              </a:r>
              <a:r>
                <a:rPr lang="en-GB" dirty="0">
                  <a:solidFill>
                    <a:srgbClr val="0070C0"/>
                  </a:solidFill>
                </a:rPr>
                <a:t> </a:t>
              </a:r>
              <a:r>
                <a:rPr lang="en-GB" dirty="0"/>
                <a:t>to diagnose &amp; manage almost anything</a:t>
              </a:r>
            </a:p>
          </p:txBody>
        </p:sp>
      </p:grpSp>
      <p:sp>
        <p:nvSpPr>
          <p:cNvPr id="18" name="TextBox 17"/>
          <p:cNvSpPr txBox="1"/>
          <p:nvPr/>
        </p:nvSpPr>
        <p:spPr>
          <a:xfrm>
            <a:off x="395536" y="4258606"/>
            <a:ext cx="8568952" cy="646331"/>
          </a:xfrm>
          <a:prstGeom prst="rect">
            <a:avLst/>
          </a:prstGeom>
          <a:noFill/>
        </p:spPr>
        <p:txBody>
          <a:bodyPr wrap="square" rtlCol="0">
            <a:spAutoFit/>
          </a:bodyPr>
          <a:lstStyle/>
          <a:p>
            <a:r>
              <a:rPr lang="en-GB" b="1" dirty="0">
                <a:solidFill>
                  <a:srgbClr val="9E1252"/>
                </a:solidFill>
              </a:rPr>
              <a:t>Personal and population-orientated primary care is central … </a:t>
            </a:r>
          </a:p>
          <a:p>
            <a:r>
              <a:rPr lang="en-GB" b="1" dirty="0">
                <a:solidFill>
                  <a:srgbClr val="9E1252"/>
                </a:solidFill>
              </a:rPr>
              <a:t>if general practice fails, the whole NHS fails. </a:t>
            </a:r>
            <a:r>
              <a:rPr lang="en-GB" sz="1400" dirty="0"/>
              <a:t>Simon Stevens, </a:t>
            </a:r>
            <a:r>
              <a:rPr lang="en-GB" sz="1200" dirty="0"/>
              <a:t>General Practice Forward View</a:t>
            </a:r>
          </a:p>
        </p:txBody>
      </p:sp>
      <p:grpSp>
        <p:nvGrpSpPr>
          <p:cNvPr id="16" name="Group 15"/>
          <p:cNvGrpSpPr/>
          <p:nvPr/>
        </p:nvGrpSpPr>
        <p:grpSpPr>
          <a:xfrm>
            <a:off x="5220072" y="2193707"/>
            <a:ext cx="3672408" cy="1354237"/>
            <a:chOff x="5220072" y="2924944"/>
            <a:chExt cx="3672408" cy="1421361"/>
          </a:xfrm>
        </p:grpSpPr>
        <p:sp>
          <p:nvSpPr>
            <p:cNvPr id="11" name="Rectangle 10"/>
            <p:cNvSpPr/>
            <p:nvPr/>
          </p:nvSpPr>
          <p:spPr>
            <a:xfrm>
              <a:off x="5220072" y="2924944"/>
              <a:ext cx="3672408" cy="1192863"/>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 name="Group 5"/>
            <p:cNvGrpSpPr/>
            <p:nvPr/>
          </p:nvGrpSpPr>
          <p:grpSpPr>
            <a:xfrm>
              <a:off x="5364088" y="2992087"/>
              <a:ext cx="3448533" cy="1354218"/>
              <a:chOff x="5436828" y="2565648"/>
              <a:chExt cx="3448533" cy="1354218"/>
            </a:xfrm>
          </p:grpSpPr>
          <p:sp>
            <p:nvSpPr>
              <p:cNvPr id="2" name="TextBox 1"/>
              <p:cNvSpPr txBox="1"/>
              <p:nvPr/>
            </p:nvSpPr>
            <p:spPr>
              <a:xfrm>
                <a:off x="6400577" y="2565648"/>
                <a:ext cx="2484784" cy="1354218"/>
              </a:xfrm>
              <a:prstGeom prst="rect">
                <a:avLst/>
              </a:prstGeom>
              <a:noFill/>
            </p:spPr>
            <p:txBody>
              <a:bodyPr wrap="square" rtlCol="0">
                <a:spAutoFit/>
              </a:bodyPr>
              <a:lstStyle/>
              <a:p>
                <a:r>
                  <a:rPr lang="en-GB" sz="2000" b="1" dirty="0">
                    <a:solidFill>
                      <a:srgbClr val="9C0B4E"/>
                    </a:solidFill>
                  </a:rPr>
                  <a:t>First</a:t>
                </a:r>
                <a:r>
                  <a:rPr lang="en-GB" sz="2000" dirty="0">
                    <a:solidFill>
                      <a:srgbClr val="9C0B4E"/>
                    </a:solidFill>
                  </a:rPr>
                  <a:t> </a:t>
                </a:r>
                <a:r>
                  <a:rPr lang="en-GB" sz="2000" dirty="0"/>
                  <a:t>port of call and </a:t>
                </a:r>
                <a:r>
                  <a:rPr lang="en-GB" sz="2000" b="1" dirty="0">
                    <a:solidFill>
                      <a:srgbClr val="9C0B4E"/>
                    </a:solidFill>
                  </a:rPr>
                  <a:t>central</a:t>
                </a:r>
                <a:r>
                  <a:rPr lang="en-GB" sz="2000" dirty="0"/>
                  <a:t> point of care for </a:t>
                </a:r>
                <a:r>
                  <a:rPr lang="en-GB" sz="2000" b="1" dirty="0">
                    <a:solidFill>
                      <a:srgbClr val="9C0B4E"/>
                    </a:solidFill>
                  </a:rPr>
                  <a:t>all</a:t>
                </a:r>
                <a:r>
                  <a:rPr lang="en-GB" sz="2000" dirty="0"/>
                  <a:t>, for </a:t>
                </a:r>
                <a:r>
                  <a:rPr lang="en-GB" sz="2000" b="1" dirty="0">
                    <a:solidFill>
                      <a:srgbClr val="9C0B4E"/>
                    </a:solidFill>
                  </a:rPr>
                  <a:t>life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828" y="2641480"/>
                <a:ext cx="864000" cy="864000"/>
              </a:xfrm>
              <a:prstGeom prst="rect">
                <a:avLst/>
              </a:prstGeom>
            </p:spPr>
          </p:pic>
        </p:grpSp>
      </p:grpSp>
      <p:pic>
        <p:nvPicPr>
          <p:cNvPr id="23" name="Picture 22"/>
          <p:cNvPicPr>
            <a:picLocks noChangeAspect="1"/>
          </p:cNvPicPr>
          <p:nvPr/>
        </p:nvPicPr>
        <p:blipFill>
          <a:blip r:embed="rId7"/>
          <a:stretch>
            <a:fillRect/>
          </a:stretch>
        </p:blipFill>
        <p:spPr>
          <a:xfrm>
            <a:off x="65330" y="-77063"/>
            <a:ext cx="7291448" cy="887045"/>
          </a:xfrm>
          <a:prstGeom prst="rect">
            <a:avLst/>
          </a:prstGeom>
        </p:spPr>
      </p:pic>
    </p:spTree>
    <p:extLst>
      <p:ext uri="{BB962C8B-B14F-4D97-AF65-F5344CB8AC3E}">
        <p14:creationId xmlns:p14="http://schemas.microsoft.com/office/powerpoint/2010/main" val="338398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7383225" y="1045891"/>
            <a:ext cx="1633640" cy="3758238"/>
          </a:xfrm>
          <a:prstGeom prst="cub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3957147" y="3532393"/>
            <a:ext cx="411886" cy="481884"/>
          </a:xfrm>
          <a:prstGeom prst="straightConnector1">
            <a:avLst/>
          </a:prstGeom>
          <a:ln w="57150">
            <a:solidFill>
              <a:srgbClr val="00ADC6"/>
            </a:solidFill>
            <a:prstDash val="sysDash"/>
            <a:tailEnd type="triangle"/>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654" b="44437"/>
          <a:stretch/>
        </p:blipFill>
        <p:spPr>
          <a:xfrm>
            <a:off x="1149215" y="2143268"/>
            <a:ext cx="614502" cy="677131"/>
          </a:xfrm>
          <a:prstGeom prst="rect">
            <a:avLst/>
          </a:prstGeom>
        </p:spPr>
      </p:pic>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83049" y="2032161"/>
            <a:ext cx="193119" cy="322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p:cNvGrpSpPr/>
          <p:nvPr/>
        </p:nvGrpSpPr>
        <p:grpSpPr>
          <a:xfrm>
            <a:off x="36812" y="1121225"/>
            <a:ext cx="3051020" cy="2687092"/>
            <a:chOff x="8492" y="1121225"/>
            <a:chExt cx="3007440" cy="2687092"/>
          </a:xfrm>
        </p:grpSpPr>
        <p:sp>
          <p:nvSpPr>
            <p:cNvPr id="7" name="Oval 6"/>
            <p:cNvSpPr/>
            <p:nvPr/>
          </p:nvSpPr>
          <p:spPr>
            <a:xfrm>
              <a:off x="958181" y="1121225"/>
              <a:ext cx="1033841" cy="72887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533387">
                <a:lnSpc>
                  <a:spcPct val="90000"/>
                </a:lnSpc>
                <a:spcBef>
                  <a:spcPct val="0"/>
                </a:spcBef>
                <a:spcAft>
                  <a:spcPct val="35000"/>
                </a:spcAft>
              </a:pPr>
              <a:r>
                <a:rPr lang="en-GB" sz="1000" b="1" dirty="0"/>
                <a:t>Increase Self-care</a:t>
              </a:r>
            </a:p>
          </p:txBody>
        </p:sp>
        <p:sp>
          <p:nvSpPr>
            <p:cNvPr id="8" name="Oval 7"/>
            <p:cNvSpPr/>
            <p:nvPr/>
          </p:nvSpPr>
          <p:spPr>
            <a:xfrm>
              <a:off x="39450" y="1690906"/>
              <a:ext cx="1002705" cy="82607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533387">
                <a:lnSpc>
                  <a:spcPct val="90000"/>
                </a:lnSpc>
                <a:spcBef>
                  <a:spcPct val="0"/>
                </a:spcBef>
                <a:spcAft>
                  <a:spcPct val="35000"/>
                </a:spcAft>
              </a:pPr>
              <a:r>
                <a:rPr lang="en-GB" sz="1000" b="1" dirty="0" smtClean="0"/>
                <a:t>NHS.UK </a:t>
              </a:r>
              <a:r>
                <a:rPr lang="en-GB" sz="1000" dirty="0"/>
                <a:t>(NHS Choices)</a:t>
              </a:r>
            </a:p>
          </p:txBody>
        </p:sp>
        <p:sp>
          <p:nvSpPr>
            <p:cNvPr id="9" name="Oval 8"/>
            <p:cNvSpPr/>
            <p:nvPr/>
          </p:nvSpPr>
          <p:spPr>
            <a:xfrm>
              <a:off x="8492" y="2582618"/>
              <a:ext cx="1090911" cy="75021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900" b="1" dirty="0"/>
                <a:t>Approved Apps &amp; Wearables</a:t>
              </a:r>
            </a:p>
          </p:txBody>
        </p:sp>
        <p:sp>
          <p:nvSpPr>
            <p:cNvPr id="10" name="Oval 9"/>
            <p:cNvSpPr/>
            <p:nvPr/>
          </p:nvSpPr>
          <p:spPr>
            <a:xfrm>
              <a:off x="1914554" y="1651004"/>
              <a:ext cx="1042791" cy="76231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pPr>
              <a:r>
                <a:rPr lang="en-GB" sz="1000" b="1" dirty="0" smtClean="0"/>
                <a:t>Patient Online</a:t>
              </a:r>
              <a:endParaRPr lang="en-GB" sz="1000" b="1" dirty="0"/>
            </a:p>
          </p:txBody>
        </p:sp>
        <p:sp>
          <p:nvSpPr>
            <p:cNvPr id="11" name="Oval 10"/>
            <p:cNvSpPr/>
            <p:nvPr/>
          </p:nvSpPr>
          <p:spPr>
            <a:xfrm>
              <a:off x="958181" y="3090569"/>
              <a:ext cx="1115917" cy="7177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000" b="1" dirty="0"/>
                <a:t>111Online </a:t>
              </a:r>
              <a:r>
                <a:rPr lang="en-GB" sz="1000" dirty="0"/>
                <a:t>(pilots)</a:t>
              </a:r>
            </a:p>
          </p:txBody>
        </p:sp>
        <p:sp>
          <p:nvSpPr>
            <p:cNvPr id="12" name="Oval 11"/>
            <p:cNvSpPr/>
            <p:nvPr/>
          </p:nvSpPr>
          <p:spPr>
            <a:xfrm>
              <a:off x="1855967" y="2516980"/>
              <a:ext cx="1159965" cy="75240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533387">
                <a:lnSpc>
                  <a:spcPct val="90000"/>
                </a:lnSpc>
                <a:spcBef>
                  <a:spcPct val="0"/>
                </a:spcBef>
                <a:spcAft>
                  <a:spcPct val="35000"/>
                </a:spcAft>
              </a:pPr>
              <a:r>
                <a:rPr lang="en-GB" sz="900" b="1" dirty="0" smtClean="0"/>
                <a:t>Remote signposting</a:t>
              </a:r>
              <a:endParaRPr lang="en-GB" sz="900" b="1" dirty="0"/>
            </a:p>
          </p:txBody>
        </p:sp>
      </p:grpSp>
      <p:grpSp>
        <p:nvGrpSpPr>
          <p:cNvPr id="13" name="Group 12"/>
          <p:cNvGrpSpPr/>
          <p:nvPr/>
        </p:nvGrpSpPr>
        <p:grpSpPr>
          <a:xfrm>
            <a:off x="2731547" y="3965445"/>
            <a:ext cx="1861517" cy="1050126"/>
            <a:chOff x="2190184" y="3942933"/>
            <a:chExt cx="1861517" cy="1050126"/>
          </a:xfrm>
        </p:grpSpPr>
        <p:sp>
          <p:nvSpPr>
            <p:cNvPr id="14" name="Oval 13"/>
            <p:cNvSpPr/>
            <p:nvPr/>
          </p:nvSpPr>
          <p:spPr>
            <a:xfrm>
              <a:off x="2190184" y="3942933"/>
              <a:ext cx="1530777" cy="956728"/>
            </a:xfrm>
            <a:prstGeom prst="ellipse">
              <a:avLst/>
            </a:prstGeom>
            <a:solidFill>
              <a:srgbClr val="092C74"/>
            </a:solidFill>
          </p:spPr>
          <p:style>
            <a:lnRef idx="3">
              <a:schemeClr val="lt1"/>
            </a:lnRef>
            <a:fillRef idx="1">
              <a:schemeClr val="accent5"/>
            </a:fillRef>
            <a:effectRef idx="1">
              <a:schemeClr val="accent5"/>
            </a:effectRef>
            <a:fontRef idx="minor">
              <a:schemeClr val="lt1"/>
            </a:fontRef>
          </p:style>
          <p:txBody>
            <a:bodyPr rtlCol="0" anchor="ctr"/>
            <a:lstStyle/>
            <a:p>
              <a:pPr lvl="0" algn="ctr" defTabSz="711200">
                <a:lnSpc>
                  <a:spcPct val="90000"/>
                </a:lnSpc>
                <a:spcBef>
                  <a:spcPct val="0"/>
                </a:spcBef>
                <a:spcAft>
                  <a:spcPct val="35000"/>
                </a:spcAft>
              </a:pPr>
              <a:r>
                <a:rPr lang="en-GB" sz="1200" b="1" dirty="0">
                  <a:solidFill>
                    <a:schemeClr val="bg1"/>
                  </a:solidFill>
                </a:rPr>
                <a:t>SCR in pharmacies by March 17</a:t>
              </a:r>
              <a:endParaRPr lang="en-GB" sz="1200" dirty="0">
                <a:solidFill>
                  <a:schemeClr val="bg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350" y="4536748"/>
              <a:ext cx="340351" cy="456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6" name="Oval 45"/>
          <p:cNvSpPr/>
          <p:nvPr/>
        </p:nvSpPr>
        <p:spPr>
          <a:xfrm>
            <a:off x="7315728" y="4142051"/>
            <a:ext cx="1481461" cy="623083"/>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E- discharge</a:t>
            </a:r>
          </a:p>
        </p:txBody>
      </p:sp>
      <p:cxnSp>
        <p:nvCxnSpPr>
          <p:cNvPr id="16" name="Straight Arrow Connector 15"/>
          <p:cNvCxnSpPr/>
          <p:nvPr/>
        </p:nvCxnSpPr>
        <p:spPr>
          <a:xfrm>
            <a:off x="2566889" y="3413984"/>
            <a:ext cx="382143" cy="600293"/>
          </a:xfrm>
          <a:prstGeom prst="straightConnector1">
            <a:avLst/>
          </a:prstGeom>
          <a:ln w="57150">
            <a:prstDash val="sysDash"/>
            <a:tailEnd type="triangle"/>
          </a:ln>
        </p:spPr>
        <p:style>
          <a:lnRef idx="3">
            <a:schemeClr val="accent1"/>
          </a:lnRef>
          <a:fillRef idx="0">
            <a:schemeClr val="accent1"/>
          </a:fillRef>
          <a:effectRef idx="2">
            <a:schemeClr val="accent1"/>
          </a:effectRef>
          <a:fontRef idx="minor">
            <a:schemeClr val="tx1"/>
          </a:fontRef>
        </p:style>
      </p:cxnSp>
      <p:sp>
        <p:nvSpPr>
          <p:cNvPr id="17" name="Left-Right Arrow 16"/>
          <p:cNvSpPr/>
          <p:nvPr/>
        </p:nvSpPr>
        <p:spPr>
          <a:xfrm>
            <a:off x="6633632" y="2557080"/>
            <a:ext cx="682096" cy="263319"/>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Oval 47"/>
          <p:cNvSpPr/>
          <p:nvPr/>
        </p:nvSpPr>
        <p:spPr>
          <a:xfrm>
            <a:off x="7524241" y="3625122"/>
            <a:ext cx="964904" cy="556572"/>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Unified Coding</a:t>
            </a:r>
          </a:p>
        </p:txBody>
      </p:sp>
      <p:sp>
        <p:nvSpPr>
          <p:cNvPr id="19" name="Oval 18"/>
          <p:cNvSpPr/>
          <p:nvPr/>
        </p:nvSpPr>
        <p:spPr>
          <a:xfrm>
            <a:off x="7422076" y="3013921"/>
            <a:ext cx="1221888" cy="633220"/>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E-Referral</a:t>
            </a:r>
          </a:p>
        </p:txBody>
      </p:sp>
      <p:sp>
        <p:nvSpPr>
          <p:cNvPr id="18" name="Oval 17"/>
          <p:cNvSpPr/>
          <p:nvPr/>
        </p:nvSpPr>
        <p:spPr>
          <a:xfrm>
            <a:off x="4419463" y="3933057"/>
            <a:ext cx="797859" cy="405561"/>
          </a:xfrm>
          <a:prstGeom prst="ellipse">
            <a:avLst/>
          </a:prstGeom>
          <a:solidFill>
            <a:srgbClr val="00ADC6"/>
          </a:solidFill>
        </p:spPr>
        <p:style>
          <a:lnRef idx="3">
            <a:schemeClr val="lt1"/>
          </a:lnRef>
          <a:fillRef idx="1">
            <a:schemeClr val="accent5"/>
          </a:fillRef>
          <a:effectRef idx="1">
            <a:schemeClr val="accent5"/>
          </a:effectRef>
          <a:fontRef idx="minor">
            <a:schemeClr val="lt1"/>
          </a:fontRef>
        </p:style>
        <p:txBody>
          <a:bodyPr rtlCol="0" anchor="ctr"/>
          <a:lstStyle/>
          <a:p>
            <a:pPr lvl="0" algn="ctr" defTabSz="711200">
              <a:lnSpc>
                <a:spcPct val="90000"/>
              </a:lnSpc>
              <a:spcBef>
                <a:spcPct val="0"/>
              </a:spcBef>
              <a:spcAft>
                <a:spcPct val="35000"/>
              </a:spcAft>
            </a:pPr>
            <a:r>
              <a:rPr lang="en-GB" sz="1200" b="1" dirty="0">
                <a:solidFill>
                  <a:schemeClr val="bg1"/>
                </a:solidFill>
              </a:rPr>
              <a:t>EPS</a:t>
            </a:r>
            <a:endParaRPr lang="en-GB" sz="1200" dirty="0">
              <a:solidFill>
                <a:schemeClr val="bg1"/>
              </a:solidFill>
            </a:endParaRPr>
          </a:p>
        </p:txBody>
      </p:sp>
      <p:sp>
        <p:nvSpPr>
          <p:cNvPr id="21" name="Oval 20"/>
          <p:cNvSpPr/>
          <p:nvPr/>
        </p:nvSpPr>
        <p:spPr>
          <a:xfrm>
            <a:off x="7379849" y="2349522"/>
            <a:ext cx="1206231" cy="741047"/>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Decision Support software</a:t>
            </a:r>
          </a:p>
        </p:txBody>
      </p:sp>
      <p:sp>
        <p:nvSpPr>
          <p:cNvPr id="20" name="Oval 19"/>
          <p:cNvSpPr/>
          <p:nvPr/>
        </p:nvSpPr>
        <p:spPr>
          <a:xfrm>
            <a:off x="7418404" y="1709712"/>
            <a:ext cx="1196618" cy="677210"/>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Advice &amp; Guidance</a:t>
            </a:r>
          </a:p>
        </p:txBody>
      </p:sp>
      <p:sp>
        <p:nvSpPr>
          <p:cNvPr id="22" name="Oval 21"/>
          <p:cNvSpPr/>
          <p:nvPr/>
        </p:nvSpPr>
        <p:spPr>
          <a:xfrm>
            <a:off x="7463362" y="1032819"/>
            <a:ext cx="1114883" cy="716574"/>
          </a:xfrm>
          <a:prstGeom prst="ellipse">
            <a:avLst/>
          </a:prstGeom>
          <a:solidFill>
            <a:srgbClr val="9C0B4E"/>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100" b="1" dirty="0">
                <a:solidFill>
                  <a:schemeClr val="bg1"/>
                </a:solidFill>
              </a:rPr>
              <a:t>Clinician to clinician</a:t>
            </a:r>
          </a:p>
        </p:txBody>
      </p:sp>
      <p:grpSp>
        <p:nvGrpSpPr>
          <p:cNvPr id="23" name="Group 22"/>
          <p:cNvGrpSpPr/>
          <p:nvPr/>
        </p:nvGrpSpPr>
        <p:grpSpPr>
          <a:xfrm>
            <a:off x="5391565" y="54060"/>
            <a:ext cx="1402480" cy="1086765"/>
            <a:chOff x="5391565" y="54060"/>
            <a:chExt cx="1402480" cy="1086765"/>
          </a:xfrm>
        </p:grpSpPr>
        <p:sp>
          <p:nvSpPr>
            <p:cNvPr id="24" name="Oval 23"/>
            <p:cNvSpPr/>
            <p:nvPr/>
          </p:nvSpPr>
          <p:spPr>
            <a:xfrm>
              <a:off x="5391565" y="54060"/>
              <a:ext cx="1402480" cy="622260"/>
            </a:xfrm>
            <a:prstGeom prst="ellipse">
              <a:avLst/>
            </a:prstGeom>
            <a:solidFill>
              <a:srgbClr val="0070BA"/>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200" b="1" dirty="0"/>
                <a:t>Health Analytics</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5652" y="716336"/>
              <a:ext cx="426294" cy="424489"/>
            </a:xfrm>
            <a:prstGeom prst="rect">
              <a:avLst/>
            </a:prstGeom>
          </p:spPr>
        </p:pic>
      </p:grpSp>
      <p:sp>
        <p:nvSpPr>
          <p:cNvPr id="26" name="Title 1"/>
          <p:cNvSpPr txBox="1">
            <a:spLocks/>
          </p:cNvSpPr>
          <p:nvPr/>
        </p:nvSpPr>
        <p:spPr>
          <a:xfrm>
            <a:off x="3197268" y="256248"/>
            <a:ext cx="4684018" cy="420072"/>
          </a:xfrm>
          <a:prstGeom prst="rect">
            <a:avLst/>
          </a:prstGeom>
        </p:spPr>
        <p:txBody>
          <a:bodyPr vert="horz" lIns="91438" tIns="45719" rIns="91438" bIns="45719" rtlCol="0" anchor="t">
            <a:noAutofit/>
          </a:bodyPr>
          <a:lstStyle>
            <a:lvl1pPr algn="l" defTabSz="457189" rtl="0" eaLnBrk="1" latinLnBrk="0" hangingPunct="1">
              <a:spcBef>
                <a:spcPct val="0"/>
              </a:spcBef>
              <a:buNone/>
              <a:defRPr lang="en-GB" sz="3600" b="1" i="0" kern="1200" baseline="0" smtClean="0">
                <a:solidFill>
                  <a:schemeClr val="tx2"/>
                </a:solidFill>
                <a:latin typeface="Arial"/>
                <a:ea typeface="+mj-ea"/>
                <a:cs typeface="Arial"/>
              </a:defRPr>
            </a:lvl1pPr>
          </a:lstStyle>
          <a:p>
            <a:pPr>
              <a:lnSpc>
                <a:spcPct val="80000"/>
              </a:lnSpc>
            </a:pPr>
            <a:r>
              <a:rPr lang="en-US" sz="2400" dirty="0">
                <a:solidFill>
                  <a:schemeClr val="accent2"/>
                </a:solidFill>
                <a:latin typeface="Arial" panose="020B0604020202020204" pitchFamily="34" charset="0"/>
                <a:cs typeface="Arial" panose="020B0604020202020204" pitchFamily="34" charset="0"/>
              </a:rPr>
              <a:t>Technology</a:t>
            </a:r>
          </a:p>
        </p:txBody>
      </p:sp>
      <p:pic>
        <p:nvPicPr>
          <p:cNvPr id="27" name="Picture 26"/>
          <p:cNvPicPr>
            <a:picLocks noChangeAspect="1"/>
          </p:cNvPicPr>
          <p:nvPr/>
        </p:nvPicPr>
        <p:blipFill>
          <a:blip r:embed="rId6"/>
          <a:stretch>
            <a:fillRect/>
          </a:stretch>
        </p:blipFill>
        <p:spPr>
          <a:xfrm>
            <a:off x="-42972" y="-170680"/>
            <a:ext cx="3328704" cy="969348"/>
          </a:xfrm>
          <a:prstGeom prst="rect">
            <a:avLst/>
          </a:prstGeom>
        </p:spPr>
      </p:pic>
      <p:grpSp>
        <p:nvGrpSpPr>
          <p:cNvPr id="28" name="Group 27"/>
          <p:cNvGrpSpPr/>
          <p:nvPr/>
        </p:nvGrpSpPr>
        <p:grpSpPr>
          <a:xfrm>
            <a:off x="4369032" y="1215189"/>
            <a:ext cx="2264600" cy="2489063"/>
            <a:chOff x="4369032" y="1234270"/>
            <a:chExt cx="2264600" cy="2489063"/>
          </a:xfrm>
        </p:grpSpPr>
        <p:grpSp>
          <p:nvGrpSpPr>
            <p:cNvPr id="29" name="Group 28"/>
            <p:cNvGrpSpPr/>
            <p:nvPr/>
          </p:nvGrpSpPr>
          <p:grpSpPr>
            <a:xfrm>
              <a:off x="4369032" y="1234270"/>
              <a:ext cx="2264600" cy="2489063"/>
              <a:chOff x="3069654" y="1156648"/>
              <a:chExt cx="3175227" cy="2359893"/>
            </a:xfrm>
            <a:effectLst>
              <a:outerShdw blurRad="50800" dist="38100" dir="2700000" algn="tl" rotWithShape="0">
                <a:prstClr val="black">
                  <a:alpha val="40000"/>
                </a:prstClr>
              </a:outerShdw>
            </a:effectLst>
          </p:grpSpPr>
          <p:sp>
            <p:nvSpPr>
              <p:cNvPr id="35" name="Rectangle 34"/>
              <p:cNvSpPr/>
              <p:nvPr/>
            </p:nvSpPr>
            <p:spPr>
              <a:xfrm>
                <a:off x="3168134" y="1758609"/>
                <a:ext cx="2986421" cy="1757932"/>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endParaRPr lang="en-US" sz="1000" dirty="0"/>
              </a:p>
              <a:p>
                <a:pPr marL="285743" indent="-285743">
                  <a:buFont typeface="Arial"/>
                  <a:buChar char="•"/>
                </a:pPr>
                <a:endParaRPr lang="en-US" sz="1000" dirty="0"/>
              </a:p>
            </p:txBody>
          </p:sp>
          <p:sp>
            <p:nvSpPr>
              <p:cNvPr id="36" name="Isosceles Triangle 35"/>
              <p:cNvSpPr/>
              <p:nvPr/>
            </p:nvSpPr>
            <p:spPr>
              <a:xfrm>
                <a:off x="3069654" y="1156648"/>
                <a:ext cx="3175227" cy="620065"/>
              </a:xfrm>
              <a:prstGeom prst="triangle">
                <a:avLst>
                  <a:gd name="adj" fmla="val 50400"/>
                </a:avLst>
              </a:prstGeom>
              <a:pattFill prst="horzBrick">
                <a:fgClr>
                  <a:srgbClr val="0072C6"/>
                </a:fgClr>
                <a:bgClr>
                  <a:schemeClr val="bg1"/>
                </a:bgClr>
              </a:pattFill>
              <a:ln w="47625">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0" name="Oval 29"/>
            <p:cNvSpPr/>
            <p:nvPr/>
          </p:nvSpPr>
          <p:spPr>
            <a:xfrm>
              <a:off x="5618362" y="1987485"/>
              <a:ext cx="906329" cy="663408"/>
            </a:xfrm>
            <a:prstGeom prst="ellipse">
              <a:avLst/>
            </a:prstGeom>
            <a:solidFill>
              <a:srgbClr val="00ADC6"/>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000" b="1" dirty="0">
                  <a:solidFill>
                    <a:schemeClr val="bg1"/>
                  </a:solidFill>
                </a:rPr>
                <a:t>GP2GP</a:t>
              </a:r>
            </a:p>
          </p:txBody>
        </p:sp>
        <p:sp>
          <p:nvSpPr>
            <p:cNvPr id="31" name="Oval 30"/>
            <p:cNvSpPr/>
            <p:nvPr/>
          </p:nvSpPr>
          <p:spPr>
            <a:xfrm>
              <a:off x="4541968" y="2956259"/>
              <a:ext cx="824211" cy="595215"/>
            </a:xfrm>
            <a:prstGeom prst="ellipse">
              <a:avLst/>
            </a:prstGeom>
            <a:solidFill>
              <a:srgbClr val="00ADC6"/>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000" b="1" dirty="0">
                  <a:solidFill>
                    <a:schemeClr val="bg1"/>
                  </a:solidFill>
                </a:rPr>
                <a:t>Rota plan</a:t>
              </a:r>
            </a:p>
          </p:txBody>
        </p:sp>
        <p:sp>
          <p:nvSpPr>
            <p:cNvPr id="32" name="Oval 31"/>
            <p:cNvSpPr/>
            <p:nvPr/>
          </p:nvSpPr>
          <p:spPr>
            <a:xfrm>
              <a:off x="5432029" y="2791052"/>
              <a:ext cx="972829" cy="827378"/>
            </a:xfrm>
            <a:prstGeom prst="ellipse">
              <a:avLst/>
            </a:prstGeom>
            <a:solidFill>
              <a:srgbClr val="00ADC6"/>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000" b="1" dirty="0"/>
                <a:t>HR/</a:t>
              </a:r>
            </a:p>
            <a:p>
              <a:pPr lvl="0" algn="ctr" defTabSz="533387">
                <a:lnSpc>
                  <a:spcPct val="90000"/>
                </a:lnSpc>
                <a:spcBef>
                  <a:spcPct val="0"/>
                </a:spcBef>
                <a:spcAft>
                  <a:spcPct val="35000"/>
                </a:spcAft>
              </a:pPr>
              <a:r>
                <a:rPr lang="en-GB" sz="1000" b="1" dirty="0"/>
                <a:t>Finance</a:t>
              </a:r>
            </a:p>
          </p:txBody>
        </p:sp>
        <p:sp>
          <p:nvSpPr>
            <p:cNvPr id="33" name="Oval 32"/>
            <p:cNvSpPr/>
            <p:nvPr/>
          </p:nvSpPr>
          <p:spPr>
            <a:xfrm>
              <a:off x="4534427" y="1986983"/>
              <a:ext cx="1024155" cy="664412"/>
            </a:xfrm>
            <a:prstGeom prst="ellipse">
              <a:avLst/>
            </a:prstGeom>
            <a:solidFill>
              <a:srgbClr val="00ADC6"/>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387">
                <a:lnSpc>
                  <a:spcPct val="90000"/>
                </a:lnSpc>
                <a:spcBef>
                  <a:spcPct val="0"/>
                </a:spcBef>
                <a:spcAft>
                  <a:spcPct val="35000"/>
                </a:spcAft>
              </a:pPr>
              <a:r>
                <a:rPr lang="en-GB" sz="1000" b="1" dirty="0">
                  <a:solidFill>
                    <a:schemeClr val="bg1"/>
                  </a:solidFill>
                </a:rPr>
                <a:t>GP Connect</a:t>
              </a:r>
            </a:p>
          </p:txBody>
        </p:sp>
        <p:sp>
          <p:nvSpPr>
            <p:cNvPr id="34" name="TextBox 33"/>
            <p:cNvSpPr txBox="1"/>
            <p:nvPr/>
          </p:nvSpPr>
          <p:spPr>
            <a:xfrm>
              <a:off x="4838278" y="1561621"/>
              <a:ext cx="1261298" cy="261610"/>
            </a:xfrm>
            <a:prstGeom prst="rect">
              <a:avLst/>
            </a:prstGeom>
            <a:solidFill>
              <a:srgbClr val="0072C6"/>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100" b="1" dirty="0"/>
                <a:t>GP  PRACTICE</a:t>
              </a:r>
            </a:p>
          </p:txBody>
        </p:sp>
      </p:grpSp>
      <p:sp>
        <p:nvSpPr>
          <p:cNvPr id="37" name="TextBox 36"/>
          <p:cNvSpPr txBox="1"/>
          <p:nvPr/>
        </p:nvSpPr>
        <p:spPr>
          <a:xfrm>
            <a:off x="7500716" y="670974"/>
            <a:ext cx="1151209" cy="292388"/>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300" b="1" dirty="0"/>
              <a:t>HOSPITAL</a:t>
            </a:r>
          </a:p>
        </p:txBody>
      </p:sp>
      <p:grpSp>
        <p:nvGrpSpPr>
          <p:cNvPr id="38" name="Group 37"/>
          <p:cNvGrpSpPr/>
          <p:nvPr/>
        </p:nvGrpSpPr>
        <p:grpSpPr>
          <a:xfrm>
            <a:off x="3072116" y="985092"/>
            <a:ext cx="1182373" cy="2253530"/>
            <a:chOff x="2921826" y="969034"/>
            <a:chExt cx="1377919" cy="2400370"/>
          </a:xfrm>
        </p:grpSpPr>
        <p:sp>
          <p:nvSpPr>
            <p:cNvPr id="39" name="Oval 38"/>
            <p:cNvSpPr/>
            <p:nvPr/>
          </p:nvSpPr>
          <p:spPr>
            <a:xfrm>
              <a:off x="3129398" y="2922332"/>
              <a:ext cx="792586" cy="447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711200">
                <a:lnSpc>
                  <a:spcPct val="90000"/>
                </a:lnSpc>
                <a:spcBef>
                  <a:spcPct val="0"/>
                </a:spcBef>
                <a:spcAft>
                  <a:spcPct val="35000"/>
                </a:spcAft>
              </a:pPr>
              <a:r>
                <a:rPr lang="en-GB" sz="1200" b="1" dirty="0" smtClean="0">
                  <a:solidFill>
                    <a:schemeClr val="bg1"/>
                  </a:solidFill>
                </a:rPr>
                <a:t>Wi-Fi</a:t>
              </a:r>
              <a:endParaRPr lang="en-GB" sz="1200" b="1" dirty="0">
                <a:solidFill>
                  <a:schemeClr val="bg1"/>
                </a:solidFill>
              </a:endParaRPr>
            </a:p>
          </p:txBody>
        </p:sp>
        <p:grpSp>
          <p:nvGrpSpPr>
            <p:cNvPr id="40" name="Group 39"/>
            <p:cNvGrpSpPr/>
            <p:nvPr/>
          </p:nvGrpSpPr>
          <p:grpSpPr>
            <a:xfrm>
              <a:off x="2921826" y="969034"/>
              <a:ext cx="1377919" cy="1923307"/>
              <a:chOff x="2921826" y="969034"/>
              <a:chExt cx="1377919" cy="1923307"/>
            </a:xfrm>
          </p:grpSpPr>
          <p:sp>
            <p:nvSpPr>
              <p:cNvPr id="41" name="Oval 40"/>
              <p:cNvSpPr/>
              <p:nvPr/>
            </p:nvSpPr>
            <p:spPr>
              <a:xfrm>
                <a:off x="2981333" y="969034"/>
                <a:ext cx="1121425" cy="806509"/>
              </a:xfrm>
              <a:prstGeom prst="ellipse">
                <a:avLst/>
              </a:prstGeom>
              <a:solidFill>
                <a:srgbClr val="00ADC6"/>
              </a:solidFill>
            </p:spPr>
            <p:style>
              <a:lnRef idx="3">
                <a:schemeClr val="lt1"/>
              </a:lnRef>
              <a:fillRef idx="1">
                <a:schemeClr val="accent1"/>
              </a:fillRef>
              <a:effectRef idx="1">
                <a:schemeClr val="accent1"/>
              </a:effectRef>
              <a:fontRef idx="minor">
                <a:schemeClr val="lt1"/>
              </a:fontRef>
            </p:style>
            <p:txBody>
              <a:bodyPr rtlCol="0" anchor="ctr"/>
              <a:lstStyle/>
              <a:p>
                <a:pPr algn="ctr" defTabSz="533387">
                  <a:lnSpc>
                    <a:spcPct val="90000"/>
                  </a:lnSpc>
                  <a:spcBef>
                    <a:spcPct val="0"/>
                  </a:spcBef>
                  <a:spcAft>
                    <a:spcPct val="35000"/>
                  </a:spcAft>
                </a:pPr>
                <a:r>
                  <a:rPr lang="en-GB" sz="1100" b="1" dirty="0">
                    <a:solidFill>
                      <a:schemeClr val="bg1"/>
                    </a:solidFill>
                  </a:rPr>
                  <a:t>Online </a:t>
                </a:r>
                <a:r>
                  <a:rPr lang="en-GB" sz="1100" dirty="0">
                    <a:solidFill>
                      <a:schemeClr val="bg1"/>
                    </a:solidFill>
                  </a:rPr>
                  <a:t>&amp;</a:t>
                </a:r>
                <a:r>
                  <a:rPr lang="en-GB" sz="1100" b="1" dirty="0">
                    <a:solidFill>
                      <a:schemeClr val="bg1"/>
                    </a:solidFill>
                  </a:rPr>
                  <a:t> Phone </a:t>
                </a:r>
                <a:r>
                  <a:rPr lang="en-GB" sz="1100" dirty="0">
                    <a:solidFill>
                      <a:schemeClr val="bg1"/>
                    </a:solidFill>
                  </a:rPr>
                  <a:t>triage</a:t>
                </a:r>
              </a:p>
            </p:txBody>
          </p:sp>
          <p:sp>
            <p:nvSpPr>
              <p:cNvPr id="42" name="Right Arrow 41"/>
              <p:cNvSpPr/>
              <p:nvPr/>
            </p:nvSpPr>
            <p:spPr>
              <a:xfrm>
                <a:off x="2921826" y="2670655"/>
                <a:ext cx="1377919" cy="22168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43" name="Group 42"/>
              <p:cNvGrpSpPr/>
              <p:nvPr/>
            </p:nvGrpSpPr>
            <p:grpSpPr>
              <a:xfrm>
                <a:off x="3167817" y="1949579"/>
                <a:ext cx="748456" cy="567958"/>
                <a:chOff x="3693846" y="-1865987"/>
                <a:chExt cx="2288322" cy="1929667"/>
              </a:xfrm>
            </p:grpSpPr>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l="13515" t="10998" r="8952" b="41532"/>
                <a:stretch/>
              </p:blipFill>
              <p:spPr>
                <a:xfrm>
                  <a:off x="3906982" y="-1645920"/>
                  <a:ext cx="1862051" cy="980902"/>
                </a:xfrm>
                <a:prstGeom prst="rect">
                  <a:avLst/>
                </a:prstGeom>
              </p:spPr>
            </p:pic>
            <p:pic>
              <p:nvPicPr>
                <p:cNvPr id="45" name="Picture 44"/>
                <p:cNvPicPr>
                  <a:picLocks noChangeAspect="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93846" y="-1865987"/>
                  <a:ext cx="2288322" cy="1929667"/>
                </a:xfrm>
                <a:prstGeom prst="rect">
                  <a:avLst/>
                </a:prstGeom>
              </p:spPr>
            </p:pic>
          </p:grpSp>
        </p:grpSp>
      </p:grpSp>
      <p:sp>
        <p:nvSpPr>
          <p:cNvPr id="47" name="TextBox 46"/>
          <p:cNvSpPr txBox="1"/>
          <p:nvPr/>
        </p:nvSpPr>
        <p:spPr>
          <a:xfrm>
            <a:off x="221694" y="4276219"/>
            <a:ext cx="208629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solidFill>
                  <a:srgbClr val="0072C6"/>
                </a:solidFill>
              </a:rPr>
              <a:t>18% increase in GP IT funding</a:t>
            </a:r>
          </a:p>
        </p:txBody>
      </p:sp>
    </p:spTree>
    <p:extLst>
      <p:ext uri="{BB962C8B-B14F-4D97-AF65-F5344CB8AC3E}">
        <p14:creationId xmlns:p14="http://schemas.microsoft.com/office/powerpoint/2010/main" val="42414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0.70"/>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par>
                                <p:cTn id="36" presetID="55"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0.70"/>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1000" fill="hold"/>
                                        <p:tgtEl>
                                          <p:spTgt spid="38"/>
                                        </p:tgtEl>
                                        <p:attrNameLst>
                                          <p:attrName>ppt_w</p:attrName>
                                        </p:attrNameLst>
                                      </p:cBhvr>
                                      <p:tavLst>
                                        <p:tav tm="0">
                                          <p:val>
                                            <p:strVal val="#ppt_w*0.70"/>
                                          </p:val>
                                        </p:tav>
                                        <p:tav tm="100000">
                                          <p:val>
                                            <p:strVal val="#ppt_w"/>
                                          </p:val>
                                        </p:tav>
                                      </p:tavLst>
                                    </p:anim>
                                    <p:anim calcmode="lin" valueType="num">
                                      <p:cBhvr>
                                        <p:cTn id="46" dur="1000" fill="hold"/>
                                        <p:tgtEl>
                                          <p:spTgt spid="38"/>
                                        </p:tgtEl>
                                        <p:attrNameLst>
                                          <p:attrName>ppt_h</p:attrName>
                                        </p:attrNameLst>
                                      </p:cBhvr>
                                      <p:tavLst>
                                        <p:tav tm="0">
                                          <p:val>
                                            <p:strVal val="#ppt_h"/>
                                          </p:val>
                                        </p:tav>
                                        <p:tav tm="100000">
                                          <p:val>
                                            <p:strVal val="#ppt_h"/>
                                          </p:val>
                                        </p:tav>
                                      </p:tavLst>
                                    </p:anim>
                                    <p:animEffect transition="in" filter="fade">
                                      <p:cBhvr>
                                        <p:cTn id="47" dur="1000"/>
                                        <p:tgtEl>
                                          <p:spTgt spid="38"/>
                                        </p:tgtEl>
                                      </p:cBhvr>
                                    </p:animEffect>
                                  </p:childTnLst>
                                </p:cTn>
                              </p:par>
                              <p:par>
                                <p:cTn id="48" presetID="55"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strVal val="#ppt_w*0.70"/>
                                          </p:val>
                                        </p:tav>
                                        <p:tav tm="100000">
                                          <p:val>
                                            <p:strVal val="#ppt_w"/>
                                          </p:val>
                                        </p:tav>
                                      </p:tavLst>
                                    </p:anim>
                                    <p:anim calcmode="lin" valueType="num">
                                      <p:cBhvr>
                                        <p:cTn id="51" dur="1000" fill="hold"/>
                                        <p:tgtEl>
                                          <p:spTgt spid="3"/>
                                        </p:tgtEl>
                                        <p:attrNameLst>
                                          <p:attrName>ppt_h</p:attrName>
                                        </p:attrNameLst>
                                      </p:cBhvr>
                                      <p:tavLst>
                                        <p:tav tm="0">
                                          <p:val>
                                            <p:strVal val="#ppt_h"/>
                                          </p:val>
                                        </p:tav>
                                        <p:tav tm="100000">
                                          <p:val>
                                            <p:strVal val="#ppt_h"/>
                                          </p:val>
                                        </p:tav>
                                      </p:tavLst>
                                    </p:anim>
                                    <p:animEffect transition="in" filter="fade">
                                      <p:cBhvr>
                                        <p:cTn id="52" dur="1000"/>
                                        <p:tgtEl>
                                          <p:spTgt spid="3"/>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0.70"/>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cTn>
                              </p:par>
                              <p:par>
                                <p:cTn id="58" presetID="55"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strVal val="#ppt_w*0.70"/>
                                          </p:val>
                                        </p:tav>
                                        <p:tav tm="100000">
                                          <p:val>
                                            <p:strVal val="#ppt_w"/>
                                          </p:val>
                                        </p:tav>
                                      </p:tavLst>
                                    </p:anim>
                                    <p:anim calcmode="lin" valueType="num">
                                      <p:cBhvr>
                                        <p:cTn id="61" dur="1000" fill="hold"/>
                                        <p:tgtEl>
                                          <p:spTgt spid="28"/>
                                        </p:tgtEl>
                                        <p:attrNameLst>
                                          <p:attrName>ppt_h</p:attrName>
                                        </p:attrNameLst>
                                      </p:cBhvr>
                                      <p:tavLst>
                                        <p:tav tm="0">
                                          <p:val>
                                            <p:strVal val="#ppt_h"/>
                                          </p:val>
                                        </p:tav>
                                        <p:tav tm="100000">
                                          <p:val>
                                            <p:strVal val="#ppt_h"/>
                                          </p:val>
                                        </p:tav>
                                      </p:tavLst>
                                    </p:anim>
                                    <p:animEffect transition="in" filter="fade">
                                      <p:cBhvr>
                                        <p:cTn id="62" dur="1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1000" fill="hold"/>
                                        <p:tgtEl>
                                          <p:spTgt spid="2"/>
                                        </p:tgtEl>
                                        <p:attrNameLst>
                                          <p:attrName>ppt_w</p:attrName>
                                        </p:attrNameLst>
                                      </p:cBhvr>
                                      <p:tavLst>
                                        <p:tav tm="0">
                                          <p:val>
                                            <p:strVal val="#ppt_w*0.70"/>
                                          </p:val>
                                        </p:tav>
                                        <p:tav tm="100000">
                                          <p:val>
                                            <p:strVal val="#ppt_w"/>
                                          </p:val>
                                        </p:tav>
                                      </p:tavLst>
                                    </p:anim>
                                    <p:anim calcmode="lin" valueType="num">
                                      <p:cBhvr>
                                        <p:cTn id="73" dur="1000" fill="hold"/>
                                        <p:tgtEl>
                                          <p:spTgt spid="2"/>
                                        </p:tgtEl>
                                        <p:attrNameLst>
                                          <p:attrName>ppt_h</p:attrName>
                                        </p:attrNameLst>
                                      </p:cBhvr>
                                      <p:tavLst>
                                        <p:tav tm="0">
                                          <p:val>
                                            <p:strVal val="#ppt_h"/>
                                          </p:val>
                                        </p:tav>
                                        <p:tav tm="100000">
                                          <p:val>
                                            <p:strVal val="#ppt_h"/>
                                          </p:val>
                                        </p:tav>
                                      </p:tavLst>
                                    </p:anim>
                                    <p:animEffect transition="in" filter="fade">
                                      <p:cBhvr>
                                        <p:cTn id="74" dur="1000"/>
                                        <p:tgtEl>
                                          <p:spTgt spid="2"/>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1000" fill="hold"/>
                                        <p:tgtEl>
                                          <p:spTgt spid="22"/>
                                        </p:tgtEl>
                                        <p:attrNameLst>
                                          <p:attrName>ppt_w</p:attrName>
                                        </p:attrNameLst>
                                      </p:cBhvr>
                                      <p:tavLst>
                                        <p:tav tm="0">
                                          <p:val>
                                            <p:strVal val="#ppt_w*0.70"/>
                                          </p:val>
                                        </p:tav>
                                        <p:tav tm="100000">
                                          <p:val>
                                            <p:strVal val="#ppt_w"/>
                                          </p:val>
                                        </p:tav>
                                      </p:tavLst>
                                    </p:anim>
                                    <p:anim calcmode="lin" valueType="num">
                                      <p:cBhvr>
                                        <p:cTn id="78" dur="1000" fill="hold"/>
                                        <p:tgtEl>
                                          <p:spTgt spid="22"/>
                                        </p:tgtEl>
                                        <p:attrNameLst>
                                          <p:attrName>ppt_h</p:attrName>
                                        </p:attrNameLst>
                                      </p:cBhvr>
                                      <p:tavLst>
                                        <p:tav tm="0">
                                          <p:val>
                                            <p:strVal val="#ppt_h"/>
                                          </p:val>
                                        </p:tav>
                                        <p:tav tm="100000">
                                          <p:val>
                                            <p:strVal val="#ppt_h"/>
                                          </p:val>
                                        </p:tav>
                                      </p:tavLst>
                                    </p:anim>
                                    <p:animEffect transition="in" filter="fade">
                                      <p:cBhvr>
                                        <p:cTn id="79" dur="1000"/>
                                        <p:tgtEl>
                                          <p:spTgt spid="22"/>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strVal val="#ppt_w*0.70"/>
                                          </p:val>
                                        </p:tav>
                                        <p:tav tm="100000">
                                          <p:val>
                                            <p:strVal val="#ppt_w"/>
                                          </p:val>
                                        </p:tav>
                                      </p:tavLst>
                                    </p:anim>
                                    <p:anim calcmode="lin" valueType="num">
                                      <p:cBhvr>
                                        <p:cTn id="83" dur="1000" fill="hold"/>
                                        <p:tgtEl>
                                          <p:spTgt spid="20"/>
                                        </p:tgtEl>
                                        <p:attrNameLst>
                                          <p:attrName>ppt_h</p:attrName>
                                        </p:attrNameLst>
                                      </p:cBhvr>
                                      <p:tavLst>
                                        <p:tav tm="0">
                                          <p:val>
                                            <p:strVal val="#ppt_h"/>
                                          </p:val>
                                        </p:tav>
                                        <p:tav tm="100000">
                                          <p:val>
                                            <p:strVal val="#ppt_h"/>
                                          </p:val>
                                        </p:tav>
                                      </p:tavLst>
                                    </p:anim>
                                    <p:animEffect transition="in" filter="fade">
                                      <p:cBhvr>
                                        <p:cTn id="84" dur="1000"/>
                                        <p:tgtEl>
                                          <p:spTgt spid="20"/>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1000" fill="hold"/>
                                        <p:tgtEl>
                                          <p:spTgt spid="21"/>
                                        </p:tgtEl>
                                        <p:attrNameLst>
                                          <p:attrName>ppt_w</p:attrName>
                                        </p:attrNameLst>
                                      </p:cBhvr>
                                      <p:tavLst>
                                        <p:tav tm="0">
                                          <p:val>
                                            <p:strVal val="#ppt_w*0.70"/>
                                          </p:val>
                                        </p:tav>
                                        <p:tav tm="100000">
                                          <p:val>
                                            <p:strVal val="#ppt_w"/>
                                          </p:val>
                                        </p:tav>
                                      </p:tavLst>
                                    </p:anim>
                                    <p:anim calcmode="lin" valueType="num">
                                      <p:cBhvr>
                                        <p:cTn id="88" dur="1000" fill="hold"/>
                                        <p:tgtEl>
                                          <p:spTgt spid="21"/>
                                        </p:tgtEl>
                                        <p:attrNameLst>
                                          <p:attrName>ppt_h</p:attrName>
                                        </p:attrNameLst>
                                      </p:cBhvr>
                                      <p:tavLst>
                                        <p:tav tm="0">
                                          <p:val>
                                            <p:strVal val="#ppt_h"/>
                                          </p:val>
                                        </p:tav>
                                        <p:tav tm="100000">
                                          <p:val>
                                            <p:strVal val="#ppt_h"/>
                                          </p:val>
                                        </p:tav>
                                      </p:tavLst>
                                    </p:anim>
                                    <p:animEffect transition="in" filter="fade">
                                      <p:cBhvr>
                                        <p:cTn id="89" dur="1000"/>
                                        <p:tgtEl>
                                          <p:spTgt spid="21"/>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strVal val="#ppt_w*0.70"/>
                                          </p:val>
                                        </p:tav>
                                        <p:tav tm="100000">
                                          <p:val>
                                            <p:strVal val="#ppt_w"/>
                                          </p:val>
                                        </p:tav>
                                      </p:tavLst>
                                    </p:anim>
                                    <p:anim calcmode="lin" valueType="num">
                                      <p:cBhvr>
                                        <p:cTn id="93" dur="1000" fill="hold"/>
                                        <p:tgtEl>
                                          <p:spTgt spid="19"/>
                                        </p:tgtEl>
                                        <p:attrNameLst>
                                          <p:attrName>ppt_h</p:attrName>
                                        </p:attrNameLst>
                                      </p:cBhvr>
                                      <p:tavLst>
                                        <p:tav tm="0">
                                          <p:val>
                                            <p:strVal val="#ppt_h"/>
                                          </p:val>
                                        </p:tav>
                                        <p:tav tm="100000">
                                          <p:val>
                                            <p:strVal val="#ppt_h"/>
                                          </p:val>
                                        </p:tav>
                                      </p:tavLst>
                                    </p:anim>
                                    <p:animEffect transition="in" filter="fade">
                                      <p:cBhvr>
                                        <p:cTn id="94" dur="1000"/>
                                        <p:tgtEl>
                                          <p:spTgt spid="19"/>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1000" fill="hold"/>
                                        <p:tgtEl>
                                          <p:spTgt spid="48"/>
                                        </p:tgtEl>
                                        <p:attrNameLst>
                                          <p:attrName>ppt_w</p:attrName>
                                        </p:attrNameLst>
                                      </p:cBhvr>
                                      <p:tavLst>
                                        <p:tav tm="0">
                                          <p:val>
                                            <p:strVal val="#ppt_w*0.70"/>
                                          </p:val>
                                        </p:tav>
                                        <p:tav tm="100000">
                                          <p:val>
                                            <p:strVal val="#ppt_w"/>
                                          </p:val>
                                        </p:tav>
                                      </p:tavLst>
                                    </p:anim>
                                    <p:anim calcmode="lin" valueType="num">
                                      <p:cBhvr>
                                        <p:cTn id="98" dur="1000" fill="hold"/>
                                        <p:tgtEl>
                                          <p:spTgt spid="48"/>
                                        </p:tgtEl>
                                        <p:attrNameLst>
                                          <p:attrName>ppt_h</p:attrName>
                                        </p:attrNameLst>
                                      </p:cBhvr>
                                      <p:tavLst>
                                        <p:tav tm="0">
                                          <p:val>
                                            <p:strVal val="#ppt_h"/>
                                          </p:val>
                                        </p:tav>
                                        <p:tav tm="100000">
                                          <p:val>
                                            <p:strVal val="#ppt_h"/>
                                          </p:val>
                                        </p:tav>
                                      </p:tavLst>
                                    </p:anim>
                                    <p:animEffect transition="in" filter="fade">
                                      <p:cBhvr>
                                        <p:cTn id="99" dur="1000"/>
                                        <p:tgtEl>
                                          <p:spTgt spid="48"/>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1000" fill="hold"/>
                                        <p:tgtEl>
                                          <p:spTgt spid="46"/>
                                        </p:tgtEl>
                                        <p:attrNameLst>
                                          <p:attrName>ppt_w</p:attrName>
                                        </p:attrNameLst>
                                      </p:cBhvr>
                                      <p:tavLst>
                                        <p:tav tm="0">
                                          <p:val>
                                            <p:strVal val="#ppt_w*0.70"/>
                                          </p:val>
                                        </p:tav>
                                        <p:tav tm="100000">
                                          <p:val>
                                            <p:strVal val="#ppt_w"/>
                                          </p:val>
                                        </p:tav>
                                      </p:tavLst>
                                    </p:anim>
                                    <p:anim calcmode="lin" valueType="num">
                                      <p:cBhvr>
                                        <p:cTn id="103" dur="1000" fill="hold"/>
                                        <p:tgtEl>
                                          <p:spTgt spid="46"/>
                                        </p:tgtEl>
                                        <p:attrNameLst>
                                          <p:attrName>ppt_h</p:attrName>
                                        </p:attrNameLst>
                                      </p:cBhvr>
                                      <p:tavLst>
                                        <p:tav tm="0">
                                          <p:val>
                                            <p:strVal val="#ppt_h"/>
                                          </p:val>
                                        </p:tav>
                                        <p:tav tm="100000">
                                          <p:val>
                                            <p:strVal val="#ppt_h"/>
                                          </p:val>
                                        </p:tav>
                                      </p:tavLst>
                                    </p:anim>
                                    <p:animEffect transition="in" filter="fade">
                                      <p:cBhvr>
                                        <p:cTn id="104" dur="1000"/>
                                        <p:tgtEl>
                                          <p:spTgt spid="46"/>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strVal val="#ppt_w*0.70"/>
                                          </p:val>
                                        </p:tav>
                                        <p:tav tm="100000">
                                          <p:val>
                                            <p:strVal val="#ppt_w"/>
                                          </p:val>
                                        </p:tav>
                                      </p:tavLst>
                                    </p:anim>
                                    <p:anim calcmode="lin" valueType="num">
                                      <p:cBhvr>
                                        <p:cTn id="108" dur="1000" fill="hold"/>
                                        <p:tgtEl>
                                          <p:spTgt spid="37"/>
                                        </p:tgtEl>
                                        <p:attrNameLst>
                                          <p:attrName>ppt_h</p:attrName>
                                        </p:attrNameLst>
                                      </p:cBhvr>
                                      <p:tavLst>
                                        <p:tav tm="0">
                                          <p:val>
                                            <p:strVal val="#ppt_h"/>
                                          </p:val>
                                        </p:tav>
                                        <p:tav tm="100000">
                                          <p:val>
                                            <p:strVal val="#ppt_h"/>
                                          </p:val>
                                        </p:tav>
                                      </p:tavLst>
                                    </p:anim>
                                    <p:animEffect transition="in" filter="fade">
                                      <p:cBhvr>
                                        <p:cTn id="109" dur="10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strVal val="#ppt_w*0.70"/>
                                          </p:val>
                                        </p:tav>
                                        <p:tav tm="100000">
                                          <p:val>
                                            <p:strVal val="#ppt_w"/>
                                          </p:val>
                                        </p:tav>
                                      </p:tavLst>
                                    </p:anim>
                                    <p:anim calcmode="lin" valueType="num">
                                      <p:cBhvr>
                                        <p:cTn id="115" dur="1000" fill="hold"/>
                                        <p:tgtEl>
                                          <p:spTgt spid="23"/>
                                        </p:tgtEl>
                                        <p:attrNameLst>
                                          <p:attrName>ppt_h</p:attrName>
                                        </p:attrNameLst>
                                      </p:cBhvr>
                                      <p:tavLst>
                                        <p:tav tm="0">
                                          <p:val>
                                            <p:strVal val="#ppt_h"/>
                                          </p:val>
                                        </p:tav>
                                        <p:tav tm="100000">
                                          <p:val>
                                            <p:strVal val="#ppt_h"/>
                                          </p:val>
                                        </p:tav>
                                      </p:tavLst>
                                    </p:anim>
                                    <p:animEffect transition="in" filter="fade">
                                      <p:cBhvr>
                                        <p:cTn id="1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17" grpId="0" animBg="1"/>
      <p:bldP spid="48" grpId="0" animBg="1"/>
      <p:bldP spid="19" grpId="0" animBg="1"/>
      <p:bldP spid="18" grpId="0" animBg="1"/>
      <p:bldP spid="21" grpId="0" animBg="1"/>
      <p:bldP spid="20" grpId="0" animBg="1"/>
      <p:bldP spid="22" grpId="0" animBg="1"/>
      <p:bldP spid="37"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6" name="Rectangle 15"/>
          <p:cNvSpPr/>
          <p:nvPr/>
        </p:nvSpPr>
        <p:spPr>
          <a:xfrm>
            <a:off x="4523459" y="27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4525594" y="9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Rectangle 17"/>
          <p:cNvSpPr/>
          <p:nvPr/>
        </p:nvSpPr>
        <p:spPr>
          <a:xfrm>
            <a:off x="683568" y="27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Rectangle 24"/>
          <p:cNvSpPr/>
          <p:nvPr/>
        </p:nvSpPr>
        <p:spPr>
          <a:xfrm>
            <a:off x="683568" y="9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0" name="Jigsaw"/>
          <p:cNvSpPr/>
          <p:nvPr/>
        </p:nvSpPr>
        <p:spPr>
          <a:xfrm>
            <a:off x="2554260" y="1703148"/>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1" name="Picture 30"/>
          <p:cNvPicPr>
            <a:picLocks noChangeAspect="1"/>
          </p:cNvPicPr>
          <p:nvPr/>
        </p:nvPicPr>
        <p:blipFill>
          <a:blip r:embed="rId4"/>
          <a:stretch>
            <a:fillRect/>
          </a:stretch>
        </p:blipFill>
        <p:spPr>
          <a:xfrm>
            <a:off x="1275072" y="1046996"/>
            <a:ext cx="6876884" cy="3286029"/>
          </a:xfrm>
          <a:prstGeom prst="rect">
            <a:avLst/>
          </a:prstGeom>
        </p:spPr>
      </p:pic>
    </p:spTree>
    <p:extLst>
      <p:ext uri="{BB962C8B-B14F-4D97-AF65-F5344CB8AC3E}">
        <p14:creationId xmlns:p14="http://schemas.microsoft.com/office/powerpoint/2010/main" val="15754718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23459" y="27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8" name="Rectangle 7"/>
          <p:cNvSpPr/>
          <p:nvPr/>
        </p:nvSpPr>
        <p:spPr>
          <a:xfrm>
            <a:off x="4525594" y="971624"/>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9" name="Rectangle 8"/>
          <p:cNvSpPr/>
          <p:nvPr/>
        </p:nvSpPr>
        <p:spPr>
          <a:xfrm>
            <a:off x="683568" y="2771624"/>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0" name="Rectangle 9"/>
          <p:cNvSpPr/>
          <p:nvPr/>
        </p:nvSpPr>
        <p:spPr>
          <a:xfrm>
            <a:off x="683568" y="9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1" name="Jigsaw"/>
          <p:cNvSpPr/>
          <p:nvPr/>
        </p:nvSpPr>
        <p:spPr>
          <a:xfrm>
            <a:off x="2554260" y="1692874"/>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12" name="Picture 11"/>
          <p:cNvPicPr>
            <a:picLocks noChangeAspect="1"/>
          </p:cNvPicPr>
          <p:nvPr/>
        </p:nvPicPr>
        <p:blipFill>
          <a:blip r:embed="rId2"/>
          <a:stretch>
            <a:fillRect/>
          </a:stretch>
        </p:blipFill>
        <p:spPr>
          <a:xfrm>
            <a:off x="1275072" y="1036721"/>
            <a:ext cx="6876884" cy="3286029"/>
          </a:xfrm>
          <a:prstGeom prst="rect">
            <a:avLst/>
          </a:prstGeom>
        </p:spPr>
      </p:pic>
      <p:grpSp>
        <p:nvGrpSpPr>
          <p:cNvPr id="13" name="Group 12"/>
          <p:cNvGrpSpPr/>
          <p:nvPr/>
        </p:nvGrpSpPr>
        <p:grpSpPr>
          <a:xfrm>
            <a:off x="573526" y="91185"/>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Tree>
    <p:extLst>
      <p:ext uri="{BB962C8B-B14F-4D97-AF65-F5344CB8AC3E}">
        <p14:creationId xmlns:p14="http://schemas.microsoft.com/office/powerpoint/2010/main" val="1797062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Redesign</a:t>
            </a:r>
          </a:p>
        </p:txBody>
      </p:sp>
      <p:sp>
        <p:nvSpPr>
          <p:cNvPr id="3" name="Rectangle 2"/>
          <p:cNvSpPr/>
          <p:nvPr/>
        </p:nvSpPr>
        <p:spPr>
          <a:xfrm>
            <a:off x="350049" y="895436"/>
            <a:ext cx="8417438" cy="659475"/>
          </a:xfrm>
          <a:prstGeom prst="rect">
            <a:avLst/>
          </a:prstGeom>
          <a:solidFill>
            <a:srgbClr val="A10054"/>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General Practice Development Programme</a:t>
            </a:r>
          </a:p>
          <a:p>
            <a:pPr algn="ctr"/>
            <a:r>
              <a:rPr lang="en-US" sz="1600" dirty="0"/>
              <a:t>(£30M over 3 years)</a:t>
            </a:r>
          </a:p>
        </p:txBody>
      </p:sp>
      <p:sp>
        <p:nvSpPr>
          <p:cNvPr id="4" name="Rectangle 3"/>
          <p:cNvSpPr/>
          <p:nvPr/>
        </p:nvSpPr>
        <p:spPr>
          <a:xfrm>
            <a:off x="350056" y="1585143"/>
            <a:ext cx="2764627" cy="2758258"/>
          </a:xfrm>
          <a:prstGeom prst="rect">
            <a:avLst/>
          </a:prstGeom>
          <a:solidFill>
            <a:srgbClr val="0072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Innovation Spread</a:t>
            </a:r>
          </a:p>
          <a:p>
            <a:endParaRPr lang="en-US" sz="1200" b="1" dirty="0"/>
          </a:p>
          <a:p>
            <a:pPr>
              <a:spcAft>
                <a:spcPts val="600"/>
              </a:spcAft>
            </a:pPr>
            <a:r>
              <a:rPr lang="en-US" sz="1400" b="1" dirty="0"/>
              <a:t>10 High Impact Actions</a:t>
            </a:r>
            <a:r>
              <a:rPr lang="en-US" sz="1400" dirty="0"/>
              <a:t> to release time for care</a:t>
            </a:r>
          </a:p>
          <a:p>
            <a:pPr marL="180975" indent="-180975">
              <a:spcAft>
                <a:spcPts val="600"/>
              </a:spcAft>
              <a:buFont typeface="Arial"/>
              <a:buChar char="•"/>
            </a:pPr>
            <a:r>
              <a:rPr lang="en-US" sz="1400" dirty="0"/>
              <a:t>Regional GPFV </a:t>
            </a:r>
            <a:r>
              <a:rPr lang="en-US" sz="1400" b="1" dirty="0"/>
              <a:t>roadshows</a:t>
            </a:r>
          </a:p>
          <a:p>
            <a:pPr marL="180975" indent="-180975">
              <a:spcAft>
                <a:spcPts val="600"/>
              </a:spcAft>
              <a:buFont typeface="Arial"/>
              <a:buChar char="•"/>
            </a:pPr>
            <a:r>
              <a:rPr lang="en-US" sz="1400" dirty="0"/>
              <a:t>Local High Impact Actions </a:t>
            </a:r>
            <a:r>
              <a:rPr lang="en-US" sz="1400" b="1" dirty="0"/>
              <a:t>showcase events</a:t>
            </a:r>
          </a:p>
          <a:p>
            <a:pPr marL="180975" indent="-180975">
              <a:spcAft>
                <a:spcPts val="600"/>
              </a:spcAft>
              <a:buFont typeface="Arial"/>
              <a:buChar char="•"/>
            </a:pPr>
            <a:r>
              <a:rPr lang="en-US" sz="1400" b="1" dirty="0"/>
              <a:t>Webinars</a:t>
            </a:r>
          </a:p>
          <a:p>
            <a:pPr marL="180975" indent="-180975">
              <a:spcAft>
                <a:spcPts val="600"/>
              </a:spcAft>
              <a:buFont typeface="Arial"/>
              <a:buChar char="•"/>
            </a:pPr>
            <a:r>
              <a:rPr lang="en-US" sz="1400" b="1" dirty="0"/>
              <a:t>Web </a:t>
            </a:r>
            <a:r>
              <a:rPr lang="en-US" sz="1400" dirty="0"/>
              <a:t>resources</a:t>
            </a:r>
            <a:endParaRPr lang="en-US" sz="1400" b="1" dirty="0"/>
          </a:p>
          <a:p>
            <a:pPr marL="180975" indent="-180975">
              <a:spcAft>
                <a:spcPts val="600"/>
              </a:spcAft>
              <a:buFont typeface="Arial"/>
              <a:buChar char="•"/>
            </a:pPr>
            <a:r>
              <a:rPr lang="en-US" sz="1400" b="1" dirty="0"/>
              <a:t>Network</a:t>
            </a:r>
            <a:r>
              <a:rPr lang="en-US" sz="1400" dirty="0"/>
              <a:t> of experts</a:t>
            </a:r>
          </a:p>
        </p:txBody>
      </p:sp>
      <p:sp>
        <p:nvSpPr>
          <p:cNvPr id="5" name="Rectangle 4"/>
          <p:cNvSpPr/>
          <p:nvPr/>
        </p:nvSpPr>
        <p:spPr>
          <a:xfrm>
            <a:off x="3148833" y="1585143"/>
            <a:ext cx="2792248" cy="2758258"/>
          </a:xfrm>
          <a:prstGeom prst="rect">
            <a:avLst/>
          </a:prstGeom>
          <a:solidFill>
            <a:srgbClr val="0090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lvl="0" algn="ctr"/>
            <a:r>
              <a:rPr lang="en-GB" b="1" dirty="0">
                <a:latin typeface="Arial" panose="020B0604020202020204" pitchFamily="34" charset="0"/>
                <a:cs typeface="Arial" panose="020B0604020202020204" pitchFamily="34" charset="0"/>
              </a:rPr>
              <a:t>Time for Care</a:t>
            </a:r>
          </a:p>
          <a:p>
            <a:pPr lvl="0"/>
            <a:endParaRPr lang="en-GB" sz="1200" b="1" dirty="0">
              <a:latin typeface="Arial" panose="020B0604020202020204" pitchFamily="34" charset="0"/>
              <a:cs typeface="Arial" panose="020B0604020202020204" pitchFamily="34" charset="0"/>
            </a:endParaRPr>
          </a:p>
          <a:p>
            <a:pPr marL="285750" lvl="0" indent="-285750">
              <a:spcAft>
                <a:spcPts val="600"/>
              </a:spcAft>
              <a:buFont typeface="Arial"/>
              <a:buChar char="•"/>
            </a:pPr>
            <a:r>
              <a:rPr lang="en-GB" sz="1400" dirty="0">
                <a:latin typeface="Arial" panose="020B0604020202020204" pitchFamily="34" charset="0"/>
                <a:cs typeface="Arial" panose="020B0604020202020204" pitchFamily="34" charset="0"/>
              </a:rPr>
              <a:t>Bespoke 9 month </a:t>
            </a:r>
            <a:r>
              <a:rPr lang="en-GB" sz="1400" b="1" dirty="0">
                <a:latin typeface="Arial" panose="020B0604020202020204" pitchFamily="34" charset="0"/>
                <a:cs typeface="Arial" panose="020B0604020202020204" pitchFamily="34" charset="0"/>
              </a:rPr>
              <a:t>action learning programmes </a:t>
            </a:r>
            <a:r>
              <a:rPr lang="en-GB" sz="1400" dirty="0">
                <a:latin typeface="Arial" panose="020B0604020202020204" pitchFamily="34" charset="0"/>
                <a:cs typeface="Arial" panose="020B0604020202020204" pitchFamily="34" charset="0"/>
              </a:rPr>
              <a:t>with expert input - aligned to local initiatives</a:t>
            </a:r>
          </a:p>
          <a:p>
            <a:pPr marL="285750" lvl="0" indent="-285750">
              <a:spcAft>
                <a:spcPts val="600"/>
              </a:spcAft>
              <a:buFont typeface="Arial"/>
              <a:buChar char="•"/>
            </a:pPr>
            <a:r>
              <a:rPr lang="en-GB" sz="1400" dirty="0">
                <a:latin typeface="Arial" panose="020B0604020202020204" pitchFamily="34" charset="0"/>
                <a:cs typeface="Arial" panose="020B0604020202020204" pitchFamily="34" charset="0"/>
              </a:rPr>
              <a:t>Rapid </a:t>
            </a:r>
            <a:r>
              <a:rPr lang="en-GB" sz="1400" b="1" dirty="0">
                <a:latin typeface="Arial" panose="020B0604020202020204" pitchFamily="34" charset="0"/>
                <a:cs typeface="Arial" panose="020B0604020202020204" pitchFamily="34" charset="0"/>
              </a:rPr>
              <a:t>on-site Lean redesign </a:t>
            </a:r>
            <a:r>
              <a:rPr lang="en-GB" sz="1400" dirty="0">
                <a:latin typeface="Arial" panose="020B0604020202020204" pitchFamily="34" charset="0"/>
                <a:cs typeface="Arial" panose="020B0604020202020204" pitchFamily="34" charset="0"/>
              </a:rPr>
              <a:t>support from The Productive General Practice</a:t>
            </a:r>
          </a:p>
        </p:txBody>
      </p:sp>
      <p:sp>
        <p:nvSpPr>
          <p:cNvPr id="6" name="Rectangle 5"/>
          <p:cNvSpPr/>
          <p:nvPr/>
        </p:nvSpPr>
        <p:spPr>
          <a:xfrm>
            <a:off x="5975238" y="1585143"/>
            <a:ext cx="2792248" cy="2758258"/>
          </a:xfrm>
          <a:prstGeom prst="rect">
            <a:avLst/>
          </a:prstGeom>
          <a:solidFill>
            <a:srgbClr val="00AD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Building Capability</a:t>
            </a:r>
          </a:p>
          <a:p>
            <a:endParaRPr lang="en-US" sz="1200" b="1" dirty="0"/>
          </a:p>
          <a:p>
            <a:pPr marL="285750" lvl="0" indent="-285750">
              <a:spcAft>
                <a:spcPts val="600"/>
              </a:spcAft>
              <a:buFont typeface="Arial"/>
              <a:buChar char="•"/>
            </a:pPr>
            <a:r>
              <a:rPr lang="en-GB" sz="1400" dirty="0">
                <a:latin typeface="Arial" panose="020B0604020202020204" pitchFamily="34" charset="0"/>
                <a:cs typeface="Arial" panose="020B0604020202020204" pitchFamily="34" charset="0"/>
              </a:rPr>
              <a:t>Training to build </a:t>
            </a:r>
            <a:r>
              <a:rPr lang="en-GB" sz="1400" b="1" dirty="0">
                <a:latin typeface="Arial" panose="020B0604020202020204" pitchFamily="34" charset="0"/>
                <a:cs typeface="Arial" panose="020B0604020202020204" pitchFamily="34" charset="0"/>
              </a:rPr>
              <a:t>change leadership capabilities – </a:t>
            </a:r>
            <a:r>
              <a:rPr lang="en-GB" sz="1400" dirty="0">
                <a:latin typeface="Arial" panose="020B0604020202020204" pitchFamily="34" charset="0"/>
                <a:cs typeface="Arial" panose="020B0604020202020204" pitchFamily="34" charset="0"/>
              </a:rPr>
              <a:t>up to 400 places / year</a:t>
            </a:r>
          </a:p>
          <a:p>
            <a:pPr marL="285750" lvl="0" indent="-285750">
              <a:spcAft>
                <a:spcPts val="600"/>
              </a:spcAft>
              <a:buFont typeface="Arial"/>
              <a:buChar char="•"/>
            </a:pPr>
            <a:r>
              <a:rPr lang="en-GB" sz="1400" dirty="0">
                <a:latin typeface="Arial" panose="020B0604020202020204" pitchFamily="34" charset="0"/>
                <a:cs typeface="Arial" panose="020B0604020202020204" pitchFamily="34" charset="0"/>
              </a:rPr>
              <a:t>Support </a:t>
            </a:r>
            <a:r>
              <a:rPr lang="en-GB" sz="1400" b="1" dirty="0">
                <a:latin typeface="Arial" panose="020B0604020202020204" pitchFamily="34" charset="0"/>
                <a:cs typeface="Arial" panose="020B0604020202020204" pitchFamily="34" charset="0"/>
              </a:rPr>
              <a:t>RCGP Federation Network </a:t>
            </a:r>
            <a:r>
              <a:rPr lang="en-GB" sz="1400" dirty="0">
                <a:latin typeface="Arial" panose="020B0604020202020204" pitchFamily="34" charset="0"/>
                <a:cs typeface="Arial" panose="020B0604020202020204" pitchFamily="34" charset="0"/>
              </a:rPr>
              <a:t>and NHS Collaborate</a:t>
            </a:r>
          </a:p>
          <a:p>
            <a:pPr marL="285750" lvl="0" indent="-285750">
              <a:spcAft>
                <a:spcPts val="600"/>
              </a:spcAft>
              <a:buFont typeface="Arial"/>
              <a:buChar char="•"/>
            </a:pPr>
            <a:r>
              <a:rPr lang="en-GB" sz="1400" b="1" dirty="0">
                <a:latin typeface="Arial" panose="020B0604020202020204" pitchFamily="34" charset="0"/>
                <a:cs typeface="Arial" panose="020B0604020202020204" pitchFamily="34" charset="0"/>
              </a:rPr>
              <a:t>Practice Manager </a:t>
            </a:r>
            <a:r>
              <a:rPr lang="en-GB" sz="1400" dirty="0">
                <a:latin typeface="Arial" panose="020B0604020202020204" pitchFamily="34" charset="0"/>
                <a:cs typeface="Arial" panose="020B0604020202020204" pitchFamily="34" charset="0"/>
              </a:rPr>
              <a:t>networking and development</a:t>
            </a:r>
          </a:p>
        </p:txBody>
      </p:sp>
      <p:sp>
        <p:nvSpPr>
          <p:cNvPr id="7" name="TextBox 6"/>
          <p:cNvSpPr txBox="1"/>
          <p:nvPr/>
        </p:nvSpPr>
        <p:spPr>
          <a:xfrm>
            <a:off x="1329945" y="4406958"/>
            <a:ext cx="6361712" cy="338554"/>
          </a:xfrm>
          <a:prstGeom prst="rect">
            <a:avLst/>
          </a:prstGeom>
          <a:noFill/>
        </p:spPr>
        <p:txBody>
          <a:bodyPr wrap="square" rtlCol="0">
            <a:spAutoFit/>
          </a:bodyPr>
          <a:lstStyle/>
          <a:p>
            <a:pPr algn="ctr"/>
            <a:r>
              <a:rPr lang="en-GB" sz="1600" dirty="0"/>
              <a:t>Sign up at www.england.nhs.uk/gpdp</a:t>
            </a:r>
          </a:p>
        </p:txBody>
      </p:sp>
    </p:spTree>
    <p:extLst>
      <p:ext uri="{BB962C8B-B14F-4D97-AF65-F5344CB8AC3E}">
        <p14:creationId xmlns:p14="http://schemas.microsoft.com/office/powerpoint/2010/main" val="9442231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17490" y="985779"/>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dirty="0">
              <a:solidFill>
                <a:prstClr val="white"/>
              </a:solidFill>
            </a:endParaRPr>
          </a:p>
        </p:txBody>
      </p:sp>
      <p:sp>
        <p:nvSpPr>
          <p:cNvPr id="7" name="Rectangle 6"/>
          <p:cNvSpPr/>
          <p:nvPr/>
        </p:nvSpPr>
        <p:spPr>
          <a:xfrm>
            <a:off x="4523459" y="27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9" name="Rectangle 8"/>
          <p:cNvSpPr/>
          <p:nvPr/>
        </p:nvSpPr>
        <p:spPr>
          <a:xfrm>
            <a:off x="693803" y="275696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0" name="Rectangle 9"/>
          <p:cNvSpPr/>
          <p:nvPr/>
        </p:nvSpPr>
        <p:spPr>
          <a:xfrm>
            <a:off x="683568" y="9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6" name="Rectangle 15"/>
          <p:cNvSpPr/>
          <p:nvPr/>
        </p:nvSpPr>
        <p:spPr>
          <a:xfrm>
            <a:off x="188339" y="74289"/>
            <a:ext cx="3057898" cy="461665"/>
          </a:xfrm>
          <a:prstGeom prst="rect">
            <a:avLst/>
          </a:prstGeom>
          <a:ln>
            <a:noFill/>
          </a:ln>
        </p:spPr>
        <p:txBody>
          <a:bodyPr wrap="none">
            <a:spAutoFit/>
          </a:bodyPr>
          <a:lstStyle/>
          <a:p>
            <a:pPr>
              <a:spcBef>
                <a:spcPct val="0"/>
              </a:spcBef>
            </a:pPr>
            <a:r>
              <a:rPr lang="en-GB" sz="2400" b="1" dirty="0">
                <a:solidFill>
                  <a:schemeClr val="accent2"/>
                </a:solidFill>
                <a:latin typeface="Arial"/>
                <a:ea typeface="+mj-ea"/>
                <a:cs typeface="Arial"/>
              </a:rPr>
              <a:t>Where are we now?</a:t>
            </a:r>
            <a:endParaRPr lang="en-US" sz="2400" b="1" dirty="0">
              <a:solidFill>
                <a:schemeClr val="accent2"/>
              </a:solidFill>
              <a:latin typeface="Arial"/>
              <a:ea typeface="+mj-ea"/>
              <a:cs typeface="Arial"/>
            </a:endParaRPr>
          </a:p>
        </p:txBody>
      </p:sp>
      <p:pic>
        <p:nvPicPr>
          <p:cNvPr id="17" name="Picture 16"/>
          <p:cNvPicPr>
            <a:picLocks noChangeAspect="1"/>
          </p:cNvPicPr>
          <p:nvPr/>
        </p:nvPicPr>
        <p:blipFill rotWithShape="1">
          <a:blip r:embed="rId2"/>
          <a:srcRect l="498" r="64225" b="75730"/>
          <a:stretch/>
        </p:blipFill>
        <p:spPr>
          <a:xfrm>
            <a:off x="1370243" y="1098325"/>
            <a:ext cx="2425977" cy="797510"/>
          </a:xfrm>
          <a:prstGeom prst="rect">
            <a:avLst/>
          </a:prstGeom>
        </p:spPr>
      </p:pic>
      <p:sp>
        <p:nvSpPr>
          <p:cNvPr id="8" name="Rectangle 7"/>
          <p:cNvSpPr/>
          <p:nvPr/>
        </p:nvSpPr>
        <p:spPr>
          <a:xfrm>
            <a:off x="4531563" y="977797"/>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pic>
        <p:nvPicPr>
          <p:cNvPr id="20" name="Picture 19"/>
          <p:cNvPicPr>
            <a:picLocks noChangeAspect="1"/>
          </p:cNvPicPr>
          <p:nvPr/>
        </p:nvPicPr>
        <p:blipFill rotWithShape="1">
          <a:blip r:embed="rId2"/>
          <a:srcRect l="55807" b="75829"/>
          <a:stretch/>
        </p:blipFill>
        <p:spPr>
          <a:xfrm>
            <a:off x="5185200" y="1123077"/>
            <a:ext cx="3039086" cy="794254"/>
          </a:xfrm>
          <a:prstGeom prst="rect">
            <a:avLst/>
          </a:prstGeom>
        </p:spPr>
      </p:pic>
      <p:sp>
        <p:nvSpPr>
          <p:cNvPr id="23" name="Rectangle 22"/>
          <p:cNvSpPr/>
          <p:nvPr/>
        </p:nvSpPr>
        <p:spPr>
          <a:xfrm>
            <a:off x="687485" y="2769691"/>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dirty="0">
              <a:solidFill>
                <a:prstClr val="white"/>
              </a:solidFill>
            </a:endParaRPr>
          </a:p>
        </p:txBody>
      </p:sp>
      <p:pic>
        <p:nvPicPr>
          <p:cNvPr id="24" name="Picture 23"/>
          <p:cNvPicPr>
            <a:picLocks noChangeAspect="1"/>
          </p:cNvPicPr>
          <p:nvPr/>
        </p:nvPicPr>
        <p:blipFill rotWithShape="1">
          <a:blip r:embed="rId2"/>
          <a:srcRect l="2216" t="77353" r="60824" b="-5595"/>
          <a:stretch/>
        </p:blipFill>
        <p:spPr>
          <a:xfrm>
            <a:off x="1510703" y="3668959"/>
            <a:ext cx="2541695" cy="928022"/>
          </a:xfrm>
          <a:prstGeom prst="rect">
            <a:avLst/>
          </a:prstGeom>
        </p:spPr>
      </p:pic>
      <p:sp>
        <p:nvSpPr>
          <p:cNvPr id="27" name="Rectangle 26"/>
          <p:cNvSpPr/>
          <p:nvPr/>
        </p:nvSpPr>
        <p:spPr>
          <a:xfrm>
            <a:off x="4512955" y="278397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6" name="Rectangle 5"/>
          <p:cNvSpPr/>
          <p:nvPr/>
        </p:nvSpPr>
        <p:spPr>
          <a:xfrm>
            <a:off x="2461008" y="526654"/>
            <a:ext cx="5944634" cy="338554"/>
          </a:xfrm>
          <a:prstGeom prst="rect">
            <a:avLst/>
          </a:prstGeom>
        </p:spPr>
        <p:txBody>
          <a:bodyPr wrap="square">
            <a:spAutoFit/>
          </a:bodyPr>
          <a:lstStyle/>
          <a:p>
            <a:pPr marL="285750" indent="-285750">
              <a:buFont typeface="Wingdings" panose="05000000000000000000" pitchFamily="2" charset="2"/>
              <a:buChar char="ü"/>
            </a:pPr>
            <a:r>
              <a:rPr lang="en-US" sz="1600" b="1" dirty="0">
                <a:solidFill>
                  <a:schemeClr val="accent4"/>
                </a:solidFill>
              </a:rPr>
              <a:t>GPFV </a:t>
            </a:r>
            <a:r>
              <a:rPr lang="en-US" sz="1600" b="1" dirty="0" smtClean="0">
                <a:solidFill>
                  <a:schemeClr val="accent4"/>
                </a:solidFill>
              </a:rPr>
              <a:t>scrutiny </a:t>
            </a:r>
            <a:r>
              <a:rPr lang="en-US" sz="1600" b="1" dirty="0">
                <a:solidFill>
                  <a:schemeClr val="accent4"/>
                </a:solidFill>
              </a:rPr>
              <a:t>and </a:t>
            </a:r>
            <a:r>
              <a:rPr lang="en-US" sz="1600" b="1" dirty="0" smtClean="0">
                <a:solidFill>
                  <a:schemeClr val="accent4"/>
                </a:solidFill>
              </a:rPr>
              <a:t>architecture </a:t>
            </a:r>
            <a:r>
              <a:rPr lang="en-US" sz="1600" b="1" dirty="0">
                <a:solidFill>
                  <a:schemeClr val="accent4"/>
                </a:solidFill>
              </a:rPr>
              <a:t>in place</a:t>
            </a:r>
          </a:p>
        </p:txBody>
      </p:sp>
      <p:pic>
        <p:nvPicPr>
          <p:cNvPr id="26" name="Picture 25"/>
          <p:cNvPicPr>
            <a:picLocks noChangeAspect="1"/>
          </p:cNvPicPr>
          <p:nvPr/>
        </p:nvPicPr>
        <p:blipFill rotWithShape="1">
          <a:blip r:embed="rId2"/>
          <a:srcRect l="50684" t="75627" r="2946" b="4822"/>
          <a:stretch/>
        </p:blipFill>
        <p:spPr>
          <a:xfrm>
            <a:off x="4850018" y="3588381"/>
            <a:ext cx="3188907" cy="642454"/>
          </a:xfrm>
          <a:prstGeom prst="rect">
            <a:avLst/>
          </a:prstGeom>
        </p:spPr>
      </p:pic>
      <p:pic>
        <p:nvPicPr>
          <p:cNvPr id="12" name="Picture 11"/>
          <p:cNvPicPr>
            <a:picLocks noChangeAspect="1"/>
          </p:cNvPicPr>
          <p:nvPr/>
        </p:nvPicPr>
        <p:blipFill>
          <a:blip r:embed="rId2"/>
          <a:stretch>
            <a:fillRect/>
          </a:stretch>
        </p:blipFill>
        <p:spPr>
          <a:xfrm>
            <a:off x="1347402" y="1099281"/>
            <a:ext cx="6876884" cy="3286029"/>
          </a:xfrm>
          <a:prstGeom prst="rect">
            <a:avLst/>
          </a:prstGeom>
        </p:spPr>
      </p:pic>
      <p:sp>
        <p:nvSpPr>
          <p:cNvPr id="11" name="Jigsaw"/>
          <p:cNvSpPr/>
          <p:nvPr/>
        </p:nvSpPr>
        <p:spPr>
          <a:xfrm>
            <a:off x="2554260" y="1692874"/>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21" name="Picture 20"/>
          <p:cNvPicPr>
            <a:picLocks noChangeAspect="1"/>
          </p:cNvPicPr>
          <p:nvPr/>
        </p:nvPicPr>
        <p:blipFill rotWithShape="1">
          <a:blip r:embed="rId2"/>
          <a:srcRect l="35659" t="36380" r="39320" b="30210"/>
          <a:stretch/>
        </p:blipFill>
        <p:spPr>
          <a:xfrm>
            <a:off x="3775614" y="2243540"/>
            <a:ext cx="1720707" cy="1097881"/>
          </a:xfrm>
          <a:prstGeom prst="rect">
            <a:avLst/>
          </a:prstGeom>
        </p:spPr>
      </p:pic>
    </p:spTree>
    <p:extLst>
      <p:ext uri="{BB962C8B-B14F-4D97-AF65-F5344CB8AC3E}">
        <p14:creationId xmlns:p14="http://schemas.microsoft.com/office/powerpoint/2010/main" val="1907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8726" y="4659511"/>
            <a:ext cx="1261579" cy="369332"/>
          </a:xfrm>
          <a:prstGeom prst="rect">
            <a:avLst/>
          </a:prstGeom>
          <a:solidFill>
            <a:schemeClr val="bg1"/>
          </a:solidFill>
        </p:spPr>
        <p:txBody>
          <a:bodyPr wrap="square" rtlCol="0">
            <a:spAutoFit/>
          </a:bodyPr>
          <a:lstStyle/>
          <a:p>
            <a:endParaRPr lang="en-GB" dirty="0"/>
          </a:p>
        </p:txBody>
      </p:sp>
      <p:sp>
        <p:nvSpPr>
          <p:cNvPr id="19" name="Rectangle 18"/>
          <p:cNvSpPr/>
          <p:nvPr/>
        </p:nvSpPr>
        <p:spPr>
          <a:xfrm>
            <a:off x="4517490" y="985779"/>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dirty="0">
              <a:solidFill>
                <a:prstClr val="white"/>
              </a:solidFill>
            </a:endParaRPr>
          </a:p>
        </p:txBody>
      </p:sp>
      <p:sp>
        <p:nvSpPr>
          <p:cNvPr id="7" name="Rectangle 6"/>
          <p:cNvSpPr/>
          <p:nvPr/>
        </p:nvSpPr>
        <p:spPr>
          <a:xfrm>
            <a:off x="4523459" y="27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9" name="Rectangle 8"/>
          <p:cNvSpPr/>
          <p:nvPr/>
        </p:nvSpPr>
        <p:spPr>
          <a:xfrm>
            <a:off x="693803" y="275696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0" name="Rectangle 9"/>
          <p:cNvSpPr/>
          <p:nvPr/>
        </p:nvSpPr>
        <p:spPr>
          <a:xfrm>
            <a:off x="683568" y="9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6" name="Rectangle 15"/>
          <p:cNvSpPr/>
          <p:nvPr/>
        </p:nvSpPr>
        <p:spPr>
          <a:xfrm>
            <a:off x="188339" y="74289"/>
            <a:ext cx="3057898" cy="461665"/>
          </a:xfrm>
          <a:prstGeom prst="rect">
            <a:avLst/>
          </a:prstGeom>
          <a:ln>
            <a:noFill/>
          </a:ln>
        </p:spPr>
        <p:txBody>
          <a:bodyPr wrap="none">
            <a:spAutoFit/>
          </a:bodyPr>
          <a:lstStyle/>
          <a:p>
            <a:pPr>
              <a:spcBef>
                <a:spcPct val="0"/>
              </a:spcBef>
            </a:pPr>
            <a:r>
              <a:rPr lang="en-GB" sz="2400" b="1" dirty="0">
                <a:solidFill>
                  <a:schemeClr val="accent2"/>
                </a:solidFill>
                <a:latin typeface="Arial"/>
                <a:ea typeface="+mj-ea"/>
                <a:cs typeface="Arial"/>
              </a:rPr>
              <a:t>Where are we now?</a:t>
            </a:r>
            <a:endParaRPr lang="en-US" sz="2400" b="1" dirty="0">
              <a:solidFill>
                <a:schemeClr val="accent2"/>
              </a:solidFill>
              <a:latin typeface="Arial"/>
              <a:ea typeface="+mj-ea"/>
              <a:cs typeface="Arial"/>
            </a:endParaRPr>
          </a:p>
        </p:txBody>
      </p:sp>
      <p:sp>
        <p:nvSpPr>
          <p:cNvPr id="18" name="TextBox 17"/>
          <p:cNvSpPr txBox="1"/>
          <p:nvPr/>
        </p:nvSpPr>
        <p:spPr>
          <a:xfrm>
            <a:off x="693803" y="977797"/>
            <a:ext cx="3894879" cy="2492990"/>
          </a:xfrm>
          <a:prstGeom prst="rect">
            <a:avLst/>
          </a:prstGeom>
          <a:noFill/>
        </p:spPr>
        <p:txBody>
          <a:bodyPr wrap="square" rtlCol="0">
            <a:spAutoFit/>
          </a:bodyPr>
          <a:lstStyle/>
          <a:p>
            <a:pPr marL="285750" indent="-198438">
              <a:buFont typeface="Wingdings" panose="05000000000000000000" pitchFamily="2" charset="2"/>
              <a:buChar char="ü"/>
            </a:pPr>
            <a:endParaRPr lang="en-US" sz="1400" b="1" dirty="0">
              <a:solidFill>
                <a:schemeClr val="bg1"/>
              </a:solidFill>
            </a:endParaRPr>
          </a:p>
          <a:p>
            <a:pPr marL="285750" indent="-198438">
              <a:buFont typeface="Wingdings" panose="05000000000000000000" pitchFamily="2" charset="2"/>
              <a:buChar char="ü"/>
            </a:pPr>
            <a:r>
              <a:rPr lang="en-US" sz="1400" b="1" dirty="0">
                <a:solidFill>
                  <a:schemeClr val="bg1"/>
                </a:solidFill>
              </a:rPr>
              <a:t>Investment secured and in planning guidance</a:t>
            </a:r>
          </a:p>
          <a:p>
            <a:pPr marL="285750" indent="-198438">
              <a:buFont typeface="Wingdings" panose="05000000000000000000" pitchFamily="2" charset="2"/>
              <a:buChar char="ü"/>
            </a:pPr>
            <a:r>
              <a:rPr lang="en-US" sz="1400" b="1" dirty="0">
                <a:solidFill>
                  <a:schemeClr val="bg1"/>
                </a:solidFill>
              </a:rPr>
              <a:t>Indemnity till April 2019 (OOHs ongoing)</a:t>
            </a:r>
          </a:p>
          <a:p>
            <a:pPr marL="285750" indent="-198438">
              <a:buFont typeface="Wingdings" panose="05000000000000000000" pitchFamily="2" charset="2"/>
              <a:buChar char="ü"/>
            </a:pPr>
            <a:r>
              <a:rPr lang="en-US" sz="1400" b="1" dirty="0">
                <a:solidFill>
                  <a:schemeClr val="bg1"/>
                </a:solidFill>
              </a:rPr>
              <a:t>Vulnerable Practices Scheme</a:t>
            </a:r>
          </a:p>
          <a:p>
            <a:pPr marL="285750" indent="-198438">
              <a:buFont typeface="Wingdings" panose="05000000000000000000" pitchFamily="2" charset="2"/>
              <a:buChar char="ü"/>
            </a:pPr>
            <a:r>
              <a:rPr lang="en-US" sz="1400" b="1" dirty="0">
                <a:solidFill>
                  <a:schemeClr val="bg1"/>
                </a:solidFill>
              </a:rPr>
              <a:t>Practice Resilience Scheme</a:t>
            </a:r>
          </a:p>
          <a:p>
            <a:endParaRPr lang="en-US" b="1" dirty="0">
              <a:solidFill>
                <a:schemeClr val="accent4"/>
              </a:solidFill>
            </a:endParaRPr>
          </a:p>
          <a:p>
            <a:endParaRPr lang="en-US" b="1" dirty="0">
              <a:solidFill>
                <a:schemeClr val="accent4"/>
              </a:solidFill>
            </a:endParaRPr>
          </a:p>
          <a:p>
            <a:endParaRPr lang="en-US" b="1" dirty="0">
              <a:solidFill>
                <a:schemeClr val="accent4"/>
              </a:solidFill>
            </a:endParaRPr>
          </a:p>
          <a:p>
            <a:endParaRPr lang="en-GB" dirty="0"/>
          </a:p>
        </p:txBody>
      </p:sp>
      <p:sp>
        <p:nvSpPr>
          <p:cNvPr id="8" name="Rectangle 7"/>
          <p:cNvSpPr/>
          <p:nvPr/>
        </p:nvSpPr>
        <p:spPr>
          <a:xfrm>
            <a:off x="4531563" y="977797"/>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2" name="TextBox 21"/>
          <p:cNvSpPr txBox="1"/>
          <p:nvPr/>
        </p:nvSpPr>
        <p:spPr>
          <a:xfrm>
            <a:off x="4599186" y="977797"/>
            <a:ext cx="4036518" cy="1815882"/>
          </a:xfrm>
          <a:prstGeom prst="rect">
            <a:avLst/>
          </a:prstGeom>
          <a:noFill/>
        </p:spPr>
        <p:txBody>
          <a:bodyPr wrap="square" rtlCol="0">
            <a:spAutoFit/>
          </a:bodyPr>
          <a:lstStyle/>
          <a:p>
            <a:pPr marL="171450" indent="-171450">
              <a:buFont typeface="Wingdings" panose="05000000000000000000" pitchFamily="2" charset="2"/>
              <a:buChar char="ü"/>
            </a:pPr>
            <a:r>
              <a:rPr lang="en-US" sz="1400" b="1" dirty="0">
                <a:solidFill>
                  <a:schemeClr val="bg1"/>
                </a:solidFill>
              </a:rPr>
              <a:t>International Recruitment Pilots</a:t>
            </a:r>
          </a:p>
          <a:p>
            <a:pPr marL="171450" indent="-171450">
              <a:buFont typeface="Wingdings" panose="05000000000000000000" pitchFamily="2" charset="2"/>
              <a:buChar char="ü"/>
            </a:pPr>
            <a:r>
              <a:rPr lang="en-US" sz="1400" b="1" dirty="0">
                <a:solidFill>
                  <a:schemeClr val="bg1"/>
                </a:solidFill>
              </a:rPr>
              <a:t>491 Clinical </a:t>
            </a:r>
            <a:r>
              <a:rPr lang="en-US" sz="1400" b="1" dirty="0" smtClean="0">
                <a:solidFill>
                  <a:schemeClr val="bg1"/>
                </a:solidFill>
              </a:rPr>
              <a:t>Pharmacists + Phase 2 now</a:t>
            </a:r>
            <a:endParaRPr lang="en-US" sz="1400" b="1" dirty="0">
              <a:solidFill>
                <a:schemeClr val="bg1"/>
              </a:solidFill>
            </a:endParaRPr>
          </a:p>
          <a:p>
            <a:pPr marL="171450" indent="-171450">
              <a:buFont typeface="Wingdings" panose="05000000000000000000" pitchFamily="2" charset="2"/>
              <a:buChar char="ü"/>
            </a:pPr>
            <a:r>
              <a:rPr lang="en-US" sz="1400" b="1" dirty="0">
                <a:solidFill>
                  <a:schemeClr val="bg1"/>
                </a:solidFill>
              </a:rPr>
              <a:t>Practice Manager Training Consultation</a:t>
            </a:r>
          </a:p>
          <a:p>
            <a:pPr marL="171450" indent="-171450">
              <a:buFont typeface="Wingdings" panose="05000000000000000000" pitchFamily="2" charset="2"/>
              <a:buChar char="ü"/>
            </a:pPr>
            <a:r>
              <a:rPr lang="en-US" sz="1400" b="1" dirty="0">
                <a:solidFill>
                  <a:schemeClr val="bg1"/>
                </a:solidFill>
              </a:rPr>
              <a:t>Induction &amp; Refresher/ Retainer Schemes</a:t>
            </a:r>
          </a:p>
          <a:p>
            <a:pPr marL="171450" indent="-171450">
              <a:buFont typeface="Wingdings" panose="05000000000000000000" pitchFamily="2" charset="2"/>
              <a:buChar char="ü"/>
            </a:pPr>
            <a:r>
              <a:rPr lang="en-US" sz="1400" b="1" dirty="0">
                <a:solidFill>
                  <a:schemeClr val="bg1"/>
                </a:solidFill>
              </a:rPr>
              <a:t>£20K Bursaries </a:t>
            </a:r>
          </a:p>
          <a:p>
            <a:pPr marL="171450" indent="-171450">
              <a:buFont typeface="Wingdings" panose="05000000000000000000" pitchFamily="2" charset="2"/>
              <a:buChar char="ü"/>
            </a:pPr>
            <a:r>
              <a:rPr lang="en-US" sz="1400" b="1" dirty="0">
                <a:solidFill>
                  <a:schemeClr val="bg1"/>
                </a:solidFill>
              </a:rPr>
              <a:t>250 Post-CCT Fellowships</a:t>
            </a:r>
          </a:p>
          <a:p>
            <a:pPr marL="171450" indent="-171450">
              <a:buFont typeface="Wingdings" panose="05000000000000000000" pitchFamily="2" charset="2"/>
              <a:buChar char="ü"/>
            </a:pPr>
            <a:r>
              <a:rPr lang="en-US" sz="1400" b="1" dirty="0">
                <a:solidFill>
                  <a:schemeClr val="bg1"/>
                </a:solidFill>
              </a:rPr>
              <a:t>Medical School places increase</a:t>
            </a:r>
          </a:p>
          <a:p>
            <a:pPr marL="171450" indent="-171450">
              <a:buFont typeface="Wingdings" panose="05000000000000000000" pitchFamily="2" charset="2"/>
              <a:buChar char="ü"/>
            </a:pPr>
            <a:r>
              <a:rPr lang="en-US" sz="1400" b="1" dirty="0">
                <a:solidFill>
                  <a:schemeClr val="bg1"/>
                </a:solidFill>
              </a:rPr>
              <a:t>Training hubs</a:t>
            </a:r>
          </a:p>
        </p:txBody>
      </p:sp>
      <p:sp>
        <p:nvSpPr>
          <p:cNvPr id="23" name="Rectangle 22"/>
          <p:cNvSpPr/>
          <p:nvPr/>
        </p:nvSpPr>
        <p:spPr>
          <a:xfrm>
            <a:off x="687485" y="2769691"/>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dirty="0">
              <a:solidFill>
                <a:prstClr val="white"/>
              </a:solidFill>
            </a:endParaRPr>
          </a:p>
        </p:txBody>
      </p:sp>
      <p:sp>
        <p:nvSpPr>
          <p:cNvPr id="27" name="Rectangle 26"/>
          <p:cNvSpPr/>
          <p:nvPr/>
        </p:nvSpPr>
        <p:spPr>
          <a:xfrm>
            <a:off x="4527994" y="276414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25" name="TextBox 24"/>
          <p:cNvSpPr txBox="1"/>
          <p:nvPr/>
        </p:nvSpPr>
        <p:spPr>
          <a:xfrm>
            <a:off x="628942" y="2835819"/>
            <a:ext cx="3842781" cy="2092881"/>
          </a:xfrm>
          <a:prstGeom prst="rect">
            <a:avLst/>
          </a:prstGeom>
          <a:noFill/>
        </p:spPr>
        <p:txBody>
          <a:bodyPr wrap="square" rtlCol="0">
            <a:spAutoFit/>
          </a:bodyPr>
          <a:lstStyle/>
          <a:p>
            <a:pPr marL="285750" indent="-198438">
              <a:buFont typeface="Wingdings" panose="05000000000000000000" pitchFamily="2" charset="2"/>
              <a:buChar char="ü"/>
            </a:pPr>
            <a:endParaRPr lang="en-US" sz="1400" b="1" dirty="0">
              <a:solidFill>
                <a:schemeClr val="bg1"/>
              </a:solidFill>
            </a:endParaRPr>
          </a:p>
          <a:p>
            <a:pPr marL="285750" indent="-198438">
              <a:buFont typeface="Wingdings" panose="05000000000000000000" pitchFamily="2" charset="2"/>
              <a:buChar char="ü"/>
            </a:pPr>
            <a:r>
              <a:rPr lang="en-US" sz="1400" b="1" dirty="0">
                <a:solidFill>
                  <a:schemeClr val="bg1"/>
                </a:solidFill>
              </a:rPr>
              <a:t>Standard Contract Changes / Interface Group</a:t>
            </a:r>
          </a:p>
          <a:p>
            <a:pPr marL="285750" indent="-198438">
              <a:buFont typeface="Wingdings" panose="05000000000000000000" pitchFamily="2" charset="2"/>
              <a:buChar char="ü"/>
            </a:pPr>
            <a:r>
              <a:rPr lang="en-US" sz="1400" b="1" dirty="0">
                <a:solidFill>
                  <a:schemeClr val="bg1"/>
                </a:solidFill>
              </a:rPr>
              <a:t>National GP Health Service from        Jan 2017</a:t>
            </a:r>
          </a:p>
          <a:p>
            <a:pPr marL="285750" indent="-198438">
              <a:buFont typeface="Wingdings" panose="05000000000000000000" pitchFamily="2" charset="2"/>
              <a:buChar char="ü"/>
            </a:pPr>
            <a:r>
              <a:rPr lang="en-US" sz="1400" b="1" dirty="0" smtClean="0">
                <a:solidFill>
                  <a:schemeClr val="bg1"/>
                </a:solidFill>
              </a:rPr>
              <a:t>GMC / CQC / NHSE </a:t>
            </a:r>
            <a:r>
              <a:rPr lang="en-US" sz="1400" b="1" dirty="0">
                <a:solidFill>
                  <a:schemeClr val="bg1"/>
                </a:solidFill>
              </a:rPr>
              <a:t>joint work</a:t>
            </a:r>
          </a:p>
          <a:p>
            <a:pPr marL="285750" indent="-198438">
              <a:buFont typeface="Wingdings" panose="05000000000000000000" pitchFamily="2" charset="2"/>
              <a:buChar char="ü"/>
            </a:pPr>
            <a:r>
              <a:rPr lang="en-US" sz="1400" b="1" dirty="0">
                <a:solidFill>
                  <a:schemeClr val="bg1"/>
                </a:solidFill>
              </a:rPr>
              <a:t>Medical Assistant &amp; Care Navigation</a:t>
            </a:r>
          </a:p>
          <a:p>
            <a:pPr marL="285750" indent="-285750">
              <a:buFont typeface="Wingdings" panose="05000000000000000000" pitchFamily="2" charset="2"/>
              <a:buChar char="ü"/>
            </a:pPr>
            <a:endParaRPr lang="en-US" b="1" dirty="0">
              <a:solidFill>
                <a:schemeClr val="bg1"/>
              </a:solidFill>
            </a:endParaRPr>
          </a:p>
          <a:p>
            <a:endParaRPr lang="en-US" sz="1400" b="1" dirty="0">
              <a:solidFill>
                <a:schemeClr val="accent4"/>
              </a:solidFill>
            </a:endParaRPr>
          </a:p>
        </p:txBody>
      </p:sp>
      <p:sp>
        <p:nvSpPr>
          <p:cNvPr id="28" name="TextBox 27"/>
          <p:cNvSpPr txBox="1"/>
          <p:nvPr/>
        </p:nvSpPr>
        <p:spPr>
          <a:xfrm>
            <a:off x="4499207" y="2950349"/>
            <a:ext cx="3786052" cy="1600438"/>
          </a:xfrm>
          <a:prstGeom prst="rect">
            <a:avLst/>
          </a:prstGeom>
          <a:noFill/>
        </p:spPr>
        <p:txBody>
          <a:bodyPr wrap="square" rtlCol="0">
            <a:spAutoFit/>
          </a:bodyPr>
          <a:lstStyle/>
          <a:p>
            <a:pPr marL="285750" indent="-198438">
              <a:buFont typeface="Wingdings" panose="05000000000000000000" pitchFamily="2" charset="2"/>
              <a:buChar char="ü"/>
            </a:pPr>
            <a:r>
              <a:rPr lang="en-GB" sz="1400" b="1" dirty="0">
                <a:solidFill>
                  <a:schemeClr val="bg1"/>
                </a:solidFill>
              </a:rPr>
              <a:t>Pipeline of 800 premises schemes</a:t>
            </a:r>
          </a:p>
          <a:p>
            <a:pPr marL="285750" indent="-198438">
              <a:buFont typeface="Wingdings" panose="05000000000000000000" pitchFamily="2" charset="2"/>
              <a:buChar char="ü"/>
            </a:pPr>
            <a:r>
              <a:rPr lang="en-US" sz="1400" b="1" dirty="0">
                <a:solidFill>
                  <a:schemeClr val="bg1"/>
                </a:solidFill>
              </a:rPr>
              <a:t>BMA Approved Lease with package</a:t>
            </a:r>
          </a:p>
          <a:p>
            <a:pPr marL="285750" indent="-198438">
              <a:buFont typeface="Wingdings" panose="05000000000000000000" pitchFamily="2" charset="2"/>
              <a:buChar char="ü"/>
            </a:pPr>
            <a:r>
              <a:rPr lang="en-US" sz="1400" b="1" dirty="0" smtClean="0">
                <a:solidFill>
                  <a:schemeClr val="bg1"/>
                </a:solidFill>
              </a:rPr>
              <a:t>Nearly all practices offer Patient Online</a:t>
            </a:r>
            <a:endParaRPr lang="en-US" sz="1400" b="1" dirty="0">
              <a:solidFill>
                <a:schemeClr val="bg1"/>
              </a:solidFill>
            </a:endParaRPr>
          </a:p>
          <a:p>
            <a:pPr marL="285750" indent="-198438">
              <a:buFont typeface="Wingdings" panose="05000000000000000000" pitchFamily="2" charset="2"/>
              <a:buChar char="ü"/>
            </a:pPr>
            <a:r>
              <a:rPr lang="en-US" sz="1400" b="1" dirty="0">
                <a:solidFill>
                  <a:schemeClr val="bg1"/>
                </a:solidFill>
              </a:rPr>
              <a:t>SCR in pharmacy</a:t>
            </a:r>
          </a:p>
          <a:p>
            <a:pPr marL="285750" indent="-198438">
              <a:buFont typeface="Wingdings" panose="05000000000000000000" pitchFamily="2" charset="2"/>
              <a:buChar char="ü"/>
            </a:pPr>
            <a:r>
              <a:rPr lang="en-GB" sz="1400" b="1" dirty="0">
                <a:solidFill>
                  <a:schemeClr val="bg1"/>
                </a:solidFill>
              </a:rPr>
              <a:t>Issued £45m allocation to CCGs for 2017/18 onwards for online consultations</a:t>
            </a:r>
          </a:p>
        </p:txBody>
      </p:sp>
      <p:pic>
        <p:nvPicPr>
          <p:cNvPr id="30" name="Picture 29"/>
          <p:cNvPicPr>
            <a:picLocks noChangeAspect="1"/>
          </p:cNvPicPr>
          <p:nvPr/>
        </p:nvPicPr>
        <p:blipFill rotWithShape="1">
          <a:blip r:embed="rId2">
            <a:duotone>
              <a:prstClr val="black"/>
              <a:schemeClr val="accent4">
                <a:tint val="45000"/>
                <a:satMod val="400000"/>
              </a:schemeClr>
            </a:duotone>
          </a:blip>
          <a:srcRect l="58978" r="10233" b="76038"/>
          <a:stretch/>
        </p:blipFill>
        <p:spPr>
          <a:xfrm>
            <a:off x="5314622" y="268941"/>
            <a:ext cx="2117301" cy="732222"/>
          </a:xfrm>
          <a:prstGeom prst="rect">
            <a:avLst/>
          </a:prstGeom>
        </p:spPr>
      </p:pic>
      <p:pic>
        <p:nvPicPr>
          <p:cNvPr id="31" name="Picture 30"/>
          <p:cNvPicPr>
            <a:picLocks noChangeAspect="1"/>
          </p:cNvPicPr>
          <p:nvPr/>
        </p:nvPicPr>
        <p:blipFill rotWithShape="1">
          <a:blip r:embed="rId2">
            <a:duotone>
              <a:prstClr val="black"/>
              <a:schemeClr val="accent4">
                <a:tint val="45000"/>
                <a:satMod val="400000"/>
              </a:schemeClr>
            </a:duotone>
          </a:blip>
          <a:srcRect l="4369" t="77110" r="67686" b="5033"/>
          <a:stretch/>
        </p:blipFill>
        <p:spPr>
          <a:xfrm>
            <a:off x="1523020" y="4550787"/>
            <a:ext cx="1921707" cy="586781"/>
          </a:xfrm>
          <a:prstGeom prst="rect">
            <a:avLst/>
          </a:prstGeom>
        </p:spPr>
      </p:pic>
      <p:pic>
        <p:nvPicPr>
          <p:cNvPr id="32" name="Picture 31"/>
          <p:cNvPicPr>
            <a:picLocks noChangeAspect="1"/>
          </p:cNvPicPr>
          <p:nvPr/>
        </p:nvPicPr>
        <p:blipFill rotWithShape="1">
          <a:blip r:embed="rId2">
            <a:duotone>
              <a:prstClr val="black"/>
              <a:schemeClr val="accent4">
                <a:tint val="45000"/>
                <a:satMod val="400000"/>
              </a:schemeClr>
            </a:duotone>
          </a:blip>
          <a:srcRect l="51085" t="76638" r="3762" b="3272"/>
          <a:stretch/>
        </p:blipFill>
        <p:spPr>
          <a:xfrm>
            <a:off x="5021451" y="4540774"/>
            <a:ext cx="3105048" cy="660128"/>
          </a:xfrm>
          <a:prstGeom prst="rect">
            <a:avLst/>
          </a:prstGeom>
        </p:spPr>
      </p:pic>
      <p:pic>
        <p:nvPicPr>
          <p:cNvPr id="33" name="Picture 32"/>
          <p:cNvPicPr>
            <a:picLocks noChangeAspect="1"/>
          </p:cNvPicPr>
          <p:nvPr/>
        </p:nvPicPr>
        <p:blipFill rotWithShape="1">
          <a:blip r:embed="rId2">
            <a:duotone>
              <a:prstClr val="black"/>
              <a:schemeClr val="accent4">
                <a:tint val="45000"/>
                <a:satMod val="400000"/>
              </a:schemeClr>
            </a:duotone>
          </a:blip>
          <a:srcRect l="1625" t="-1" r="64916" b="74116"/>
          <a:stretch/>
        </p:blipFill>
        <p:spPr>
          <a:xfrm>
            <a:off x="1404191" y="268941"/>
            <a:ext cx="2300835" cy="790932"/>
          </a:xfrm>
          <a:prstGeom prst="rect">
            <a:avLst/>
          </a:prstGeom>
        </p:spPr>
      </p:pic>
    </p:spTree>
    <p:extLst>
      <p:ext uri="{BB962C8B-B14F-4D97-AF65-F5344CB8AC3E}">
        <p14:creationId xmlns:p14="http://schemas.microsoft.com/office/powerpoint/2010/main" val="381163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strVal val="#ppt_w*0.70"/>
                                          </p:val>
                                        </p:tav>
                                        <p:tav tm="100000">
                                          <p:val>
                                            <p:strVal val="#ppt_w"/>
                                          </p:val>
                                        </p:tav>
                                      </p:tavLst>
                                    </p:anim>
                                    <p:anim calcmode="lin" valueType="num">
                                      <p:cBhvr>
                                        <p:cTn id="19" dur="1000" fill="hold"/>
                                        <p:tgtEl>
                                          <p:spTgt spid="33"/>
                                        </p:tgtEl>
                                        <p:attrNameLst>
                                          <p:attrName>ppt_h</p:attrName>
                                        </p:attrNameLst>
                                      </p:cBhvr>
                                      <p:tavLst>
                                        <p:tav tm="0">
                                          <p:val>
                                            <p:strVal val="#ppt_h"/>
                                          </p:val>
                                        </p:tav>
                                        <p:tav tm="100000">
                                          <p:val>
                                            <p:strVal val="#ppt_h"/>
                                          </p:val>
                                        </p:tav>
                                      </p:tavLst>
                                    </p:anim>
                                    <p:animEffect transition="in" filter="fade">
                                      <p:cBhvr>
                                        <p:cTn id="20" dur="10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strVal val="#ppt_w*0.70"/>
                                          </p:val>
                                        </p:tav>
                                        <p:tav tm="100000">
                                          <p:val>
                                            <p:strVal val="#ppt_w"/>
                                          </p:val>
                                        </p:tav>
                                      </p:tavLst>
                                    </p:anim>
                                    <p:anim calcmode="lin" valueType="num">
                                      <p:cBhvr>
                                        <p:cTn id="29" dur="1000" fill="hold"/>
                                        <p:tgtEl>
                                          <p:spTgt spid="30"/>
                                        </p:tgtEl>
                                        <p:attrNameLst>
                                          <p:attrName>ppt_h</p:attrName>
                                        </p:attrNameLst>
                                      </p:cBhvr>
                                      <p:tavLst>
                                        <p:tav tm="0">
                                          <p:val>
                                            <p:strVal val="#ppt_h"/>
                                          </p:val>
                                        </p:tav>
                                        <p:tav tm="100000">
                                          <p:val>
                                            <p:strVal val="#ppt_h"/>
                                          </p:val>
                                        </p:tav>
                                      </p:tavLst>
                                    </p:anim>
                                    <p:animEffect transition="in" filter="fade">
                                      <p:cBhvr>
                                        <p:cTn id="30" dur="10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55"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strVal val="#ppt_w*0.70"/>
                                          </p:val>
                                        </p:tav>
                                        <p:tav tm="100000">
                                          <p:val>
                                            <p:strVal val="#ppt_w"/>
                                          </p:val>
                                        </p:tav>
                                      </p:tavLst>
                                    </p:anim>
                                    <p:anim calcmode="lin" valueType="num">
                                      <p:cBhvr>
                                        <p:cTn id="48" dur="1000" fill="hold"/>
                                        <p:tgtEl>
                                          <p:spTgt spid="31"/>
                                        </p:tgtEl>
                                        <p:attrNameLst>
                                          <p:attrName>ppt_h</p:attrName>
                                        </p:attrNameLst>
                                      </p:cBhvr>
                                      <p:tavLst>
                                        <p:tav tm="0">
                                          <p:val>
                                            <p:strVal val="#ppt_h"/>
                                          </p:val>
                                        </p:tav>
                                        <p:tav tm="100000">
                                          <p:val>
                                            <p:strVal val="#ppt_h"/>
                                          </p:val>
                                        </p:tav>
                                      </p:tavLst>
                                    </p:anim>
                                    <p:animEffect transition="in" filter="fade">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55"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1000" fill="hold"/>
                                        <p:tgtEl>
                                          <p:spTgt spid="32"/>
                                        </p:tgtEl>
                                        <p:attrNameLst>
                                          <p:attrName>ppt_w</p:attrName>
                                        </p:attrNameLst>
                                      </p:cBhvr>
                                      <p:tavLst>
                                        <p:tav tm="0">
                                          <p:val>
                                            <p:strVal val="#ppt_w*0.70"/>
                                          </p:val>
                                        </p:tav>
                                        <p:tav tm="100000">
                                          <p:val>
                                            <p:strVal val="#ppt_w"/>
                                          </p:val>
                                        </p:tav>
                                      </p:tavLst>
                                    </p:anim>
                                    <p:anim calcmode="lin" valueType="num">
                                      <p:cBhvr>
                                        <p:cTn id="58" dur="1000" fill="hold"/>
                                        <p:tgtEl>
                                          <p:spTgt spid="32"/>
                                        </p:tgtEl>
                                        <p:attrNameLst>
                                          <p:attrName>ppt_h</p:attrName>
                                        </p:attrNameLst>
                                      </p:cBhvr>
                                      <p:tavLst>
                                        <p:tav tm="0">
                                          <p:val>
                                            <p:strVal val="#ppt_h"/>
                                          </p:val>
                                        </p:tav>
                                        <p:tav tm="100000">
                                          <p:val>
                                            <p:strVal val="#ppt_h"/>
                                          </p:val>
                                        </p:tav>
                                      </p:tavLst>
                                    </p:anim>
                                    <p:animEffect transition="in" filter="fade">
                                      <p:cBhvr>
                                        <p:cTn id="59" dur="10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9" grpId="0" animBg="1"/>
      <p:bldP spid="18" grpId="0"/>
      <p:bldP spid="8" grpId="0" animBg="1"/>
      <p:bldP spid="22" grpId="0"/>
      <p:bldP spid="23" grpId="0" animBg="1"/>
      <p:bldP spid="27" grpId="0" animBg="1"/>
      <p:bldP spid="25"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4592" y="971624"/>
            <a:ext cx="7690021" cy="3598067"/>
            <a:chOff x="674592" y="971624"/>
            <a:chExt cx="7690021" cy="3598067"/>
          </a:xfrm>
        </p:grpSpPr>
        <p:sp>
          <p:nvSpPr>
            <p:cNvPr id="5" name="Rectangle 4"/>
            <p:cNvSpPr/>
            <p:nvPr/>
          </p:nvSpPr>
          <p:spPr>
            <a:xfrm>
              <a:off x="674592" y="97162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6" name="Rectangle 5"/>
            <p:cNvSpPr/>
            <p:nvPr/>
          </p:nvSpPr>
          <p:spPr>
            <a:xfrm>
              <a:off x="4522587" y="977797"/>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7" name="Rectangle 6"/>
            <p:cNvSpPr/>
            <p:nvPr/>
          </p:nvSpPr>
          <p:spPr>
            <a:xfrm>
              <a:off x="687485" y="2769691"/>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dirty="0">
                <a:solidFill>
                  <a:prstClr val="white"/>
                </a:solidFill>
              </a:endParaRPr>
            </a:p>
          </p:txBody>
        </p:sp>
        <p:sp>
          <p:nvSpPr>
            <p:cNvPr id="8" name="Rectangle 7"/>
            <p:cNvSpPr/>
            <p:nvPr/>
          </p:nvSpPr>
          <p:spPr>
            <a:xfrm>
              <a:off x="4522587" y="2766734"/>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grpSp>
      <p:sp>
        <p:nvSpPr>
          <p:cNvPr id="2" name="Jigsaw"/>
          <p:cNvSpPr/>
          <p:nvPr/>
        </p:nvSpPr>
        <p:spPr>
          <a:xfrm>
            <a:off x="1766455" y="1135305"/>
            <a:ext cx="5403272" cy="3256944"/>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sp>
        <p:nvSpPr>
          <p:cNvPr id="3" name="TextBox 2"/>
          <p:cNvSpPr txBox="1"/>
          <p:nvPr/>
        </p:nvSpPr>
        <p:spPr>
          <a:xfrm>
            <a:off x="2373112" y="1875113"/>
            <a:ext cx="4287011" cy="2477601"/>
          </a:xfrm>
          <a:prstGeom prst="rect">
            <a:avLst/>
          </a:prstGeom>
          <a:noFill/>
        </p:spPr>
        <p:txBody>
          <a:bodyPr wrap="square" rtlCol="0">
            <a:spAutoFit/>
          </a:bodyPr>
          <a:lstStyle/>
          <a:p>
            <a:pPr marL="171450" indent="-171450">
              <a:buFont typeface="Wingdings" panose="05000000000000000000" pitchFamily="2" charset="2"/>
              <a:buChar char="ü"/>
            </a:pPr>
            <a:r>
              <a:rPr lang="en-US" sz="1500" b="1" dirty="0">
                <a:solidFill>
                  <a:schemeClr val="bg1"/>
                </a:solidFill>
              </a:rPr>
              <a:t>General Practice Development </a:t>
            </a:r>
            <a:r>
              <a:rPr lang="en-US" sz="1500" b="1" dirty="0" err="1" smtClean="0">
                <a:solidFill>
                  <a:schemeClr val="bg1"/>
                </a:solidFill>
              </a:rPr>
              <a:t>Programme</a:t>
            </a:r>
            <a:endParaRPr lang="en-US" sz="1500" b="1" dirty="0">
              <a:solidFill>
                <a:schemeClr val="bg1"/>
              </a:solidFill>
            </a:endParaRPr>
          </a:p>
          <a:p>
            <a:pPr marL="171450" indent="-171450">
              <a:buFont typeface="Wingdings" panose="05000000000000000000" pitchFamily="2" charset="2"/>
              <a:buChar char="ü"/>
            </a:pPr>
            <a:r>
              <a:rPr lang="en-US" sz="1500" b="1" dirty="0">
                <a:solidFill>
                  <a:schemeClr val="bg1"/>
                </a:solidFill>
              </a:rPr>
              <a:t>Leadership Training Opportunities (400 pa)</a:t>
            </a:r>
          </a:p>
          <a:p>
            <a:pPr marL="171450" indent="-171450">
              <a:buFont typeface="Wingdings" panose="05000000000000000000" pitchFamily="2" charset="2"/>
              <a:buChar char="ü"/>
            </a:pPr>
            <a:r>
              <a:rPr lang="en-US" sz="1500" b="1" dirty="0">
                <a:solidFill>
                  <a:schemeClr val="bg1"/>
                </a:solidFill>
              </a:rPr>
              <a:t>111 Online Clinical Assessment Hubs</a:t>
            </a:r>
          </a:p>
          <a:p>
            <a:pPr marL="171450" indent="-171450">
              <a:buFont typeface="Wingdings" panose="05000000000000000000" pitchFamily="2" charset="2"/>
              <a:buChar char="ü"/>
            </a:pPr>
            <a:r>
              <a:rPr lang="en-US" sz="1500" b="1" dirty="0">
                <a:solidFill>
                  <a:schemeClr val="bg1"/>
                </a:solidFill>
              </a:rPr>
              <a:t>Capacity Planning Tools being rolled out</a:t>
            </a:r>
          </a:p>
          <a:p>
            <a:pPr marL="171450" indent="-171450">
              <a:buFont typeface="Wingdings" panose="05000000000000000000" pitchFamily="2" charset="2"/>
              <a:buChar char="ü"/>
            </a:pPr>
            <a:r>
              <a:rPr lang="en-US" sz="1500" b="1" dirty="0">
                <a:solidFill>
                  <a:schemeClr val="bg1"/>
                </a:solidFill>
              </a:rPr>
              <a:t>Expansion of capacity via Access Hubs</a:t>
            </a:r>
          </a:p>
          <a:p>
            <a:pPr marL="171450" indent="-171450">
              <a:buFont typeface="Wingdings" panose="05000000000000000000" pitchFamily="2" charset="2"/>
              <a:buChar char="ü"/>
            </a:pPr>
            <a:r>
              <a:rPr lang="en-US" sz="1500" b="1" dirty="0">
                <a:solidFill>
                  <a:schemeClr val="bg1"/>
                </a:solidFill>
              </a:rPr>
              <a:t>Flexible Careers Scheme</a:t>
            </a:r>
          </a:p>
          <a:p>
            <a:pPr marL="171450" indent="-171450">
              <a:buFont typeface="Wingdings" panose="05000000000000000000" pitchFamily="2" charset="2"/>
              <a:buChar char="ü"/>
            </a:pPr>
            <a:r>
              <a:rPr lang="en-US" sz="1500" b="1" dirty="0">
                <a:solidFill>
                  <a:schemeClr val="bg1"/>
                </a:solidFill>
              </a:rPr>
              <a:t>MCP Framework and voluntary contract</a:t>
            </a:r>
          </a:p>
          <a:p>
            <a:pPr marL="285750" indent="-285750">
              <a:buFont typeface="Wingdings" panose="05000000000000000000" pitchFamily="2" charset="2"/>
              <a:buChar char="ü"/>
            </a:pPr>
            <a:endParaRPr lang="en-US" b="1" dirty="0">
              <a:solidFill>
                <a:schemeClr val="accent4"/>
              </a:solidFill>
            </a:endParaRPr>
          </a:p>
          <a:p>
            <a:endParaRPr lang="en-US" b="1" dirty="0">
              <a:solidFill>
                <a:schemeClr val="bg1"/>
              </a:solidFill>
            </a:endParaRPr>
          </a:p>
          <a:p>
            <a:endParaRPr lang="en-US" sz="1400" b="1" dirty="0">
              <a:solidFill>
                <a:schemeClr val="accent4"/>
              </a:solidFill>
            </a:endParaRPr>
          </a:p>
        </p:txBody>
      </p:sp>
      <p:pic>
        <p:nvPicPr>
          <p:cNvPr id="10" name="Picture 9"/>
          <p:cNvPicPr>
            <a:picLocks noChangeAspect="1"/>
          </p:cNvPicPr>
          <p:nvPr/>
        </p:nvPicPr>
        <p:blipFill rotWithShape="1">
          <a:blip r:embed="rId2">
            <a:duotone>
              <a:prstClr val="black"/>
              <a:schemeClr val="accent4">
                <a:tint val="45000"/>
                <a:satMod val="400000"/>
              </a:schemeClr>
            </a:duotone>
          </a:blip>
          <a:srcRect l="31679" t="35548" r="37532" b="29728"/>
          <a:stretch/>
        </p:blipFill>
        <p:spPr>
          <a:xfrm>
            <a:off x="3585012" y="77046"/>
            <a:ext cx="1888997" cy="946679"/>
          </a:xfrm>
          <a:prstGeom prst="rect">
            <a:avLst/>
          </a:prstGeom>
        </p:spPr>
      </p:pic>
    </p:spTree>
    <p:extLst>
      <p:ext uri="{BB962C8B-B14F-4D97-AF65-F5344CB8AC3E}">
        <p14:creationId xmlns:p14="http://schemas.microsoft.com/office/powerpoint/2010/main" val="10292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19" y="111043"/>
            <a:ext cx="7356815" cy="500794"/>
          </a:xfrm>
          <a:prstGeom prst="rect">
            <a:avLst/>
          </a:prstGeom>
        </p:spPr>
        <p:txBody>
          <a:bodyPr/>
          <a:lstStyle>
            <a:defPPr>
              <a:defRPr lang="en-US"/>
            </a:defPPr>
            <a:lvl1pPr>
              <a:spcBef>
                <a:spcPct val="0"/>
              </a:spcBef>
              <a:buNone/>
              <a:defRPr sz="2400" b="1" i="0" baseline="0">
                <a:solidFill>
                  <a:schemeClr val="accent2"/>
                </a:solidFill>
                <a:latin typeface="Arial"/>
                <a:ea typeface="+mj-ea"/>
                <a:cs typeface="Arial"/>
              </a:defRPr>
            </a:lvl1pPr>
          </a:lstStyle>
          <a:p>
            <a:r>
              <a:rPr lang="en-US" sz="2200" dirty="0"/>
              <a:t>Improving Capacity in General Practice</a:t>
            </a:r>
          </a:p>
        </p:txBody>
      </p:sp>
      <p:graphicFrame>
        <p:nvGraphicFramePr>
          <p:cNvPr id="5" name="Diagram 4"/>
          <p:cNvGraphicFramePr/>
          <p:nvPr>
            <p:extLst>
              <p:ext uri="{D42A27DB-BD31-4B8C-83A1-F6EECF244321}">
                <p14:modId xmlns:p14="http://schemas.microsoft.com/office/powerpoint/2010/main" val="2246918661"/>
              </p:ext>
            </p:extLst>
          </p:nvPr>
        </p:nvGraphicFramePr>
        <p:xfrm>
          <a:off x="265522" y="1765970"/>
          <a:ext cx="4140223" cy="154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1666" y="3626137"/>
            <a:ext cx="8537320" cy="1323439"/>
          </a:xfrm>
          <a:prstGeom prst="rect">
            <a:avLst/>
          </a:prstGeom>
        </p:spPr>
        <p:txBody>
          <a:bodyPr wrap="square">
            <a:spAutoFit/>
          </a:bodyPr>
          <a:lstStyle/>
          <a:p>
            <a:r>
              <a:rPr lang="en-GB" sz="2200" b="1" dirty="0">
                <a:solidFill>
                  <a:schemeClr val="accent2"/>
                </a:solidFill>
                <a:latin typeface="+mj-lt"/>
                <a:cs typeface="Calibri" panose="020F0502020204030204" pitchFamily="34" charset="0"/>
              </a:rPr>
              <a:t>Urgent and Emergency Care Review</a:t>
            </a:r>
          </a:p>
          <a:p>
            <a:pPr marL="285750" indent="-285750">
              <a:buFont typeface="Arial"/>
              <a:buChar char="•"/>
            </a:pPr>
            <a:endParaRPr lang="en-GB" sz="1000" b="1" dirty="0">
              <a:solidFill>
                <a:srgbClr val="9C0B4E"/>
              </a:solidFill>
              <a:latin typeface="+mj-lt"/>
              <a:cs typeface="Calibri" panose="020F0502020204030204" pitchFamily="34" charset="0"/>
            </a:endParaRPr>
          </a:p>
          <a:p>
            <a:pPr marL="285750" indent="-285750">
              <a:buFont typeface="Arial"/>
              <a:buChar char="•"/>
            </a:pPr>
            <a:r>
              <a:rPr lang="en-GB" sz="1600" b="1" dirty="0">
                <a:solidFill>
                  <a:srgbClr val="9C0B4E"/>
                </a:solidFill>
                <a:latin typeface="+mj-lt"/>
                <a:cs typeface="Calibri" panose="020F0502020204030204" pitchFamily="34" charset="0"/>
              </a:rPr>
              <a:t>NHS 111 </a:t>
            </a:r>
            <a:r>
              <a:rPr lang="en-GB" sz="1600" dirty="0">
                <a:latin typeface="+mj-lt"/>
                <a:cs typeface="Calibri" panose="020F0502020204030204" pitchFamily="34" charset="0"/>
              </a:rPr>
              <a:t>will be a </a:t>
            </a:r>
            <a:r>
              <a:rPr lang="en-GB" sz="1600" b="1" dirty="0">
                <a:solidFill>
                  <a:srgbClr val="9C0B4E"/>
                </a:solidFill>
                <a:latin typeface="+mj-lt"/>
                <a:cs typeface="Calibri" panose="020F0502020204030204" pitchFamily="34" charset="0"/>
              </a:rPr>
              <a:t>single entry point </a:t>
            </a:r>
            <a:r>
              <a:rPr lang="en-GB" sz="1600" dirty="0">
                <a:latin typeface="+mj-lt"/>
                <a:cs typeface="Calibri" panose="020F0502020204030204" pitchFamily="34" charset="0"/>
              </a:rPr>
              <a:t>to access 1</a:t>
            </a:r>
            <a:r>
              <a:rPr lang="en-GB" sz="1600" dirty="0">
                <a:solidFill>
                  <a:prstClr val="black"/>
                </a:solidFill>
                <a:latin typeface="+mj-lt"/>
                <a:cs typeface="Calibri" panose="020F0502020204030204" pitchFamily="34" charset="0"/>
              </a:rPr>
              <a:t>11 and GP OOHs</a:t>
            </a:r>
          </a:p>
          <a:p>
            <a:pPr marL="742939" lvl="1" indent="-285750">
              <a:buFont typeface="Arial"/>
              <a:buChar char="•"/>
            </a:pPr>
            <a:r>
              <a:rPr lang="en-GB" sz="1600" dirty="0">
                <a:solidFill>
                  <a:prstClr val="black"/>
                </a:solidFill>
                <a:latin typeface="+mj-lt"/>
                <a:cs typeface="Calibri" panose="020F0502020204030204" pitchFamily="34" charset="0"/>
              </a:rPr>
              <a:t>Containing </a:t>
            </a:r>
            <a:r>
              <a:rPr lang="en-GB" sz="1600" b="1" dirty="0">
                <a:latin typeface="+mj-lt"/>
                <a:cs typeface="Calibri" panose="020F0502020204030204" pitchFamily="34" charset="0"/>
              </a:rPr>
              <a:t>GPs and other health professionals </a:t>
            </a:r>
            <a:r>
              <a:rPr lang="en-GB" sz="1600" dirty="0">
                <a:latin typeface="+mj-lt"/>
                <a:cs typeface="Calibri" panose="020F0502020204030204" pitchFamily="34" charset="0"/>
              </a:rPr>
              <a:t>with </a:t>
            </a:r>
            <a:r>
              <a:rPr lang="en-GB" sz="1600" dirty="0">
                <a:solidFill>
                  <a:prstClr val="black"/>
                </a:solidFill>
                <a:latin typeface="+mj-lt"/>
                <a:cs typeface="Calibri" panose="020F0502020204030204" pitchFamily="34" charset="0"/>
              </a:rPr>
              <a:t>access to </a:t>
            </a:r>
            <a:r>
              <a:rPr lang="en-GB" sz="1600" b="1" dirty="0">
                <a:solidFill>
                  <a:prstClr val="black"/>
                </a:solidFill>
                <a:latin typeface="+mj-lt"/>
                <a:cs typeface="Calibri" panose="020F0502020204030204" pitchFamily="34" charset="0"/>
              </a:rPr>
              <a:t>medical records </a:t>
            </a:r>
            <a:endParaRPr lang="en-GB" sz="1600" dirty="0">
              <a:solidFill>
                <a:prstClr val="black"/>
              </a:solidFill>
              <a:latin typeface="+mj-lt"/>
              <a:cs typeface="Calibri" panose="020F0502020204030204" pitchFamily="34" charset="0"/>
            </a:endParaRPr>
          </a:p>
          <a:p>
            <a:pPr marL="285750" indent="-285750">
              <a:buFont typeface="Arial"/>
              <a:buChar char="•"/>
            </a:pPr>
            <a:r>
              <a:rPr lang="en-GB" sz="1600" dirty="0">
                <a:solidFill>
                  <a:prstClr val="black"/>
                </a:solidFill>
                <a:latin typeface="+mj-lt"/>
                <a:cs typeface="Calibri" panose="020F0502020204030204" pitchFamily="34" charset="0"/>
              </a:rPr>
              <a:t>On track to cover </a:t>
            </a:r>
            <a:r>
              <a:rPr lang="en-GB" sz="1600" b="1" dirty="0">
                <a:solidFill>
                  <a:schemeClr val="accent4"/>
                </a:solidFill>
                <a:latin typeface="+mj-lt"/>
                <a:cs typeface="Calibri" panose="020F0502020204030204" pitchFamily="34" charset="0"/>
              </a:rPr>
              <a:t>38</a:t>
            </a:r>
            <a:r>
              <a:rPr lang="en-GB" sz="1600" b="1" dirty="0">
                <a:solidFill>
                  <a:srgbClr val="9C0B4E"/>
                </a:solidFill>
                <a:latin typeface="+mj-lt"/>
                <a:cs typeface="Calibri" panose="020F0502020204030204" pitchFamily="34" charset="0"/>
              </a:rPr>
              <a:t>%</a:t>
            </a:r>
            <a:r>
              <a:rPr lang="en-GB" sz="1600" dirty="0">
                <a:latin typeface="+mj-lt"/>
                <a:cs typeface="Calibri" panose="020F0502020204030204" pitchFamily="34" charset="0"/>
              </a:rPr>
              <a:t> of population by </a:t>
            </a:r>
            <a:r>
              <a:rPr lang="en-GB" sz="1600" b="1" dirty="0">
                <a:solidFill>
                  <a:srgbClr val="9C0B4E"/>
                </a:solidFill>
                <a:latin typeface="+mj-lt"/>
                <a:cs typeface="Calibri" panose="020F0502020204030204" pitchFamily="34" charset="0"/>
              </a:rPr>
              <a:t>April 2017 </a:t>
            </a:r>
            <a:r>
              <a:rPr lang="en-GB" sz="1600" b="1" dirty="0">
                <a:solidFill>
                  <a:srgbClr val="9C0B4E"/>
                </a:solidFill>
                <a:latin typeface="+mj-lt"/>
                <a:cs typeface="Calibri" panose="020F0502020204030204" pitchFamily="34" charset="0"/>
                <a:sym typeface="Wingdings" panose="05000000000000000000" pitchFamily="2" charset="2"/>
              </a:rPr>
              <a:t> </a:t>
            </a:r>
            <a:r>
              <a:rPr lang="en-GB" sz="1600" dirty="0">
                <a:solidFill>
                  <a:prstClr val="black"/>
                </a:solidFill>
                <a:latin typeface="+mj-lt"/>
                <a:cs typeface="Calibri" panose="020F0502020204030204" pitchFamily="34" charset="0"/>
              </a:rPr>
              <a:t>Full coverage by April 2020</a:t>
            </a:r>
          </a:p>
        </p:txBody>
      </p:sp>
      <p:sp>
        <p:nvSpPr>
          <p:cNvPr id="4" name="TextBox 3"/>
          <p:cNvSpPr txBox="1"/>
          <p:nvPr/>
        </p:nvSpPr>
        <p:spPr>
          <a:xfrm>
            <a:off x="5017807" y="1544518"/>
            <a:ext cx="3554647" cy="1877437"/>
          </a:xfrm>
          <a:prstGeom prst="rect">
            <a:avLst/>
          </a:prstGeom>
          <a:noFill/>
        </p:spPr>
        <p:txBody>
          <a:bodyPr wrap="square" rtlCol="0">
            <a:spAutoFit/>
          </a:bodyPr>
          <a:lstStyle/>
          <a:p>
            <a:pPr marL="285750" indent="-285750">
              <a:buFont typeface="Arial"/>
              <a:buChar char="•"/>
            </a:pPr>
            <a:r>
              <a:rPr lang="en-GB" sz="1600" b="1" dirty="0">
                <a:solidFill>
                  <a:srgbClr val="9C0B4E"/>
                </a:solidFill>
                <a:cs typeface="Calibri" panose="020F0502020204030204" pitchFamily="34" charset="0"/>
              </a:rPr>
              <a:t>£6/patient </a:t>
            </a:r>
            <a:r>
              <a:rPr lang="en-GB" sz="1600" dirty="0">
                <a:cs typeface="Calibri" panose="020F0502020204030204" pitchFamily="34" charset="0"/>
              </a:rPr>
              <a:t>to commission </a:t>
            </a:r>
          </a:p>
          <a:p>
            <a:endParaRPr lang="en-GB" sz="1000" dirty="0">
              <a:cs typeface="Calibri" panose="020F0502020204030204" pitchFamily="34" charset="0"/>
            </a:endParaRPr>
          </a:p>
          <a:p>
            <a:pPr marL="285750" indent="-285750">
              <a:buFont typeface="Arial"/>
              <a:buChar char="•"/>
            </a:pPr>
            <a:r>
              <a:rPr lang="en-GB" sz="1600" b="1" dirty="0">
                <a:solidFill>
                  <a:srgbClr val="9C0B4E"/>
                </a:solidFill>
                <a:cs typeface="Calibri" panose="020F0502020204030204" pitchFamily="34" charset="0"/>
              </a:rPr>
              <a:t>£138M </a:t>
            </a:r>
            <a:r>
              <a:rPr lang="en-GB" sz="1600" dirty="0">
                <a:cs typeface="Calibri" panose="020F0502020204030204" pitchFamily="34" charset="0"/>
              </a:rPr>
              <a:t>in</a:t>
            </a:r>
            <a:r>
              <a:rPr lang="en-GB" sz="1600" b="1" dirty="0">
                <a:solidFill>
                  <a:srgbClr val="9C0B4E"/>
                </a:solidFill>
                <a:cs typeface="Calibri" panose="020F0502020204030204" pitchFamily="34" charset="0"/>
              </a:rPr>
              <a:t> </a:t>
            </a:r>
            <a:r>
              <a:rPr lang="en-GB" sz="1600" b="1" dirty="0">
                <a:cs typeface="Calibri" panose="020F0502020204030204" pitchFamily="34" charset="0"/>
              </a:rPr>
              <a:t>2017/18 </a:t>
            </a:r>
            <a:r>
              <a:rPr lang="en-GB" sz="1600" dirty="0">
                <a:cs typeface="Calibri" panose="020F0502020204030204" pitchFamily="34" charset="0"/>
              </a:rPr>
              <a:t>and</a:t>
            </a:r>
            <a:r>
              <a:rPr lang="en-GB" sz="1600" b="1" dirty="0">
                <a:solidFill>
                  <a:srgbClr val="9C0B4E"/>
                </a:solidFill>
                <a:cs typeface="Calibri" panose="020F0502020204030204" pitchFamily="34" charset="0"/>
              </a:rPr>
              <a:t> £258M </a:t>
            </a:r>
            <a:r>
              <a:rPr lang="en-GB" sz="1600" dirty="0">
                <a:cs typeface="Calibri" panose="020F0502020204030204" pitchFamily="34" charset="0"/>
              </a:rPr>
              <a:t>in</a:t>
            </a:r>
            <a:r>
              <a:rPr lang="en-GB" sz="1600" b="1" dirty="0">
                <a:solidFill>
                  <a:srgbClr val="9C0B4E"/>
                </a:solidFill>
                <a:cs typeface="Calibri" panose="020F0502020204030204" pitchFamily="34" charset="0"/>
              </a:rPr>
              <a:t> </a:t>
            </a:r>
            <a:r>
              <a:rPr lang="en-GB" sz="1600" b="1" dirty="0">
                <a:cs typeface="Calibri" panose="020F0502020204030204" pitchFamily="34" charset="0"/>
              </a:rPr>
              <a:t>2018/19 </a:t>
            </a:r>
            <a:r>
              <a:rPr lang="en-GB" sz="1600" dirty="0">
                <a:cs typeface="Calibri" panose="020F0502020204030204" pitchFamily="34" charset="0"/>
              </a:rPr>
              <a:t>as</a:t>
            </a:r>
            <a:r>
              <a:rPr lang="en-GB" sz="1600" b="1" dirty="0">
                <a:solidFill>
                  <a:srgbClr val="9C0B4E"/>
                </a:solidFill>
                <a:cs typeface="Calibri" panose="020F0502020204030204" pitchFamily="34" charset="0"/>
              </a:rPr>
              <a:t> </a:t>
            </a:r>
            <a:r>
              <a:rPr lang="en-GB" sz="1600" b="1" dirty="0">
                <a:cs typeface="Calibri" panose="020F0502020204030204" pitchFamily="34" charset="0"/>
              </a:rPr>
              <a:t>recurrent funding</a:t>
            </a:r>
          </a:p>
          <a:p>
            <a:pPr marL="285750" indent="-285750">
              <a:buFont typeface="Arial"/>
              <a:buChar char="•"/>
            </a:pPr>
            <a:endParaRPr lang="en-GB" sz="1000" dirty="0">
              <a:solidFill>
                <a:prstClr val="black"/>
              </a:solidFill>
              <a:cs typeface="Calibri" panose="020F0502020204030204" pitchFamily="34" charset="0"/>
            </a:endParaRPr>
          </a:p>
          <a:p>
            <a:pPr marL="285750" indent="-285750">
              <a:buFont typeface="Arial"/>
              <a:buChar char="•"/>
            </a:pPr>
            <a:r>
              <a:rPr lang="en-GB" sz="1600" dirty="0">
                <a:solidFill>
                  <a:prstClr val="black"/>
                </a:solidFill>
                <a:cs typeface="Calibri" panose="020F0502020204030204" pitchFamily="34" charset="0"/>
              </a:rPr>
              <a:t>Can be used for </a:t>
            </a:r>
            <a:r>
              <a:rPr lang="en-GB" sz="1600" b="1" dirty="0">
                <a:cs typeface="Calibri" panose="020F0502020204030204" pitchFamily="34" charset="0"/>
              </a:rPr>
              <a:t>in and out of hours capacity </a:t>
            </a:r>
            <a:r>
              <a:rPr lang="en-GB" sz="1600" dirty="0">
                <a:cs typeface="Calibri" panose="020F0502020204030204" pitchFamily="34" charset="0"/>
              </a:rPr>
              <a:t>to support practice resilience</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463" y="121553"/>
            <a:ext cx="597661" cy="44824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0996" y="3626137"/>
            <a:ext cx="521707" cy="420287"/>
          </a:xfrm>
          <a:prstGeom prst="rect">
            <a:avLst/>
          </a:prstGeom>
        </p:spPr>
      </p:pic>
      <p:sp>
        <p:nvSpPr>
          <p:cNvPr id="2" name="Rectangle 1"/>
          <p:cNvSpPr/>
          <p:nvPr/>
        </p:nvSpPr>
        <p:spPr>
          <a:xfrm>
            <a:off x="333575" y="569797"/>
            <a:ext cx="8752812" cy="1184940"/>
          </a:xfrm>
          <a:prstGeom prst="rect">
            <a:avLst/>
          </a:prstGeom>
        </p:spPr>
        <p:txBody>
          <a:bodyPr wrap="square">
            <a:spAutoFit/>
          </a:bodyPr>
          <a:lstStyle/>
          <a:p>
            <a:pPr marL="285750" indent="-285750">
              <a:buFont typeface="Arial"/>
              <a:buChar char="•"/>
            </a:pPr>
            <a:r>
              <a:rPr lang="en-US" sz="1600" dirty="0">
                <a:latin typeface="+mj-lt"/>
                <a:cs typeface="Calibri"/>
              </a:rPr>
              <a:t>Build on the </a:t>
            </a:r>
            <a:r>
              <a:rPr lang="en-US" sz="1600" b="1" dirty="0">
                <a:latin typeface="+mj-lt"/>
                <a:cs typeface="Calibri"/>
              </a:rPr>
              <a:t>57</a:t>
            </a:r>
            <a:r>
              <a:rPr lang="en-US" sz="1600" dirty="0">
                <a:latin typeface="+mj-lt"/>
                <a:cs typeface="Calibri"/>
              </a:rPr>
              <a:t> GP Access Funds covering 17M patients towards </a:t>
            </a:r>
            <a:r>
              <a:rPr lang="en-US" sz="1600" b="1" dirty="0">
                <a:solidFill>
                  <a:srgbClr val="9C0B4E"/>
                </a:solidFill>
                <a:latin typeface="+mj-lt"/>
                <a:cs typeface="Calibri"/>
              </a:rPr>
              <a:t>national coverage of access hubs </a:t>
            </a:r>
            <a:r>
              <a:rPr lang="en-US" sz="1600" dirty="0">
                <a:latin typeface="+mj-lt"/>
                <a:cs typeface="Calibri"/>
              </a:rPr>
              <a:t>by March 2019</a:t>
            </a:r>
            <a:endParaRPr lang="en-US" sz="400" b="1" dirty="0">
              <a:latin typeface="+mj-lt"/>
              <a:cs typeface="Calibri"/>
            </a:endParaRPr>
          </a:p>
          <a:p>
            <a:pPr marL="285750" indent="-285750">
              <a:buFont typeface="Arial"/>
              <a:buChar char="•"/>
            </a:pPr>
            <a:r>
              <a:rPr lang="en-US" sz="1600" b="1" dirty="0">
                <a:latin typeface="+mj-lt"/>
                <a:cs typeface="Calibri"/>
              </a:rPr>
              <a:t>CCGs to commission hubs </a:t>
            </a:r>
            <a:r>
              <a:rPr lang="en-US" sz="1600" dirty="0">
                <a:latin typeface="+mj-lt"/>
                <a:cs typeface="Calibri"/>
              </a:rPr>
              <a:t>from practice groupings/OOH/urgent care providers (or a mix) </a:t>
            </a:r>
            <a:endParaRPr lang="en-GB" sz="900" b="1" dirty="0">
              <a:solidFill>
                <a:prstClr val="black"/>
              </a:solidFill>
              <a:latin typeface="+mj-lt"/>
              <a:cs typeface="Calibri"/>
            </a:endParaRPr>
          </a:p>
          <a:p>
            <a:pPr marL="0" lvl="2"/>
            <a:endParaRPr lang="en-GB" sz="400" b="1" dirty="0">
              <a:solidFill>
                <a:prstClr val="black"/>
              </a:solidFill>
              <a:latin typeface="+mj-lt"/>
              <a:cs typeface="Calibri"/>
            </a:endParaRPr>
          </a:p>
          <a:p>
            <a:pPr marL="0" lvl="2"/>
            <a:r>
              <a:rPr lang="en-GB" sz="1600" dirty="0">
                <a:solidFill>
                  <a:prstClr val="black"/>
                </a:solidFill>
                <a:latin typeface="+mj-lt"/>
                <a:cs typeface="Calibri"/>
              </a:rPr>
              <a:t>               National requirements</a:t>
            </a:r>
            <a:endParaRPr lang="en-GB" sz="1100" dirty="0">
              <a:solidFill>
                <a:prstClr val="black"/>
              </a:solidFill>
              <a:latin typeface="+mj-lt"/>
              <a:cs typeface="Calibri" panose="020F0502020204030204" pitchFamily="34" charset="0"/>
            </a:endParaRPr>
          </a:p>
          <a:p>
            <a:pPr lvl="1"/>
            <a:endParaRPr lang="en-GB" sz="300" dirty="0">
              <a:solidFill>
                <a:prstClr val="black"/>
              </a:solidFill>
              <a:latin typeface="+mj-lt"/>
              <a:cs typeface="Calibri" panose="020F0502020204030204" pitchFamily="34" charset="0"/>
            </a:endParaRPr>
          </a:p>
        </p:txBody>
      </p:sp>
      <p:sp>
        <p:nvSpPr>
          <p:cNvPr id="9" name="TextBox 8"/>
          <p:cNvSpPr txBox="1"/>
          <p:nvPr/>
        </p:nvSpPr>
        <p:spPr>
          <a:xfrm>
            <a:off x="7841673" y="4738255"/>
            <a:ext cx="1129145"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9847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19" y="-38649"/>
            <a:ext cx="4410127" cy="500794"/>
          </a:xfrm>
        </p:spPr>
        <p:txBody>
          <a:bodyPr/>
          <a:lstStyle/>
          <a:p>
            <a:r>
              <a:rPr lang="en-GB" dirty="0" smtClean="0"/>
              <a:t>Pharmacy and the future</a:t>
            </a:r>
            <a:endParaRPr lang="en-GB" dirty="0"/>
          </a:p>
        </p:txBody>
      </p:sp>
      <p:sp>
        <p:nvSpPr>
          <p:cNvPr id="3" name="Rectangle 2"/>
          <p:cNvSpPr/>
          <p:nvPr/>
        </p:nvSpPr>
        <p:spPr>
          <a:xfrm>
            <a:off x="98537" y="440726"/>
            <a:ext cx="8933638" cy="391557"/>
          </a:xfrm>
          <a:prstGeom prst="rect">
            <a:avLst/>
          </a:prstGeom>
          <a:solidFill>
            <a:srgbClr val="A10054"/>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GB" sz="2400" dirty="0" smtClean="0">
                <a:solidFill>
                  <a:prstClr val="white"/>
                </a:solidFill>
              </a:rPr>
              <a:t>How pharmacy will change</a:t>
            </a:r>
            <a:endParaRPr lang="en-GB" dirty="0">
              <a:solidFill>
                <a:prstClr val="white"/>
              </a:solidFill>
            </a:endParaRPr>
          </a:p>
        </p:txBody>
      </p:sp>
      <p:sp>
        <p:nvSpPr>
          <p:cNvPr id="4" name="Rectangle 3"/>
          <p:cNvSpPr/>
          <p:nvPr/>
        </p:nvSpPr>
        <p:spPr>
          <a:xfrm>
            <a:off x="98537" y="883618"/>
            <a:ext cx="3060299" cy="4176754"/>
          </a:xfrm>
          <a:prstGeom prst="rect">
            <a:avLst/>
          </a:prstGeom>
          <a:solidFill>
            <a:srgbClr val="0072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marL="285750" lvl="1" indent="-285750">
              <a:spcAft>
                <a:spcPts val="600"/>
              </a:spcAft>
              <a:buFont typeface="Arial" panose="020B0604020202020204" pitchFamily="34" charset="0"/>
              <a:buChar char="•"/>
            </a:pPr>
            <a:r>
              <a:rPr lang="en-GB" sz="1400" dirty="0" smtClean="0">
                <a:solidFill>
                  <a:prstClr val="white"/>
                </a:solidFill>
              </a:rPr>
              <a:t>Overall aim is to better integrate pharmacy in to the NHS system, make better use of pharmacists’ skills and help relieve pressure on general practice</a:t>
            </a:r>
            <a:br>
              <a:rPr lang="en-GB" sz="1400" dirty="0" smtClean="0">
                <a:solidFill>
                  <a:prstClr val="white"/>
                </a:solidFill>
              </a:rPr>
            </a:br>
            <a:endParaRPr lang="en-GB" sz="1400" dirty="0" smtClean="0">
              <a:solidFill>
                <a:prstClr val="white"/>
              </a:solidFill>
            </a:endParaRPr>
          </a:p>
          <a:p>
            <a:pPr marL="285750" lvl="1" indent="-285750">
              <a:spcAft>
                <a:spcPts val="600"/>
              </a:spcAft>
              <a:buFont typeface="Arial" panose="020B0604020202020204" pitchFamily="34" charset="0"/>
              <a:buChar char="•"/>
            </a:pPr>
            <a:r>
              <a:rPr lang="en-GB" sz="1400" dirty="0" smtClean="0">
                <a:solidFill>
                  <a:prstClr val="white"/>
                </a:solidFill>
              </a:rPr>
              <a:t>491 clinical pharmacists in GP practices, with 1500 more to come by 2020</a:t>
            </a:r>
            <a:br>
              <a:rPr lang="en-GB" sz="1400" dirty="0" smtClean="0">
                <a:solidFill>
                  <a:prstClr val="white"/>
                </a:solidFill>
              </a:rPr>
            </a:br>
            <a:endParaRPr lang="en-GB" sz="1400" dirty="0" smtClean="0">
              <a:solidFill>
                <a:prstClr val="white"/>
              </a:solidFill>
            </a:endParaRPr>
          </a:p>
          <a:p>
            <a:pPr marL="285750" lvl="1" indent="-285750">
              <a:spcAft>
                <a:spcPts val="600"/>
              </a:spcAft>
              <a:buFont typeface="Arial" panose="020B0604020202020204" pitchFamily="34" charset="0"/>
              <a:buChar char="•"/>
            </a:pPr>
            <a:r>
              <a:rPr lang="en-GB" sz="1400" dirty="0" smtClean="0">
                <a:solidFill>
                  <a:prstClr val="white"/>
                </a:solidFill>
              </a:rPr>
              <a:t>Community pharmacists more involved in monitoring of LTCs, especially in care homes</a:t>
            </a:r>
            <a:br>
              <a:rPr lang="en-GB" sz="1400" dirty="0" smtClean="0">
                <a:solidFill>
                  <a:prstClr val="white"/>
                </a:solidFill>
              </a:rPr>
            </a:br>
            <a:endParaRPr lang="en-GB" sz="1400" dirty="0" smtClean="0">
              <a:solidFill>
                <a:prstClr val="white"/>
              </a:solidFill>
            </a:endParaRPr>
          </a:p>
          <a:p>
            <a:pPr marL="285750" lvl="1" indent="-285750">
              <a:spcAft>
                <a:spcPts val="600"/>
              </a:spcAft>
              <a:buFont typeface="Arial" panose="020B0604020202020204" pitchFamily="34" charset="0"/>
              <a:buChar char="•"/>
            </a:pPr>
            <a:r>
              <a:rPr lang="en-GB" sz="1400" dirty="0" smtClean="0">
                <a:solidFill>
                  <a:prstClr val="white"/>
                </a:solidFill>
              </a:rPr>
              <a:t>60 pharmacists in urgent care/NHS111 hubs and 150 pharmacists in care homes to support medicines optimisation</a:t>
            </a:r>
            <a:br>
              <a:rPr lang="en-GB" sz="1400" dirty="0" smtClean="0">
                <a:solidFill>
                  <a:prstClr val="white"/>
                </a:solidFill>
              </a:rPr>
            </a:br>
            <a:endParaRPr lang="en-GB" sz="1400" dirty="0" smtClean="0">
              <a:solidFill>
                <a:prstClr val="white"/>
              </a:solidFill>
            </a:endParaRPr>
          </a:p>
        </p:txBody>
      </p:sp>
      <p:sp>
        <p:nvSpPr>
          <p:cNvPr id="5" name="Rectangle 4"/>
          <p:cNvSpPr/>
          <p:nvPr/>
        </p:nvSpPr>
        <p:spPr>
          <a:xfrm>
            <a:off x="3202273" y="891882"/>
            <a:ext cx="2838310" cy="4168489"/>
          </a:xfrm>
          <a:prstGeom prst="rect">
            <a:avLst/>
          </a:prstGeom>
          <a:solidFill>
            <a:srgbClr val="0090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prstClr val="white"/>
                </a:solidFill>
              </a:rPr>
              <a:t>Encourage </a:t>
            </a:r>
            <a:r>
              <a:rPr lang="en-GB" sz="1400" dirty="0" smtClean="0">
                <a:solidFill>
                  <a:prstClr val="white"/>
                </a:solidFill>
              </a:rPr>
              <a:t>more patients </a:t>
            </a:r>
            <a:r>
              <a:rPr lang="en-GB" sz="1400" dirty="0">
                <a:solidFill>
                  <a:prstClr val="white"/>
                </a:solidFill>
              </a:rPr>
              <a:t>to sign up for Patient Online, so they can request repeat scripts </a:t>
            </a:r>
            <a:r>
              <a:rPr lang="en-GB" sz="1400" dirty="0" smtClean="0">
                <a:solidFill>
                  <a:prstClr val="white"/>
                </a:solidFill>
              </a:rPr>
              <a:t>online</a:t>
            </a:r>
            <a:br>
              <a:rPr lang="en-GB" sz="1400" dirty="0" smtClean="0">
                <a:solidFill>
                  <a:prstClr val="white"/>
                </a:solidFill>
              </a:rPr>
            </a:br>
            <a:endParaRPr lang="en-GB" sz="1400" dirty="0">
              <a:solidFill>
                <a:prstClr val="white"/>
              </a:solidFill>
            </a:endParaRPr>
          </a:p>
          <a:p>
            <a:pPr marL="285750" indent="-285750">
              <a:buFont typeface="Arial" panose="020B0604020202020204" pitchFamily="34" charset="0"/>
              <a:buChar char="•"/>
            </a:pPr>
            <a:r>
              <a:rPr lang="en-GB" sz="1400" dirty="0">
                <a:solidFill>
                  <a:prstClr val="white"/>
                </a:solidFill>
              </a:rPr>
              <a:t>Target for 80% of all prescriptions to be </a:t>
            </a:r>
            <a:r>
              <a:rPr lang="en-GB" sz="1400" dirty="0" smtClean="0">
                <a:solidFill>
                  <a:prstClr val="white"/>
                </a:solidFill>
              </a:rPr>
              <a:t>done using the Electronic Prescription Service</a:t>
            </a:r>
            <a:br>
              <a:rPr lang="en-GB" sz="1400" dirty="0" smtClean="0">
                <a:solidFill>
                  <a:prstClr val="white"/>
                </a:solidFill>
              </a:rPr>
            </a:br>
            <a:r>
              <a:rPr lang="en-GB" sz="1400" dirty="0" smtClean="0">
                <a:solidFill>
                  <a:prstClr val="white"/>
                </a:solidFill>
              </a:rPr>
              <a:t> </a:t>
            </a:r>
          </a:p>
          <a:p>
            <a:pPr marL="285750" indent="-285750">
              <a:buFont typeface="Arial" panose="020B0604020202020204" pitchFamily="34" charset="0"/>
              <a:buChar char="•"/>
            </a:pPr>
            <a:r>
              <a:rPr lang="en-GB" sz="1400" dirty="0" smtClean="0">
                <a:solidFill>
                  <a:prstClr val="white"/>
                </a:solidFill>
                <a:cs typeface="Arial" panose="020B0604020202020204" pitchFamily="34" charset="0"/>
              </a:rPr>
              <a:t>Patients’ Summary Care Records will be available in every pharmacy</a:t>
            </a:r>
            <a:br>
              <a:rPr lang="en-GB" sz="1400" dirty="0" smtClean="0">
                <a:solidFill>
                  <a:prstClr val="white"/>
                </a:solidFill>
                <a:cs typeface="Arial" panose="020B0604020202020204" pitchFamily="34" charset="0"/>
              </a:rPr>
            </a:br>
            <a:endParaRPr lang="en-GB" sz="1400" dirty="0" smtClean="0">
              <a:solidFill>
                <a:prstClr val="white"/>
              </a:solidFill>
              <a:cs typeface="Arial" panose="020B0604020202020204" pitchFamily="34" charset="0"/>
            </a:endParaRPr>
          </a:p>
          <a:p>
            <a:pPr marL="285750" indent="-285750">
              <a:buFont typeface="Arial" panose="020B0604020202020204" pitchFamily="34" charset="0"/>
              <a:buChar char="•"/>
            </a:pPr>
            <a:r>
              <a:rPr lang="en-GB" sz="1400" dirty="0" smtClean="0">
                <a:solidFill>
                  <a:prstClr val="white"/>
                </a:solidFill>
                <a:cs typeface="Arial" panose="020B0604020202020204" pitchFamily="34" charset="0"/>
              </a:rPr>
              <a:t>All community pharmacies to use NHS Mail </a:t>
            </a:r>
            <a:r>
              <a:rPr lang="en-GB" sz="1400" dirty="0" smtClean="0">
                <a:solidFill>
                  <a:prstClr val="white"/>
                </a:solidFill>
              </a:rPr>
              <a:t/>
            </a:r>
            <a:br>
              <a:rPr lang="en-GB" sz="1400" dirty="0" smtClean="0">
                <a:solidFill>
                  <a:prstClr val="white"/>
                </a:solidFill>
              </a:rPr>
            </a:br>
            <a:endParaRPr lang="en-GB" sz="1400" dirty="0" smtClean="0">
              <a:solidFill>
                <a:prstClr val="white"/>
              </a:solidFill>
            </a:endParaRPr>
          </a:p>
        </p:txBody>
      </p:sp>
      <p:sp>
        <p:nvSpPr>
          <p:cNvPr id="6" name="Rectangle 5"/>
          <p:cNvSpPr/>
          <p:nvPr/>
        </p:nvSpPr>
        <p:spPr>
          <a:xfrm>
            <a:off x="6082147" y="885557"/>
            <a:ext cx="2950028" cy="4174815"/>
          </a:xfrm>
          <a:prstGeom prst="rect">
            <a:avLst/>
          </a:prstGeom>
          <a:solidFill>
            <a:srgbClr val="00ADC6"/>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sz="1400" dirty="0" smtClean="0">
                <a:solidFill>
                  <a:prstClr val="white"/>
                </a:solidFill>
                <a:cs typeface="Arial" panose="020B0604020202020204" pitchFamily="34" charset="0"/>
              </a:rPr>
              <a:t>Urgent medicines supply service: direct referral from NHS111 to community  pharmacies to supply urgent repeat prescriptions, to reduce pressure on GP OOH services</a:t>
            </a:r>
            <a:br>
              <a:rPr lang="en-GB" sz="1400" dirty="0" smtClean="0">
                <a:solidFill>
                  <a:prstClr val="white"/>
                </a:solidFill>
                <a:cs typeface="Arial" panose="020B0604020202020204" pitchFamily="34" charset="0"/>
              </a:rPr>
            </a:br>
            <a:endParaRPr lang="en-GB" sz="1400" dirty="0">
              <a:solidFill>
                <a:prstClr val="white"/>
              </a:solidFill>
              <a:cs typeface="Arial" panose="020B0604020202020204" pitchFamily="34" charset="0"/>
            </a:endParaRPr>
          </a:p>
          <a:p>
            <a:pPr marL="285750" indent="-285750">
              <a:spcAft>
                <a:spcPts val="600"/>
              </a:spcAft>
              <a:buFont typeface="Arial" panose="020B0604020202020204" pitchFamily="34" charset="0"/>
              <a:buChar char="•"/>
            </a:pPr>
            <a:r>
              <a:rPr lang="en-GB" sz="1400" dirty="0" smtClean="0">
                <a:solidFill>
                  <a:prstClr val="white"/>
                </a:solidFill>
                <a:cs typeface="Arial" panose="020B0604020202020204" pitchFamily="34" charset="0"/>
              </a:rPr>
              <a:t>Urgent minor illness care pilot: direct referral from NHS111 to community pharmacies for minor illnesses, to free up GP time</a:t>
            </a:r>
            <a:br>
              <a:rPr lang="en-GB" sz="1400" dirty="0" smtClean="0">
                <a:solidFill>
                  <a:prstClr val="white"/>
                </a:solidFill>
                <a:cs typeface="Arial" panose="020B0604020202020204" pitchFamily="34" charset="0"/>
              </a:rPr>
            </a:br>
            <a:endParaRPr lang="en-GB" sz="1400" dirty="0">
              <a:solidFill>
                <a:prstClr val="white"/>
              </a:solidFill>
              <a:cs typeface="Arial" panose="020B0604020202020204" pitchFamily="34" charset="0"/>
            </a:endParaRPr>
          </a:p>
          <a:p>
            <a:pPr marL="285750" indent="-285750">
              <a:spcAft>
                <a:spcPts val="600"/>
              </a:spcAft>
              <a:buFont typeface="Arial" panose="020B0604020202020204" pitchFamily="34" charset="0"/>
              <a:buChar char="•"/>
            </a:pPr>
            <a:r>
              <a:rPr lang="en-GB" sz="1400" dirty="0" smtClean="0">
                <a:solidFill>
                  <a:prstClr val="white"/>
                </a:solidFill>
                <a:cs typeface="Arial" panose="020B0604020202020204" pitchFamily="34" charset="0"/>
              </a:rPr>
              <a:t>Strengthened partnership working between RCGP, BMA and the pharmacy profession to unravel boundary issues between the professions</a:t>
            </a:r>
            <a:endParaRPr lang="en-GB" sz="1400" dirty="0">
              <a:solidFill>
                <a:prstClr val="white"/>
              </a:solidFill>
            </a:endParaRPr>
          </a:p>
          <a:p>
            <a:pPr marL="285750" lvl="1" indent="-285750">
              <a:spcAft>
                <a:spcPts val="600"/>
              </a:spcAft>
              <a:buFont typeface="Arial" panose="020B0604020202020204" pitchFamily="34" charset="0"/>
              <a:buChar char="•"/>
            </a:pPr>
            <a:endParaRPr lang="en-GB" sz="1400" dirty="0">
              <a:solidFill>
                <a:prstClr val="white"/>
              </a:solidFill>
            </a:endParaRPr>
          </a:p>
          <a:p>
            <a:pPr marL="285750" indent="-285750">
              <a:spcAft>
                <a:spcPts val="600"/>
              </a:spcAft>
              <a:buFont typeface="Arial" panose="020B0604020202020204" pitchFamily="34" charset="0"/>
              <a:buChar char="•"/>
            </a:pPr>
            <a:endParaRPr lang="en-GB" sz="1400" dirty="0">
              <a:solidFill>
                <a:prstClr val="white"/>
              </a:solidFill>
            </a:endParaRPr>
          </a:p>
        </p:txBody>
      </p:sp>
    </p:spTree>
    <p:extLst>
      <p:ext uri="{BB962C8B-B14F-4D97-AF65-F5344CB8AC3E}">
        <p14:creationId xmlns:p14="http://schemas.microsoft.com/office/powerpoint/2010/main" val="24369735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72" y="538053"/>
            <a:ext cx="7356815" cy="382975"/>
          </a:xfrm>
        </p:spPr>
        <p:txBody>
          <a:bodyPr/>
          <a:lstStyle/>
          <a:p>
            <a:r>
              <a:rPr lang="en-US" sz="2400" dirty="0"/>
              <a:t>Collaborative Working Options</a:t>
            </a:r>
            <a:br>
              <a:rPr lang="en-US" sz="2400" dirty="0"/>
            </a:br>
            <a:r>
              <a:rPr lang="en-US" sz="2400" dirty="0"/>
              <a:t/>
            </a:r>
            <a:br>
              <a:rPr lang="en-US" sz="2400" dirty="0"/>
            </a:br>
            <a:r>
              <a:rPr lang="en-US" sz="1800" b="0" dirty="0"/>
              <a:t>MCPs feel like a distant </a:t>
            </a:r>
            <a:r>
              <a:rPr lang="en-US" sz="1800" b="0" dirty="0" smtClean="0"/>
              <a:t>concept </a:t>
            </a:r>
            <a:r>
              <a:rPr lang="mr-IN" sz="1800" b="0" dirty="0" smtClean="0"/>
              <a:t>–</a:t>
            </a:r>
            <a:r>
              <a:rPr lang="en-US" sz="1800" b="0" dirty="0" smtClean="0"/>
              <a:t> </a:t>
            </a:r>
            <a:r>
              <a:rPr lang="en-US" sz="1800" b="0" dirty="0"/>
              <a:t/>
            </a:r>
            <a:br>
              <a:rPr lang="en-US" sz="1800" b="0" dirty="0"/>
            </a:br>
            <a:r>
              <a:rPr lang="en-US" sz="1800" b="0" dirty="0"/>
              <a:t>how do we progress now?</a:t>
            </a:r>
          </a:p>
        </p:txBody>
      </p:sp>
      <p:sp>
        <p:nvSpPr>
          <p:cNvPr id="3" name="Rounded Rectangle 2"/>
          <p:cNvSpPr/>
          <p:nvPr/>
        </p:nvSpPr>
        <p:spPr>
          <a:xfrm>
            <a:off x="6676058" y="1233441"/>
            <a:ext cx="2160000" cy="70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466725">
              <a:lnSpc>
                <a:spcPct val="90000"/>
              </a:lnSpc>
              <a:spcBef>
                <a:spcPct val="0"/>
              </a:spcBef>
              <a:spcAft>
                <a:spcPct val="35000"/>
              </a:spcAft>
            </a:pPr>
            <a:r>
              <a:rPr lang="en-GB" sz="1300" b="1" dirty="0"/>
              <a:t>Access and diagnostic hubs</a:t>
            </a:r>
            <a:endParaRPr lang="en-US" sz="1300" b="1" dirty="0"/>
          </a:p>
        </p:txBody>
      </p:sp>
      <p:sp>
        <p:nvSpPr>
          <p:cNvPr id="35" name="Rounded Rectangle 34"/>
          <p:cNvSpPr/>
          <p:nvPr/>
        </p:nvSpPr>
        <p:spPr>
          <a:xfrm>
            <a:off x="6674007" y="2791937"/>
            <a:ext cx="2160000" cy="70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defTabSz="466725">
              <a:lnSpc>
                <a:spcPct val="90000"/>
              </a:lnSpc>
              <a:spcBef>
                <a:spcPct val="0"/>
              </a:spcBef>
              <a:spcAft>
                <a:spcPct val="35000"/>
              </a:spcAft>
            </a:pPr>
            <a:r>
              <a:rPr lang="en-US" sz="1300" b="1"/>
              <a:t>Integration</a:t>
            </a:r>
            <a:r>
              <a:rPr lang="en-US" sz="1300"/>
              <a:t> with community and specialist services</a:t>
            </a:r>
            <a:endParaRPr lang="en-US" sz="1300" dirty="0"/>
          </a:p>
        </p:txBody>
      </p:sp>
      <p:sp>
        <p:nvSpPr>
          <p:cNvPr id="36" name="Rounded Rectangle 35"/>
          <p:cNvSpPr/>
          <p:nvPr/>
        </p:nvSpPr>
        <p:spPr>
          <a:xfrm>
            <a:off x="6658549" y="3571321"/>
            <a:ext cx="2160000" cy="70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466725">
              <a:lnSpc>
                <a:spcPct val="90000"/>
              </a:lnSpc>
              <a:spcBef>
                <a:spcPct val="0"/>
              </a:spcBef>
              <a:spcAft>
                <a:spcPct val="35000"/>
              </a:spcAft>
            </a:pPr>
            <a:r>
              <a:rPr lang="en-US" sz="1300" b="1" dirty="0"/>
              <a:t>Place &amp; population </a:t>
            </a:r>
            <a:r>
              <a:rPr lang="en-US" sz="1300" b="1" dirty="0" smtClean="0"/>
              <a:t>based-</a:t>
            </a:r>
            <a:r>
              <a:rPr lang="en-US" sz="1300" dirty="0" smtClean="0"/>
              <a:t>care</a:t>
            </a:r>
            <a:endParaRPr lang="en-US" sz="1300" dirty="0"/>
          </a:p>
        </p:txBody>
      </p:sp>
      <p:sp>
        <p:nvSpPr>
          <p:cNvPr id="37" name="Rounded Rectangle 36"/>
          <p:cNvSpPr/>
          <p:nvPr/>
        </p:nvSpPr>
        <p:spPr>
          <a:xfrm>
            <a:off x="5037348" y="1503543"/>
            <a:ext cx="1552741" cy="8835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66725">
              <a:lnSpc>
                <a:spcPct val="90000"/>
              </a:lnSpc>
              <a:spcBef>
                <a:spcPct val="0"/>
              </a:spcBef>
              <a:spcAft>
                <a:spcPct val="35000"/>
              </a:spcAft>
            </a:pPr>
            <a:r>
              <a:rPr lang="en-US" sz="1300" b="1" dirty="0"/>
              <a:t>Prevention</a:t>
            </a:r>
            <a:r>
              <a:rPr lang="en-US" sz="1300" dirty="0"/>
              <a:t>, self-care &amp; social prescribing</a:t>
            </a:r>
          </a:p>
        </p:txBody>
      </p:sp>
      <p:sp>
        <p:nvSpPr>
          <p:cNvPr id="38" name="Rounded Rectangle 37"/>
          <p:cNvSpPr/>
          <p:nvPr/>
        </p:nvSpPr>
        <p:spPr>
          <a:xfrm>
            <a:off x="5027355" y="2447626"/>
            <a:ext cx="1562734" cy="8835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66725">
              <a:lnSpc>
                <a:spcPct val="90000"/>
              </a:lnSpc>
              <a:spcBef>
                <a:spcPct val="0"/>
              </a:spcBef>
              <a:spcAft>
                <a:spcPct val="35000"/>
              </a:spcAft>
            </a:pPr>
            <a:r>
              <a:rPr lang="en-US" sz="1300" b="1" dirty="0"/>
              <a:t>Collective recruitmen</a:t>
            </a:r>
            <a:r>
              <a:rPr lang="en-US" sz="1300" dirty="0"/>
              <a:t>t e.g. GP Career Plus</a:t>
            </a:r>
          </a:p>
        </p:txBody>
      </p:sp>
      <p:sp>
        <p:nvSpPr>
          <p:cNvPr id="39" name="Rounded Rectangle 38"/>
          <p:cNvSpPr/>
          <p:nvPr/>
        </p:nvSpPr>
        <p:spPr>
          <a:xfrm>
            <a:off x="5037349" y="3391709"/>
            <a:ext cx="1552740" cy="8835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66725">
              <a:lnSpc>
                <a:spcPct val="90000"/>
              </a:lnSpc>
              <a:spcBef>
                <a:spcPct val="0"/>
              </a:spcBef>
              <a:spcAft>
                <a:spcPct val="35000"/>
              </a:spcAft>
            </a:pPr>
            <a:r>
              <a:rPr lang="en-US" sz="1300"/>
              <a:t>Work closely with </a:t>
            </a:r>
            <a:r>
              <a:rPr lang="en-US" sz="1300" b="1"/>
              <a:t>community pharmacy</a:t>
            </a:r>
            <a:endParaRPr lang="en-US" sz="1300" b="1" dirty="0"/>
          </a:p>
        </p:txBody>
      </p:sp>
      <p:sp>
        <p:nvSpPr>
          <p:cNvPr id="40" name="Rounded Rectangle 39"/>
          <p:cNvSpPr/>
          <p:nvPr/>
        </p:nvSpPr>
        <p:spPr>
          <a:xfrm>
            <a:off x="3498748" y="1503543"/>
            <a:ext cx="1478617" cy="883566"/>
          </a:xfrm>
          <a:prstGeom prst="roundRect">
            <a:avLst/>
          </a:prstGeom>
          <a:solidFill>
            <a:srgbClr val="0091C9"/>
          </a:solidFill>
        </p:spPr>
        <p:style>
          <a:lnRef idx="3">
            <a:schemeClr val="lt1"/>
          </a:lnRef>
          <a:fillRef idx="1">
            <a:schemeClr val="accent6"/>
          </a:fillRef>
          <a:effectRef idx="1">
            <a:schemeClr val="accent6"/>
          </a:effectRef>
          <a:fontRef idx="minor">
            <a:schemeClr val="lt1"/>
          </a:fontRef>
        </p:style>
        <p:txBody>
          <a:bodyPr rtlCol="0" anchor="ctr"/>
          <a:lstStyle/>
          <a:p>
            <a:pPr lvl="0" algn="ctr" defTabSz="466725">
              <a:lnSpc>
                <a:spcPct val="90000"/>
              </a:lnSpc>
              <a:spcBef>
                <a:spcPct val="0"/>
              </a:spcBef>
              <a:spcAft>
                <a:spcPct val="35000"/>
              </a:spcAft>
            </a:pPr>
            <a:r>
              <a:rPr lang="en-US" sz="1300" dirty="0"/>
              <a:t>Group </a:t>
            </a:r>
            <a:r>
              <a:rPr lang="en-US" sz="1300" b="1" dirty="0"/>
              <a:t>Education and </a:t>
            </a:r>
            <a:r>
              <a:rPr lang="en-US" sz="1300" b="1" dirty="0" smtClean="0"/>
              <a:t>training</a:t>
            </a:r>
            <a:endParaRPr lang="en-US" sz="1300" b="1" dirty="0"/>
          </a:p>
        </p:txBody>
      </p:sp>
      <p:sp>
        <p:nvSpPr>
          <p:cNvPr id="41" name="Rounded Rectangle 40"/>
          <p:cNvSpPr/>
          <p:nvPr/>
        </p:nvSpPr>
        <p:spPr>
          <a:xfrm>
            <a:off x="3508047" y="2447626"/>
            <a:ext cx="1478617" cy="883566"/>
          </a:xfrm>
          <a:prstGeom prst="roundRect">
            <a:avLst/>
          </a:prstGeom>
          <a:solidFill>
            <a:srgbClr val="0091C9"/>
          </a:solidFill>
        </p:spPr>
        <p:style>
          <a:lnRef idx="3">
            <a:schemeClr val="lt1"/>
          </a:lnRef>
          <a:fillRef idx="1">
            <a:schemeClr val="accent6"/>
          </a:fillRef>
          <a:effectRef idx="1">
            <a:schemeClr val="accent6"/>
          </a:effectRef>
          <a:fontRef idx="minor">
            <a:schemeClr val="lt1"/>
          </a:fontRef>
        </p:style>
        <p:txBody>
          <a:bodyPr rtlCol="0" anchor="ctr"/>
          <a:lstStyle/>
          <a:p>
            <a:pPr lvl="0" algn="ctr" defTabSz="466725">
              <a:lnSpc>
                <a:spcPct val="90000"/>
              </a:lnSpc>
              <a:spcBef>
                <a:spcPct val="0"/>
              </a:spcBef>
              <a:spcAft>
                <a:spcPct val="35000"/>
              </a:spcAft>
            </a:pPr>
            <a:r>
              <a:rPr lang="en-US" sz="1300" b="1" dirty="0"/>
              <a:t>General Practice Development Programme</a:t>
            </a:r>
          </a:p>
        </p:txBody>
      </p:sp>
      <p:sp>
        <p:nvSpPr>
          <p:cNvPr id="42" name="Rounded Rectangle 41"/>
          <p:cNvSpPr/>
          <p:nvPr/>
        </p:nvSpPr>
        <p:spPr>
          <a:xfrm>
            <a:off x="3508047" y="3391709"/>
            <a:ext cx="1478617" cy="883566"/>
          </a:xfrm>
          <a:prstGeom prst="roundRect">
            <a:avLst/>
          </a:prstGeom>
          <a:solidFill>
            <a:srgbClr val="0091C9"/>
          </a:solidFill>
        </p:spPr>
        <p:style>
          <a:lnRef idx="3">
            <a:schemeClr val="lt1"/>
          </a:lnRef>
          <a:fillRef idx="1">
            <a:schemeClr val="accent6"/>
          </a:fillRef>
          <a:effectRef idx="1">
            <a:schemeClr val="accent6"/>
          </a:effectRef>
          <a:fontRef idx="minor">
            <a:schemeClr val="lt1"/>
          </a:fontRef>
        </p:style>
        <p:txBody>
          <a:bodyPr rtlCol="0" anchor="ctr"/>
          <a:lstStyle/>
          <a:p>
            <a:pPr algn="ctr" defTabSz="466725">
              <a:lnSpc>
                <a:spcPct val="90000"/>
              </a:lnSpc>
              <a:spcBef>
                <a:spcPct val="0"/>
              </a:spcBef>
              <a:spcAft>
                <a:spcPct val="35000"/>
              </a:spcAft>
            </a:pPr>
            <a:r>
              <a:rPr lang="en-US" sz="1300" dirty="0"/>
              <a:t>Collective </a:t>
            </a:r>
            <a:r>
              <a:rPr lang="en-US" sz="1300" b="1" dirty="0"/>
              <a:t>estate and IT planning</a:t>
            </a:r>
          </a:p>
        </p:txBody>
      </p:sp>
      <p:sp>
        <p:nvSpPr>
          <p:cNvPr id="43" name="Rounded Rectangle 42"/>
          <p:cNvSpPr/>
          <p:nvPr/>
        </p:nvSpPr>
        <p:spPr>
          <a:xfrm>
            <a:off x="1984395" y="2447626"/>
            <a:ext cx="1478617" cy="8835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466725">
              <a:lnSpc>
                <a:spcPct val="90000"/>
              </a:lnSpc>
              <a:spcBef>
                <a:spcPct val="0"/>
              </a:spcBef>
              <a:spcAft>
                <a:spcPct val="35000"/>
              </a:spcAft>
            </a:pPr>
            <a:r>
              <a:rPr lang="en-US" sz="1300" b="1" dirty="0"/>
              <a:t>Economies of scale </a:t>
            </a:r>
            <a:r>
              <a:rPr lang="en-US" sz="1300" dirty="0"/>
              <a:t>e.g. group buying</a:t>
            </a:r>
          </a:p>
        </p:txBody>
      </p:sp>
      <p:sp>
        <p:nvSpPr>
          <p:cNvPr id="44" name="Rounded Rectangle 43"/>
          <p:cNvSpPr/>
          <p:nvPr/>
        </p:nvSpPr>
        <p:spPr>
          <a:xfrm>
            <a:off x="1974100" y="3391709"/>
            <a:ext cx="1478617" cy="8835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466725">
              <a:lnSpc>
                <a:spcPct val="90000"/>
              </a:lnSpc>
              <a:spcBef>
                <a:spcPct val="0"/>
              </a:spcBef>
              <a:spcAft>
                <a:spcPct val="35000"/>
              </a:spcAft>
            </a:pPr>
            <a:r>
              <a:rPr lang="en-US" sz="1300" b="1" dirty="0"/>
              <a:t>Sharing staff &amp; resources </a:t>
            </a:r>
            <a:r>
              <a:rPr lang="en-US" sz="1300" dirty="0"/>
              <a:t>to build resilience</a:t>
            </a:r>
          </a:p>
        </p:txBody>
      </p:sp>
      <p:sp>
        <p:nvSpPr>
          <p:cNvPr id="45" name="Rounded Rectangle 44"/>
          <p:cNvSpPr/>
          <p:nvPr/>
        </p:nvSpPr>
        <p:spPr>
          <a:xfrm>
            <a:off x="443892" y="3390147"/>
            <a:ext cx="1488429" cy="8835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466725">
              <a:lnSpc>
                <a:spcPct val="90000"/>
              </a:lnSpc>
              <a:spcBef>
                <a:spcPct val="0"/>
              </a:spcBef>
              <a:spcAft>
                <a:spcPct val="35000"/>
              </a:spcAft>
            </a:pPr>
            <a:r>
              <a:rPr lang="en-US" sz="1300" dirty="0"/>
              <a:t>Practices form </a:t>
            </a:r>
            <a:r>
              <a:rPr lang="en-US" sz="1300" b="1" dirty="0"/>
              <a:t>natural groups </a:t>
            </a:r>
            <a:r>
              <a:rPr lang="en-US" sz="1300" dirty="0"/>
              <a:t>e.g. 30-50K</a:t>
            </a:r>
          </a:p>
        </p:txBody>
      </p:sp>
      <p:sp>
        <p:nvSpPr>
          <p:cNvPr id="46" name="Rounded Rectangle 45"/>
          <p:cNvSpPr/>
          <p:nvPr/>
        </p:nvSpPr>
        <p:spPr>
          <a:xfrm>
            <a:off x="6676058" y="2024564"/>
            <a:ext cx="2160000" cy="70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466725">
              <a:lnSpc>
                <a:spcPct val="90000"/>
              </a:lnSpc>
              <a:spcBef>
                <a:spcPct val="0"/>
              </a:spcBef>
              <a:spcAft>
                <a:spcPct val="35000"/>
              </a:spcAft>
            </a:pPr>
            <a:r>
              <a:rPr lang="en-US" sz="1300" dirty="0"/>
              <a:t>Integrated </a:t>
            </a:r>
            <a:r>
              <a:rPr lang="en-US" sz="1300" b="1" dirty="0"/>
              <a:t>111, Out of Hours and Urgent Care</a:t>
            </a:r>
          </a:p>
        </p:txBody>
      </p:sp>
      <p:sp>
        <p:nvSpPr>
          <p:cNvPr id="48" name="Rounded Rectangle 47"/>
          <p:cNvSpPr/>
          <p:nvPr/>
        </p:nvSpPr>
        <p:spPr>
          <a:xfrm>
            <a:off x="5059484" y="635679"/>
            <a:ext cx="1498475" cy="80734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66725">
              <a:lnSpc>
                <a:spcPct val="90000"/>
              </a:lnSpc>
              <a:spcBef>
                <a:spcPct val="0"/>
              </a:spcBef>
              <a:spcAft>
                <a:spcPct val="35000"/>
              </a:spcAft>
            </a:pPr>
            <a:r>
              <a:rPr lang="en-US" sz="1300" b="1" dirty="0"/>
              <a:t>Collective provision </a:t>
            </a:r>
            <a:r>
              <a:rPr lang="en-US" sz="1300" dirty="0"/>
              <a:t>of services for CCG</a:t>
            </a:r>
          </a:p>
        </p:txBody>
      </p:sp>
      <p:sp>
        <p:nvSpPr>
          <p:cNvPr id="21" name="Title 1"/>
          <p:cNvSpPr txBox="1">
            <a:spLocks/>
          </p:cNvSpPr>
          <p:nvPr/>
        </p:nvSpPr>
        <p:spPr>
          <a:xfrm>
            <a:off x="440007" y="4671741"/>
            <a:ext cx="8562187" cy="314892"/>
          </a:xfrm>
          <a:prstGeom prst="rect">
            <a:avLst/>
          </a:prstGeom>
          <a:solidFill>
            <a:schemeClr val="bg1"/>
          </a:solidFill>
        </p:spPr>
        <p:txBody>
          <a:bodyPr vert="horz" lIns="91438" tIns="45719" rIns="91438" bIns="45719" rtlCol="0" anchor="ctr">
            <a:noAutofit/>
          </a:bodyPr>
          <a:lstStyle>
            <a:lvl1pPr algn="l" defTabSz="457189" rtl="0" eaLnBrk="1" latinLnBrk="0" hangingPunct="1">
              <a:spcBef>
                <a:spcPct val="0"/>
              </a:spcBef>
              <a:buNone/>
              <a:defRPr lang="en-GB" sz="2800" b="1" i="0" kern="1200" baseline="0">
                <a:solidFill>
                  <a:schemeClr val="accent2"/>
                </a:solidFill>
                <a:latin typeface="Arial"/>
                <a:ea typeface="+mj-ea"/>
                <a:cs typeface="Arial"/>
              </a:defRPr>
            </a:lvl1pPr>
          </a:lstStyle>
          <a:p>
            <a:r>
              <a:rPr lang="en-GB" sz="1800" dirty="0"/>
              <a:t>Increasing collaboration                                                  New approach to care</a:t>
            </a:r>
            <a:endParaRPr lang="en-US" sz="1400" dirty="0"/>
          </a:p>
        </p:txBody>
      </p:sp>
      <p:sp>
        <p:nvSpPr>
          <p:cNvPr id="4" name="Arrow: Right 3"/>
          <p:cNvSpPr/>
          <p:nvPr/>
        </p:nvSpPr>
        <p:spPr>
          <a:xfrm>
            <a:off x="503653" y="4321670"/>
            <a:ext cx="8498541" cy="408042"/>
          </a:xfrm>
          <a:prstGeom prst="rightArrow">
            <a:avLst/>
          </a:prstGeom>
          <a:gradFill flip="none" rotWithShape="1">
            <a:gsLst>
              <a:gs pos="24000">
                <a:srgbClr val="FAD2E4"/>
              </a:gs>
              <a:gs pos="36896">
                <a:srgbClr val="71B8FF"/>
              </a:gs>
              <a:gs pos="66000">
                <a:srgbClr val="BA4B7E"/>
              </a:gs>
              <a:gs pos="50000">
                <a:srgbClr val="0091C9"/>
              </a:gs>
              <a:gs pos="100000">
                <a:srgbClr val="9C0B4E"/>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p:cNvSpPr/>
          <p:nvPr/>
        </p:nvSpPr>
        <p:spPr>
          <a:xfrm>
            <a:off x="8077980" y="66220"/>
            <a:ext cx="1026901" cy="6609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9" name="Group 8"/>
          <p:cNvGrpSpPr/>
          <p:nvPr/>
        </p:nvGrpSpPr>
        <p:grpSpPr>
          <a:xfrm>
            <a:off x="6674007" y="66220"/>
            <a:ext cx="2131275" cy="1023682"/>
            <a:chOff x="6674007" y="120636"/>
            <a:chExt cx="2131275" cy="1023682"/>
          </a:xfrm>
        </p:grpSpPr>
        <p:sp>
          <p:nvSpPr>
            <p:cNvPr id="7" name="Rectangle 6"/>
            <p:cNvSpPr/>
            <p:nvPr/>
          </p:nvSpPr>
          <p:spPr>
            <a:xfrm>
              <a:off x="6684159" y="120636"/>
              <a:ext cx="2121123" cy="1023682"/>
            </a:xfrm>
            <a:prstGeom prst="rect">
              <a:avLst/>
            </a:prstGeom>
            <a:noFill/>
            <a:ln>
              <a:solidFill>
                <a:srgbClr val="9C0B4E"/>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pic>
          <p:nvPicPr>
            <p:cNvPr id="5" name="Picture 4"/>
            <p:cNvPicPr>
              <a:picLocks noChangeAspect="1"/>
            </p:cNvPicPr>
            <p:nvPr/>
          </p:nvPicPr>
          <p:blipFill rotWithShape="1">
            <a:blip r:embed="rId3"/>
            <a:srcRect l="44706" t="33950" r="27930" b="20903"/>
            <a:stretch/>
          </p:blipFill>
          <p:spPr>
            <a:xfrm>
              <a:off x="7910811" y="259016"/>
              <a:ext cx="843405" cy="782733"/>
            </a:xfrm>
            <a:prstGeom prst="rect">
              <a:avLst/>
            </a:prstGeom>
          </p:spPr>
        </p:pic>
        <p:sp>
          <p:nvSpPr>
            <p:cNvPr id="6" name="Rectangle 5"/>
            <p:cNvSpPr/>
            <p:nvPr/>
          </p:nvSpPr>
          <p:spPr>
            <a:xfrm>
              <a:off x="6674007" y="226286"/>
              <a:ext cx="1321120" cy="830997"/>
            </a:xfrm>
            <a:prstGeom prst="rect">
              <a:avLst/>
            </a:prstGeom>
          </p:spPr>
          <p:txBody>
            <a:bodyPr wrap="square">
              <a:spAutoFit/>
            </a:bodyPr>
            <a:lstStyle/>
            <a:p>
              <a:pPr algn="ctr"/>
              <a:r>
                <a:rPr lang="en-GB" sz="1600" b="1" dirty="0">
                  <a:solidFill>
                    <a:schemeClr val="accent2"/>
                  </a:solidFill>
                  <a:latin typeface="Arial"/>
                  <a:ea typeface="+mj-ea"/>
                  <a:cs typeface="Arial"/>
                </a:rPr>
                <a:t>Consider becoming an MCP</a:t>
              </a:r>
            </a:p>
          </p:txBody>
        </p:sp>
      </p:grpSp>
    </p:spTree>
    <p:extLst>
      <p:ext uri="{BB962C8B-B14F-4D97-AF65-F5344CB8AC3E}">
        <p14:creationId xmlns:p14="http://schemas.microsoft.com/office/powerpoint/2010/main" val="1886281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1000" fill="hold"/>
                                        <p:tgtEl>
                                          <p:spTgt spid="45"/>
                                        </p:tgtEl>
                                        <p:attrNameLst>
                                          <p:attrName>ppt_w</p:attrName>
                                        </p:attrNameLst>
                                      </p:cBhvr>
                                      <p:tavLst>
                                        <p:tav tm="0">
                                          <p:val>
                                            <p:strVal val="#ppt_w*0.70"/>
                                          </p:val>
                                        </p:tav>
                                        <p:tav tm="100000">
                                          <p:val>
                                            <p:strVal val="#ppt_w"/>
                                          </p:val>
                                        </p:tav>
                                      </p:tavLst>
                                    </p:anim>
                                    <p:anim calcmode="lin" valueType="num">
                                      <p:cBhvr>
                                        <p:cTn id="16" dur="1000" fill="hold"/>
                                        <p:tgtEl>
                                          <p:spTgt spid="45"/>
                                        </p:tgtEl>
                                        <p:attrNameLst>
                                          <p:attrName>ppt_h</p:attrName>
                                        </p:attrNameLst>
                                      </p:cBhvr>
                                      <p:tavLst>
                                        <p:tav tm="0">
                                          <p:val>
                                            <p:strVal val="#ppt_h"/>
                                          </p:val>
                                        </p:tav>
                                        <p:tav tm="100000">
                                          <p:val>
                                            <p:strVal val="#ppt_h"/>
                                          </p:val>
                                        </p:tav>
                                      </p:tavLst>
                                    </p:anim>
                                    <p:animEffect transition="in" filter="fade">
                                      <p:cBhvr>
                                        <p:cTn id="17" dur="1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strVal val="#ppt_w*0.70"/>
                                          </p:val>
                                        </p:tav>
                                        <p:tav tm="100000">
                                          <p:val>
                                            <p:strVal val="#ppt_w"/>
                                          </p:val>
                                        </p:tav>
                                      </p:tavLst>
                                    </p:anim>
                                    <p:anim calcmode="lin" valueType="num">
                                      <p:cBhvr>
                                        <p:cTn id="23" dur="1000" fill="hold"/>
                                        <p:tgtEl>
                                          <p:spTgt spid="44"/>
                                        </p:tgtEl>
                                        <p:attrNameLst>
                                          <p:attrName>ppt_h</p:attrName>
                                        </p:attrNameLst>
                                      </p:cBhvr>
                                      <p:tavLst>
                                        <p:tav tm="0">
                                          <p:val>
                                            <p:strVal val="#ppt_h"/>
                                          </p:val>
                                        </p:tav>
                                        <p:tav tm="100000">
                                          <p:val>
                                            <p:strVal val="#ppt_h"/>
                                          </p:val>
                                        </p:tav>
                                      </p:tavLst>
                                    </p:anim>
                                    <p:animEffect transition="in" filter="fade">
                                      <p:cBhvr>
                                        <p:cTn id="24" dur="1000"/>
                                        <p:tgtEl>
                                          <p:spTgt spid="4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ppt_w</p:attrName>
                                        </p:attrNameLst>
                                      </p:cBhvr>
                                      <p:tavLst>
                                        <p:tav tm="0">
                                          <p:val>
                                            <p:strVal val="#ppt_w*0.70"/>
                                          </p:val>
                                        </p:tav>
                                        <p:tav tm="100000">
                                          <p:val>
                                            <p:strVal val="#ppt_w"/>
                                          </p:val>
                                        </p:tav>
                                      </p:tavLst>
                                    </p:anim>
                                    <p:anim calcmode="lin" valueType="num">
                                      <p:cBhvr>
                                        <p:cTn id="28" dur="1000" fill="hold"/>
                                        <p:tgtEl>
                                          <p:spTgt spid="43"/>
                                        </p:tgtEl>
                                        <p:attrNameLst>
                                          <p:attrName>ppt_h</p:attrName>
                                        </p:attrNameLst>
                                      </p:cBhvr>
                                      <p:tavLst>
                                        <p:tav tm="0">
                                          <p:val>
                                            <p:strVal val="#ppt_h"/>
                                          </p:val>
                                        </p:tav>
                                        <p:tav tm="100000">
                                          <p:val>
                                            <p:strVal val="#ppt_h"/>
                                          </p:val>
                                        </p:tav>
                                      </p:tavLst>
                                    </p:anim>
                                    <p:animEffect transition="in" filter="fade">
                                      <p:cBhvr>
                                        <p:cTn id="29" dur="10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1000" fill="hold"/>
                                        <p:tgtEl>
                                          <p:spTgt spid="41"/>
                                        </p:tgtEl>
                                        <p:attrNameLst>
                                          <p:attrName>ppt_w</p:attrName>
                                        </p:attrNameLst>
                                      </p:cBhvr>
                                      <p:tavLst>
                                        <p:tav tm="0">
                                          <p:val>
                                            <p:strVal val="#ppt_w*0.70"/>
                                          </p:val>
                                        </p:tav>
                                        <p:tav tm="100000">
                                          <p:val>
                                            <p:strVal val="#ppt_w"/>
                                          </p:val>
                                        </p:tav>
                                      </p:tavLst>
                                    </p:anim>
                                    <p:anim calcmode="lin" valueType="num">
                                      <p:cBhvr>
                                        <p:cTn id="40" dur="1000" fill="hold"/>
                                        <p:tgtEl>
                                          <p:spTgt spid="41"/>
                                        </p:tgtEl>
                                        <p:attrNameLst>
                                          <p:attrName>ppt_h</p:attrName>
                                        </p:attrNameLst>
                                      </p:cBhvr>
                                      <p:tavLst>
                                        <p:tav tm="0">
                                          <p:val>
                                            <p:strVal val="#ppt_h"/>
                                          </p:val>
                                        </p:tav>
                                        <p:tav tm="100000">
                                          <p:val>
                                            <p:strVal val="#ppt_h"/>
                                          </p:val>
                                        </p:tav>
                                      </p:tavLst>
                                    </p:anim>
                                    <p:animEffect transition="in" filter="fade">
                                      <p:cBhvr>
                                        <p:cTn id="41" dur="1000"/>
                                        <p:tgtEl>
                                          <p:spTgt spid="4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strVal val="#ppt_w*0.70"/>
                                          </p:val>
                                        </p:tav>
                                        <p:tav tm="100000">
                                          <p:val>
                                            <p:strVal val="#ppt_w"/>
                                          </p:val>
                                        </p:tav>
                                      </p:tavLst>
                                    </p:anim>
                                    <p:anim calcmode="lin" valueType="num">
                                      <p:cBhvr>
                                        <p:cTn id="45" dur="1000" fill="hold"/>
                                        <p:tgtEl>
                                          <p:spTgt spid="40"/>
                                        </p:tgtEl>
                                        <p:attrNameLst>
                                          <p:attrName>ppt_h</p:attrName>
                                        </p:attrNameLst>
                                      </p:cBhvr>
                                      <p:tavLst>
                                        <p:tav tm="0">
                                          <p:val>
                                            <p:strVal val="#ppt_h"/>
                                          </p:val>
                                        </p:tav>
                                        <p:tav tm="100000">
                                          <p:val>
                                            <p:strVal val="#ppt_h"/>
                                          </p:val>
                                        </p:tav>
                                      </p:tavLst>
                                    </p:anim>
                                    <p:animEffect transition="in" filter="fade">
                                      <p:cBhvr>
                                        <p:cTn id="46" dur="10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strVal val="#ppt_w*0.70"/>
                                          </p:val>
                                        </p:tav>
                                        <p:tav tm="100000">
                                          <p:val>
                                            <p:strVal val="#ppt_w"/>
                                          </p:val>
                                        </p:tav>
                                      </p:tavLst>
                                    </p:anim>
                                    <p:anim calcmode="lin" valueType="num">
                                      <p:cBhvr>
                                        <p:cTn id="52" dur="1000" fill="hold"/>
                                        <p:tgtEl>
                                          <p:spTgt spid="39"/>
                                        </p:tgtEl>
                                        <p:attrNameLst>
                                          <p:attrName>ppt_h</p:attrName>
                                        </p:attrNameLst>
                                      </p:cBhvr>
                                      <p:tavLst>
                                        <p:tav tm="0">
                                          <p:val>
                                            <p:strVal val="#ppt_h"/>
                                          </p:val>
                                        </p:tav>
                                        <p:tav tm="100000">
                                          <p:val>
                                            <p:strVal val="#ppt_h"/>
                                          </p:val>
                                        </p:tav>
                                      </p:tavLst>
                                    </p:anim>
                                    <p:animEffect transition="in" filter="fade">
                                      <p:cBhvr>
                                        <p:cTn id="53" dur="1000"/>
                                        <p:tgtEl>
                                          <p:spTgt spid="39"/>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0.70"/>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strVal val="#ppt_w*0.70"/>
                                          </p:val>
                                        </p:tav>
                                        <p:tav tm="100000">
                                          <p:val>
                                            <p:strVal val="#ppt_w"/>
                                          </p:val>
                                        </p:tav>
                                      </p:tavLst>
                                    </p:anim>
                                    <p:anim calcmode="lin" valueType="num">
                                      <p:cBhvr>
                                        <p:cTn id="62" dur="1000" fill="hold"/>
                                        <p:tgtEl>
                                          <p:spTgt spid="37"/>
                                        </p:tgtEl>
                                        <p:attrNameLst>
                                          <p:attrName>ppt_h</p:attrName>
                                        </p:attrNameLst>
                                      </p:cBhvr>
                                      <p:tavLst>
                                        <p:tav tm="0">
                                          <p:val>
                                            <p:strVal val="#ppt_h"/>
                                          </p:val>
                                        </p:tav>
                                        <p:tav tm="100000">
                                          <p:val>
                                            <p:strVal val="#ppt_h"/>
                                          </p:val>
                                        </p:tav>
                                      </p:tavLst>
                                    </p:anim>
                                    <p:animEffect transition="in" filter="fade">
                                      <p:cBhvr>
                                        <p:cTn id="63" dur="1000"/>
                                        <p:tgtEl>
                                          <p:spTgt spid="37"/>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1000" fill="hold"/>
                                        <p:tgtEl>
                                          <p:spTgt spid="48"/>
                                        </p:tgtEl>
                                        <p:attrNameLst>
                                          <p:attrName>ppt_w</p:attrName>
                                        </p:attrNameLst>
                                      </p:cBhvr>
                                      <p:tavLst>
                                        <p:tav tm="0">
                                          <p:val>
                                            <p:strVal val="#ppt_w*0.70"/>
                                          </p:val>
                                        </p:tav>
                                        <p:tav tm="100000">
                                          <p:val>
                                            <p:strVal val="#ppt_w"/>
                                          </p:val>
                                        </p:tav>
                                      </p:tavLst>
                                    </p:anim>
                                    <p:anim calcmode="lin" valueType="num">
                                      <p:cBhvr>
                                        <p:cTn id="67" dur="1000" fill="hold"/>
                                        <p:tgtEl>
                                          <p:spTgt spid="48"/>
                                        </p:tgtEl>
                                        <p:attrNameLst>
                                          <p:attrName>ppt_h</p:attrName>
                                        </p:attrNameLst>
                                      </p:cBhvr>
                                      <p:tavLst>
                                        <p:tav tm="0">
                                          <p:val>
                                            <p:strVal val="#ppt_h"/>
                                          </p:val>
                                        </p:tav>
                                        <p:tav tm="100000">
                                          <p:val>
                                            <p:strVal val="#ppt_h"/>
                                          </p:val>
                                        </p:tav>
                                      </p:tavLst>
                                    </p:anim>
                                    <p:animEffect transition="in" filter="fade">
                                      <p:cBhvr>
                                        <p:cTn id="68" dur="10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1000" fill="hold"/>
                                        <p:tgtEl>
                                          <p:spTgt spid="36"/>
                                        </p:tgtEl>
                                        <p:attrNameLst>
                                          <p:attrName>ppt_w</p:attrName>
                                        </p:attrNameLst>
                                      </p:cBhvr>
                                      <p:tavLst>
                                        <p:tav tm="0">
                                          <p:val>
                                            <p:strVal val="#ppt_w*0.70"/>
                                          </p:val>
                                        </p:tav>
                                        <p:tav tm="100000">
                                          <p:val>
                                            <p:strVal val="#ppt_w"/>
                                          </p:val>
                                        </p:tav>
                                      </p:tavLst>
                                    </p:anim>
                                    <p:anim calcmode="lin" valueType="num">
                                      <p:cBhvr>
                                        <p:cTn id="74" dur="1000" fill="hold"/>
                                        <p:tgtEl>
                                          <p:spTgt spid="36"/>
                                        </p:tgtEl>
                                        <p:attrNameLst>
                                          <p:attrName>ppt_h</p:attrName>
                                        </p:attrNameLst>
                                      </p:cBhvr>
                                      <p:tavLst>
                                        <p:tav tm="0">
                                          <p:val>
                                            <p:strVal val="#ppt_h"/>
                                          </p:val>
                                        </p:tav>
                                        <p:tav tm="100000">
                                          <p:val>
                                            <p:strVal val="#ppt_h"/>
                                          </p:val>
                                        </p:tav>
                                      </p:tavLst>
                                    </p:anim>
                                    <p:animEffect transition="in" filter="fade">
                                      <p:cBhvr>
                                        <p:cTn id="75" dur="1000"/>
                                        <p:tgtEl>
                                          <p:spTgt spid="36"/>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1000" fill="hold"/>
                                        <p:tgtEl>
                                          <p:spTgt spid="35"/>
                                        </p:tgtEl>
                                        <p:attrNameLst>
                                          <p:attrName>ppt_w</p:attrName>
                                        </p:attrNameLst>
                                      </p:cBhvr>
                                      <p:tavLst>
                                        <p:tav tm="0">
                                          <p:val>
                                            <p:strVal val="#ppt_w*0.70"/>
                                          </p:val>
                                        </p:tav>
                                        <p:tav tm="100000">
                                          <p:val>
                                            <p:strVal val="#ppt_w"/>
                                          </p:val>
                                        </p:tav>
                                      </p:tavLst>
                                    </p:anim>
                                    <p:anim calcmode="lin" valueType="num">
                                      <p:cBhvr>
                                        <p:cTn id="79" dur="1000" fill="hold"/>
                                        <p:tgtEl>
                                          <p:spTgt spid="35"/>
                                        </p:tgtEl>
                                        <p:attrNameLst>
                                          <p:attrName>ppt_h</p:attrName>
                                        </p:attrNameLst>
                                      </p:cBhvr>
                                      <p:tavLst>
                                        <p:tav tm="0">
                                          <p:val>
                                            <p:strVal val="#ppt_h"/>
                                          </p:val>
                                        </p:tav>
                                        <p:tav tm="100000">
                                          <p:val>
                                            <p:strVal val="#ppt_h"/>
                                          </p:val>
                                        </p:tav>
                                      </p:tavLst>
                                    </p:anim>
                                    <p:animEffect transition="in" filter="fade">
                                      <p:cBhvr>
                                        <p:cTn id="80" dur="1000"/>
                                        <p:tgtEl>
                                          <p:spTgt spid="35"/>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p:cTn id="83" dur="1000" fill="hold"/>
                                        <p:tgtEl>
                                          <p:spTgt spid="46"/>
                                        </p:tgtEl>
                                        <p:attrNameLst>
                                          <p:attrName>ppt_w</p:attrName>
                                        </p:attrNameLst>
                                      </p:cBhvr>
                                      <p:tavLst>
                                        <p:tav tm="0">
                                          <p:val>
                                            <p:strVal val="#ppt_w*0.70"/>
                                          </p:val>
                                        </p:tav>
                                        <p:tav tm="100000">
                                          <p:val>
                                            <p:strVal val="#ppt_w"/>
                                          </p:val>
                                        </p:tav>
                                      </p:tavLst>
                                    </p:anim>
                                    <p:anim calcmode="lin" valueType="num">
                                      <p:cBhvr>
                                        <p:cTn id="84" dur="1000" fill="hold"/>
                                        <p:tgtEl>
                                          <p:spTgt spid="46"/>
                                        </p:tgtEl>
                                        <p:attrNameLst>
                                          <p:attrName>ppt_h</p:attrName>
                                        </p:attrNameLst>
                                      </p:cBhvr>
                                      <p:tavLst>
                                        <p:tav tm="0">
                                          <p:val>
                                            <p:strVal val="#ppt_h"/>
                                          </p:val>
                                        </p:tav>
                                        <p:tav tm="100000">
                                          <p:val>
                                            <p:strVal val="#ppt_h"/>
                                          </p:val>
                                        </p:tav>
                                      </p:tavLst>
                                    </p:anim>
                                    <p:animEffect transition="in" filter="fade">
                                      <p:cBhvr>
                                        <p:cTn id="85" dur="1000"/>
                                        <p:tgtEl>
                                          <p:spTgt spid="46"/>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1000" fill="hold"/>
                                        <p:tgtEl>
                                          <p:spTgt spid="3"/>
                                        </p:tgtEl>
                                        <p:attrNameLst>
                                          <p:attrName>ppt_w</p:attrName>
                                        </p:attrNameLst>
                                      </p:cBhvr>
                                      <p:tavLst>
                                        <p:tav tm="0">
                                          <p:val>
                                            <p:strVal val="#ppt_w*0.70"/>
                                          </p:val>
                                        </p:tav>
                                        <p:tav tm="100000">
                                          <p:val>
                                            <p:strVal val="#ppt_w"/>
                                          </p:val>
                                        </p:tav>
                                      </p:tavLst>
                                    </p:anim>
                                    <p:anim calcmode="lin" valueType="num">
                                      <p:cBhvr>
                                        <p:cTn id="89" dur="1000" fill="hold"/>
                                        <p:tgtEl>
                                          <p:spTgt spid="3"/>
                                        </p:tgtEl>
                                        <p:attrNameLst>
                                          <p:attrName>ppt_h</p:attrName>
                                        </p:attrNameLst>
                                      </p:cBhvr>
                                      <p:tavLst>
                                        <p:tav tm="0">
                                          <p:val>
                                            <p:strVal val="#ppt_h"/>
                                          </p:val>
                                        </p:tav>
                                        <p:tav tm="100000">
                                          <p:val>
                                            <p:strVal val="#ppt_h"/>
                                          </p:val>
                                        </p:tav>
                                      </p:tavLst>
                                    </p:anim>
                                    <p:animEffect transition="in" filter="fade">
                                      <p:cBhvr>
                                        <p:cTn id="90" dur="1000"/>
                                        <p:tgtEl>
                                          <p:spTgt spid="3"/>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1000" fill="hold"/>
                                        <p:tgtEl>
                                          <p:spTgt spid="9"/>
                                        </p:tgtEl>
                                        <p:attrNameLst>
                                          <p:attrName>ppt_w</p:attrName>
                                        </p:attrNameLst>
                                      </p:cBhvr>
                                      <p:tavLst>
                                        <p:tav tm="0">
                                          <p:val>
                                            <p:strVal val="#ppt_w*0.70"/>
                                          </p:val>
                                        </p:tav>
                                        <p:tav tm="100000">
                                          <p:val>
                                            <p:strVal val="#ppt_w"/>
                                          </p:val>
                                        </p:tav>
                                      </p:tavLst>
                                    </p:anim>
                                    <p:anim calcmode="lin" valueType="num">
                                      <p:cBhvr>
                                        <p:cTn id="96" dur="1000" fill="hold"/>
                                        <p:tgtEl>
                                          <p:spTgt spid="9"/>
                                        </p:tgtEl>
                                        <p:attrNameLst>
                                          <p:attrName>ppt_h</p:attrName>
                                        </p:attrNameLst>
                                      </p:cBhvr>
                                      <p:tavLst>
                                        <p:tav tm="0">
                                          <p:val>
                                            <p:strVal val="#ppt_h"/>
                                          </p:val>
                                        </p:tav>
                                        <p:tav tm="100000">
                                          <p:val>
                                            <p:strVal val="#ppt_h"/>
                                          </p:val>
                                        </p:tav>
                                      </p:tavLst>
                                    </p:anim>
                                    <p:animEffect transition="in" filter="fade">
                                      <p:cBhvr>
                                        <p:cTn id="9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21"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570481" y="27143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INADEQUATE INFRASTRUCTURE</a:t>
            </a:r>
          </a:p>
        </p:txBody>
      </p:sp>
      <p:sp>
        <p:nvSpPr>
          <p:cNvPr id="59" name="Rectangle 58"/>
          <p:cNvSpPr/>
          <p:nvPr/>
        </p:nvSpPr>
        <p:spPr>
          <a:xfrm>
            <a:off x="4570481" y="9143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WORKFORCE CHALLENGES</a:t>
            </a:r>
          </a:p>
        </p:txBody>
      </p:sp>
      <p:sp>
        <p:nvSpPr>
          <p:cNvPr id="60" name="Rectangle 59"/>
          <p:cNvSpPr/>
          <p:nvPr/>
        </p:nvSpPr>
        <p:spPr>
          <a:xfrm>
            <a:off x="728455" y="27143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
            </a:r>
            <a:br>
              <a:rPr lang="en-GB" sz="2400" b="1" dirty="0"/>
            </a:br>
            <a:r>
              <a:rPr lang="en-GB" sz="2200" b="1" dirty="0"/>
              <a:t>UNFUNDED WORK</a:t>
            </a:r>
            <a:br>
              <a:rPr lang="en-GB" sz="2200" b="1" dirty="0"/>
            </a:br>
            <a:r>
              <a:rPr lang="en-GB" sz="2200" b="1" dirty="0"/>
              <a:t>RISING DEMAND</a:t>
            </a:r>
            <a:br>
              <a:rPr lang="en-GB" sz="2200" b="1" dirty="0"/>
            </a:br>
            <a:r>
              <a:rPr lang="en-GB" sz="2200" b="1" dirty="0"/>
              <a:t>BUREAUCRACY</a:t>
            </a:r>
          </a:p>
        </p:txBody>
      </p:sp>
      <p:sp>
        <p:nvSpPr>
          <p:cNvPr id="61" name="Rectangle 60"/>
          <p:cNvSpPr/>
          <p:nvPr/>
        </p:nvSpPr>
        <p:spPr>
          <a:xfrm>
            <a:off x="728455" y="9143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UNDER</a:t>
            </a:r>
          </a:p>
          <a:p>
            <a:pPr algn="ctr"/>
            <a:r>
              <a:rPr lang="en-GB" sz="2200" b="1" dirty="0"/>
              <a:t>INVESTMENT</a:t>
            </a:r>
          </a:p>
        </p:txBody>
      </p:sp>
      <p:grpSp>
        <p:nvGrpSpPr>
          <p:cNvPr id="4" name="Group 3"/>
          <p:cNvGrpSpPr/>
          <p:nvPr/>
        </p:nvGrpSpPr>
        <p:grpSpPr>
          <a:xfrm>
            <a:off x="3472419" y="2240137"/>
            <a:ext cx="2193383" cy="948522"/>
            <a:chOff x="3472405" y="2240137"/>
            <a:chExt cx="2193383" cy="948522"/>
          </a:xfrm>
        </p:grpSpPr>
        <p:sp>
          <p:nvSpPr>
            <p:cNvPr id="64" name="Rectangle 63"/>
            <p:cNvSpPr/>
            <p:nvPr/>
          </p:nvSpPr>
          <p:spPr>
            <a:xfrm rot="5642">
              <a:off x="3475176" y="2240137"/>
              <a:ext cx="2190612" cy="948522"/>
            </a:xfrm>
            <a:prstGeom prst="rect">
              <a:avLst/>
            </a:prstGeom>
            <a:solidFill>
              <a:schemeClr val="bg1"/>
            </a:solidFill>
            <a:ln>
              <a:noFill/>
            </a:ln>
            <a:effectLst/>
            <a:scene3d>
              <a:camera prst="orthographicFront">
                <a:rot lat="0" lon="0" rev="0"/>
              </a:camera>
              <a:lightRig rig="chilly"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76200">
                  <a:solidFill>
                    <a:sysClr val="windowText" lastClr="000000"/>
                  </a:solidFill>
                </a:ln>
                <a:solidFill>
                  <a:schemeClr val="accent4"/>
                </a:solidFill>
                <a:latin typeface="+mj-lt"/>
              </a:endParaRPr>
            </a:p>
          </p:txBody>
        </p:sp>
        <p:sp>
          <p:nvSpPr>
            <p:cNvPr id="3" name="TextBox 2"/>
            <p:cNvSpPr txBox="1"/>
            <p:nvPr/>
          </p:nvSpPr>
          <p:spPr>
            <a:xfrm>
              <a:off x="3472405" y="2328151"/>
              <a:ext cx="2187615" cy="830997"/>
            </a:xfrm>
            <a:prstGeom prst="rect">
              <a:avLst/>
            </a:prstGeom>
            <a:noFill/>
          </p:spPr>
          <p:txBody>
            <a:bodyPr wrap="square" rtlCol="0">
              <a:spAutoFit/>
            </a:bodyPr>
            <a:lstStyle/>
            <a:p>
              <a:pPr algn="ctr">
                <a:lnSpc>
                  <a:spcPct val="80000"/>
                </a:lnSpc>
              </a:pPr>
              <a:r>
                <a:rPr lang="en-GB" sz="3000" b="1" kern="0" spc="-70" dirty="0">
                  <a:solidFill>
                    <a:schemeClr val="accent4"/>
                  </a:solidFill>
                </a:rPr>
                <a:t>The problems</a:t>
              </a:r>
            </a:p>
          </p:txBody>
        </p:sp>
      </p:grpSp>
      <p:grpSp>
        <p:nvGrpSpPr>
          <p:cNvPr id="10" name="Group 9"/>
          <p:cNvGrpSpPr/>
          <p:nvPr/>
        </p:nvGrpSpPr>
        <p:grpSpPr>
          <a:xfrm>
            <a:off x="563252" y="70638"/>
            <a:ext cx="7031192" cy="777250"/>
            <a:chOff x="407368" y="1124744"/>
            <a:chExt cx="10964214" cy="1176496"/>
          </a:xfrm>
        </p:grpSpPr>
        <p:sp>
          <p:nvSpPr>
            <p:cNvPr id="11" name="Rectangle 10"/>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2" name="Picture 11" descr="Investment-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Tree>
    <p:extLst>
      <p:ext uri="{BB962C8B-B14F-4D97-AF65-F5344CB8AC3E}">
        <p14:creationId xmlns:p14="http://schemas.microsoft.com/office/powerpoint/2010/main" val="266336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58216" y="805932"/>
            <a:ext cx="4083016" cy="3891817"/>
            <a:chOff x="4823412" y="650052"/>
            <a:chExt cx="4083016" cy="3891817"/>
          </a:xfrm>
        </p:grpSpPr>
        <p:sp>
          <p:nvSpPr>
            <p:cNvPr id="52" name="Oval 51"/>
            <p:cNvSpPr/>
            <p:nvPr/>
          </p:nvSpPr>
          <p:spPr>
            <a:xfrm>
              <a:off x="4823412" y="650052"/>
              <a:ext cx="4083016" cy="38918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grpSp>
          <p:nvGrpSpPr>
            <p:cNvPr id="4" name="Group 3"/>
            <p:cNvGrpSpPr/>
            <p:nvPr/>
          </p:nvGrpSpPr>
          <p:grpSpPr>
            <a:xfrm>
              <a:off x="4920963" y="707626"/>
              <a:ext cx="3873818" cy="3706640"/>
              <a:chOff x="4920963" y="707626"/>
              <a:chExt cx="3873818" cy="3706640"/>
            </a:xfrm>
          </p:grpSpPr>
          <p:cxnSp>
            <p:nvCxnSpPr>
              <p:cNvPr id="54" name="Straight Connector 53"/>
              <p:cNvCxnSpPr/>
              <p:nvPr/>
            </p:nvCxnSpPr>
            <p:spPr>
              <a:xfrm>
                <a:off x="7773636" y="3254999"/>
                <a:ext cx="701123" cy="548275"/>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Straight Connector 54"/>
              <p:cNvCxnSpPr/>
              <p:nvPr/>
            </p:nvCxnSpPr>
            <p:spPr>
              <a:xfrm flipH="1">
                <a:off x="5203627" y="3156556"/>
                <a:ext cx="709630" cy="688180"/>
              </a:xfrm>
              <a:prstGeom prst="line">
                <a:avLst/>
              </a:prstGeom>
            </p:spPr>
            <p:style>
              <a:lnRef idx="3">
                <a:schemeClr val="accent3"/>
              </a:lnRef>
              <a:fillRef idx="0">
                <a:schemeClr val="accent3"/>
              </a:fillRef>
              <a:effectRef idx="2">
                <a:schemeClr val="accent3"/>
              </a:effectRef>
              <a:fontRef idx="minor">
                <a:schemeClr val="tx1"/>
              </a:fontRef>
            </p:style>
          </p:cxnSp>
          <p:sp>
            <p:nvSpPr>
              <p:cNvPr id="59" name="TextBox 58"/>
              <p:cNvSpPr txBox="1"/>
              <p:nvPr/>
            </p:nvSpPr>
            <p:spPr>
              <a:xfrm>
                <a:off x="7526001" y="1444183"/>
                <a:ext cx="1268780" cy="646331"/>
              </a:xfrm>
              <a:prstGeom prst="rect">
                <a:avLst/>
              </a:prstGeom>
              <a:noFill/>
            </p:spPr>
            <p:txBody>
              <a:bodyPr wrap="square" rtlCol="0">
                <a:spAutoFit/>
              </a:bodyPr>
              <a:lstStyle/>
              <a:p>
                <a:pPr algn="ctr"/>
                <a:r>
                  <a:rPr lang="en-GB" b="1" dirty="0">
                    <a:solidFill>
                      <a:schemeClr val="bg1"/>
                    </a:solidFill>
                  </a:rPr>
                  <a:t>Mental Health</a:t>
                </a:r>
              </a:p>
            </p:txBody>
          </p:sp>
          <p:sp>
            <p:nvSpPr>
              <p:cNvPr id="60" name="TextBox 59"/>
              <p:cNvSpPr txBox="1"/>
              <p:nvPr/>
            </p:nvSpPr>
            <p:spPr>
              <a:xfrm>
                <a:off x="6116387" y="4044934"/>
                <a:ext cx="1539538" cy="369332"/>
              </a:xfrm>
              <a:prstGeom prst="rect">
                <a:avLst/>
              </a:prstGeom>
              <a:noFill/>
            </p:spPr>
            <p:txBody>
              <a:bodyPr wrap="square" rtlCol="0">
                <a:spAutoFit/>
              </a:bodyPr>
              <a:lstStyle/>
              <a:p>
                <a:pPr algn="ctr"/>
                <a:r>
                  <a:rPr lang="en-GB" b="1" dirty="0">
                    <a:solidFill>
                      <a:schemeClr val="bg1"/>
                    </a:solidFill>
                  </a:rPr>
                  <a:t>Outpatients</a:t>
                </a:r>
              </a:p>
            </p:txBody>
          </p:sp>
          <p:sp>
            <p:nvSpPr>
              <p:cNvPr id="61" name="TextBox 60"/>
              <p:cNvSpPr txBox="1"/>
              <p:nvPr/>
            </p:nvSpPr>
            <p:spPr>
              <a:xfrm>
                <a:off x="4920963" y="1445878"/>
                <a:ext cx="1242019" cy="646331"/>
              </a:xfrm>
              <a:prstGeom prst="rect">
                <a:avLst/>
              </a:prstGeom>
              <a:noFill/>
            </p:spPr>
            <p:txBody>
              <a:bodyPr wrap="square" rtlCol="0">
                <a:spAutoFit/>
              </a:bodyPr>
              <a:lstStyle/>
              <a:p>
                <a:pPr algn="ctr"/>
                <a:r>
                  <a:rPr lang="en-GB" b="1" dirty="0">
                    <a:solidFill>
                      <a:schemeClr val="bg1"/>
                    </a:solidFill>
                  </a:rPr>
                  <a:t>Social</a:t>
                </a:r>
              </a:p>
              <a:p>
                <a:pPr algn="ctr"/>
                <a:r>
                  <a:rPr lang="en-GB" b="1" dirty="0">
                    <a:solidFill>
                      <a:schemeClr val="bg1"/>
                    </a:solidFill>
                  </a:rPr>
                  <a:t>care </a:t>
                </a:r>
              </a:p>
            </p:txBody>
          </p:sp>
          <p:cxnSp>
            <p:nvCxnSpPr>
              <p:cNvPr id="53" name="Straight Connector 52"/>
              <p:cNvCxnSpPr/>
              <p:nvPr/>
            </p:nvCxnSpPr>
            <p:spPr>
              <a:xfrm>
                <a:off x="6843524" y="707626"/>
                <a:ext cx="14317" cy="899947"/>
              </a:xfrm>
              <a:prstGeom prst="line">
                <a:avLst/>
              </a:prstGeom>
            </p:spPr>
            <p:style>
              <a:lnRef idx="3">
                <a:schemeClr val="accent3"/>
              </a:lnRef>
              <a:fillRef idx="0">
                <a:schemeClr val="accent3"/>
              </a:fillRef>
              <a:effectRef idx="2">
                <a:schemeClr val="accent3"/>
              </a:effectRef>
              <a:fontRef idx="minor">
                <a:schemeClr val="tx1"/>
              </a:fontRef>
            </p:style>
          </p:cxnSp>
        </p:grpSp>
      </p:grpSp>
      <p:sp>
        <p:nvSpPr>
          <p:cNvPr id="56" name="Oval 55"/>
          <p:cNvSpPr/>
          <p:nvPr/>
        </p:nvSpPr>
        <p:spPr>
          <a:xfrm>
            <a:off x="5986595" y="1754161"/>
            <a:ext cx="2064327" cy="211322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63759" y="149258"/>
            <a:ext cx="7356815" cy="500794"/>
          </a:xfrm>
        </p:spPr>
        <p:txBody>
          <a:bodyPr/>
          <a:lstStyle/>
          <a:p>
            <a:r>
              <a:rPr lang="en-US" sz="2400" dirty="0"/>
              <a:t>What is a Multi-speciality Community Provider?</a:t>
            </a:r>
          </a:p>
        </p:txBody>
      </p:sp>
      <p:graphicFrame>
        <p:nvGraphicFramePr>
          <p:cNvPr id="7" name="Diagram 6"/>
          <p:cNvGraphicFramePr/>
          <p:nvPr>
            <p:extLst/>
          </p:nvPr>
        </p:nvGraphicFramePr>
        <p:xfrm>
          <a:off x="835128" y="785143"/>
          <a:ext cx="6941072" cy="46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85705" y="898365"/>
            <a:ext cx="4475849" cy="2092881"/>
          </a:xfrm>
          <a:prstGeom prst="rect">
            <a:avLst/>
          </a:prstGeom>
          <a:noFill/>
          <a:ln w="28575" cmpd="sng">
            <a:solidFill>
              <a:schemeClr val="accent2"/>
            </a:solidFill>
          </a:ln>
        </p:spPr>
        <p:txBody>
          <a:bodyPr wrap="square" rtlCol="0">
            <a:spAutoFit/>
          </a:bodyPr>
          <a:lstStyle/>
          <a:p>
            <a:r>
              <a:rPr lang="en-US" sz="1300" b="1" dirty="0">
                <a:solidFill>
                  <a:schemeClr val="accent2"/>
                </a:solidFill>
              </a:rPr>
              <a:t>Key Features</a:t>
            </a:r>
          </a:p>
          <a:p>
            <a:pPr marL="285750" indent="-285750">
              <a:buFont typeface="Arial"/>
              <a:buChar char="•"/>
            </a:pPr>
            <a:r>
              <a:rPr lang="en-US" sz="1300" dirty="0"/>
              <a:t>CCG commissioned </a:t>
            </a:r>
            <a:r>
              <a:rPr lang="en-US" sz="1300" b="1" dirty="0">
                <a:solidFill>
                  <a:schemeClr val="accent4"/>
                </a:solidFill>
              </a:rPr>
              <a:t>voluntary contract</a:t>
            </a:r>
            <a:endParaRPr lang="en-US" sz="1300" dirty="0"/>
          </a:p>
          <a:p>
            <a:pPr marL="285750" indent="-285750">
              <a:buFont typeface="Arial"/>
              <a:buChar char="•"/>
            </a:pPr>
            <a:r>
              <a:rPr lang="en-US" sz="1300" dirty="0" smtClean="0"/>
              <a:t>Place-based </a:t>
            </a:r>
            <a:r>
              <a:rPr lang="en-US" sz="1300" dirty="0"/>
              <a:t>and </a:t>
            </a:r>
            <a:r>
              <a:rPr lang="en-US" sz="1300" dirty="0" smtClean="0"/>
              <a:t>population-based </a:t>
            </a:r>
            <a:r>
              <a:rPr lang="en-US" sz="1300" dirty="0"/>
              <a:t>provision </a:t>
            </a:r>
            <a:r>
              <a:rPr lang="en-US" sz="1300" dirty="0" smtClean="0"/>
              <a:t>&gt; </a:t>
            </a:r>
            <a:r>
              <a:rPr lang="en-US" sz="1300" b="1" dirty="0">
                <a:solidFill>
                  <a:srgbClr val="9C0B4E"/>
                </a:solidFill>
              </a:rPr>
              <a:t>100K </a:t>
            </a:r>
            <a:r>
              <a:rPr lang="en-US" sz="1300" b="1" dirty="0" smtClean="0">
                <a:solidFill>
                  <a:srgbClr val="9C0B4E"/>
                </a:solidFill>
              </a:rPr>
              <a:t>patients </a:t>
            </a:r>
            <a:r>
              <a:rPr lang="en-US" sz="1300" dirty="0"/>
              <a:t>(30-50K units)</a:t>
            </a:r>
          </a:p>
          <a:p>
            <a:pPr marL="285750" indent="-285750">
              <a:buFont typeface="Arial"/>
              <a:buChar char="•"/>
            </a:pPr>
            <a:r>
              <a:rPr lang="en-US" sz="1300" dirty="0"/>
              <a:t>Focus on </a:t>
            </a:r>
            <a:r>
              <a:rPr lang="en-US" sz="1300" b="1" dirty="0">
                <a:solidFill>
                  <a:srgbClr val="9C0B4E"/>
                </a:solidFill>
              </a:rPr>
              <a:t>prevention, self-care </a:t>
            </a:r>
            <a:r>
              <a:rPr lang="en-US" sz="1300" dirty="0"/>
              <a:t>and use of </a:t>
            </a:r>
            <a:r>
              <a:rPr lang="en-US" sz="1300" b="1" dirty="0">
                <a:solidFill>
                  <a:srgbClr val="9C0B4E"/>
                </a:solidFill>
              </a:rPr>
              <a:t>community assets</a:t>
            </a:r>
          </a:p>
          <a:p>
            <a:pPr marL="285750" indent="-285750">
              <a:buFont typeface="Arial"/>
              <a:buChar char="•"/>
            </a:pPr>
            <a:r>
              <a:rPr lang="en-US" sz="1300" dirty="0"/>
              <a:t>Wider range of specialists developing </a:t>
            </a:r>
            <a:r>
              <a:rPr lang="en-US" sz="1300" b="1" dirty="0">
                <a:solidFill>
                  <a:srgbClr val="9C0B4E"/>
                </a:solidFill>
              </a:rPr>
              <a:t>integrated patient pathways</a:t>
            </a:r>
          </a:p>
          <a:p>
            <a:pPr marL="285750" indent="-285750">
              <a:buFont typeface="Arial"/>
              <a:buChar char="•"/>
            </a:pPr>
            <a:r>
              <a:rPr lang="en-US" sz="1300" dirty="0"/>
              <a:t>Greater</a:t>
            </a:r>
            <a:r>
              <a:rPr lang="en-US" sz="1300" b="1" dirty="0">
                <a:solidFill>
                  <a:srgbClr val="9C0B4E"/>
                </a:solidFill>
              </a:rPr>
              <a:t> resilience </a:t>
            </a:r>
            <a:r>
              <a:rPr lang="en-US" sz="1300" dirty="0"/>
              <a:t>across practice groups</a:t>
            </a:r>
          </a:p>
          <a:p>
            <a:pPr marL="285750" indent="-285750">
              <a:buFont typeface="Arial"/>
              <a:buChar char="•"/>
            </a:pPr>
            <a:r>
              <a:rPr lang="en-US" sz="1300" dirty="0"/>
              <a:t>Greater </a:t>
            </a:r>
            <a:r>
              <a:rPr lang="en-US" sz="1300" b="1" dirty="0">
                <a:solidFill>
                  <a:srgbClr val="9C0B4E"/>
                </a:solidFill>
              </a:rPr>
              <a:t>career opportunities</a:t>
            </a:r>
            <a:r>
              <a:rPr lang="en-US" sz="1300" dirty="0"/>
              <a:t> for all staff</a:t>
            </a:r>
            <a:endParaRPr lang="en-US" sz="1300" b="1" dirty="0">
              <a:solidFill>
                <a:srgbClr val="9C0B4E"/>
              </a:solidFill>
            </a:endParaRPr>
          </a:p>
        </p:txBody>
      </p:sp>
      <p:sp>
        <p:nvSpPr>
          <p:cNvPr id="9" name="TextBox 8"/>
          <p:cNvSpPr txBox="1"/>
          <p:nvPr/>
        </p:nvSpPr>
        <p:spPr>
          <a:xfrm>
            <a:off x="176624" y="3273504"/>
            <a:ext cx="4517738" cy="1600438"/>
          </a:xfrm>
          <a:prstGeom prst="rect">
            <a:avLst/>
          </a:prstGeom>
          <a:noFill/>
          <a:ln w="28575" cmpd="sng">
            <a:solidFill>
              <a:schemeClr val="accent2"/>
            </a:solidFill>
          </a:ln>
        </p:spPr>
        <p:txBody>
          <a:bodyPr wrap="square" rtlCol="0">
            <a:spAutoFit/>
          </a:bodyPr>
          <a:lstStyle/>
          <a:p>
            <a:pPr>
              <a:spcAft>
                <a:spcPts val="600"/>
              </a:spcAft>
            </a:pPr>
            <a:r>
              <a:rPr lang="en-US" sz="1300" b="1" dirty="0"/>
              <a:t>New organic business models </a:t>
            </a:r>
            <a:r>
              <a:rPr lang="en-US" sz="1300" dirty="0"/>
              <a:t>in 10-15 year contracts (with right of return)</a:t>
            </a:r>
          </a:p>
          <a:p>
            <a:pPr marL="180975" lvl="1">
              <a:spcAft>
                <a:spcPts val="600"/>
              </a:spcAft>
            </a:pPr>
            <a:r>
              <a:rPr lang="en-US" sz="1300" b="1" dirty="0">
                <a:solidFill>
                  <a:srgbClr val="9C0B4E"/>
                </a:solidFill>
              </a:rPr>
              <a:t>1. Virtual: </a:t>
            </a:r>
            <a:r>
              <a:rPr lang="en-US" sz="1300" dirty="0"/>
              <a:t>Alliance contract over existing </a:t>
            </a:r>
          </a:p>
          <a:p>
            <a:pPr marL="180975" lvl="1">
              <a:spcAft>
                <a:spcPts val="600"/>
              </a:spcAft>
            </a:pPr>
            <a:r>
              <a:rPr lang="en-US" sz="1300" b="1" dirty="0">
                <a:solidFill>
                  <a:srgbClr val="9C0B4E"/>
                </a:solidFill>
              </a:rPr>
              <a:t>2. Partially Integrated</a:t>
            </a:r>
            <a:r>
              <a:rPr lang="en-GB" sz="1300" dirty="0"/>
              <a:t>: </a:t>
            </a:r>
            <a:r>
              <a:rPr lang="en-US" sz="1300" dirty="0"/>
              <a:t>GMS + Community Services</a:t>
            </a:r>
          </a:p>
          <a:p>
            <a:pPr marL="180975" lvl="1">
              <a:spcAft>
                <a:spcPts val="600"/>
              </a:spcAft>
            </a:pPr>
            <a:r>
              <a:rPr lang="en-US" sz="1300" b="1" dirty="0">
                <a:solidFill>
                  <a:srgbClr val="9C0B4E"/>
                </a:solidFill>
              </a:rPr>
              <a:t>3. Fully Integrated</a:t>
            </a:r>
            <a:r>
              <a:rPr lang="en-US" sz="1300" dirty="0"/>
              <a:t>: One budget, one team, one service</a:t>
            </a:r>
          </a:p>
          <a:p>
            <a:pPr algn="ctr"/>
            <a:r>
              <a:rPr lang="en-US" sz="1300" dirty="0"/>
              <a:t>Intensive work with </a:t>
            </a:r>
            <a:r>
              <a:rPr lang="en-US" sz="1300" b="1" dirty="0"/>
              <a:t>6 aspirant MCPs</a:t>
            </a:r>
            <a:endParaRPr lang="en-US" sz="1300" dirty="0"/>
          </a:p>
        </p:txBody>
      </p:sp>
      <p:sp>
        <p:nvSpPr>
          <p:cNvPr id="57" name="Oval 56"/>
          <p:cNvSpPr/>
          <p:nvPr/>
        </p:nvSpPr>
        <p:spPr>
          <a:xfrm>
            <a:off x="6612799" y="2510270"/>
            <a:ext cx="783286" cy="8019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b="1" dirty="0"/>
              <a:t>GP</a:t>
            </a:r>
          </a:p>
        </p:txBody>
      </p:sp>
      <p:sp>
        <p:nvSpPr>
          <p:cNvPr id="20" name="Isosceles Triangle 19"/>
          <p:cNvSpPr/>
          <p:nvPr/>
        </p:nvSpPr>
        <p:spPr>
          <a:xfrm>
            <a:off x="6800908" y="3262945"/>
            <a:ext cx="465687" cy="766509"/>
          </a:xfrm>
          <a:prstGeom prst="triangle">
            <a:avLst>
              <a:gd name="adj" fmla="val 51755"/>
            </a:avLst>
          </a:prstGeom>
          <a:gradFill>
            <a:gsLst>
              <a:gs pos="0">
                <a:schemeClr val="accent1">
                  <a:lumMod val="5000"/>
                  <a:lumOff val="95000"/>
                </a:schemeClr>
              </a:gs>
              <a:gs pos="18000">
                <a:srgbClr val="9E1252"/>
              </a:gs>
              <a:gs pos="67000">
                <a:schemeClr val="accent1">
                  <a:lumMod val="45000"/>
                  <a:lumOff val="55000"/>
                </a:schemeClr>
              </a:gs>
              <a:gs pos="88000">
                <a:srgbClr val="00ADC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sp>
        <p:nvSpPr>
          <p:cNvPr id="63" name="Isosceles Triangle 62"/>
          <p:cNvSpPr/>
          <p:nvPr/>
        </p:nvSpPr>
        <p:spPr>
          <a:xfrm rot="14296314">
            <a:off x="7429888" y="2139688"/>
            <a:ext cx="465687" cy="766509"/>
          </a:xfrm>
          <a:prstGeom prst="triangle">
            <a:avLst>
              <a:gd name="adj" fmla="val 51755"/>
            </a:avLst>
          </a:prstGeom>
          <a:gradFill>
            <a:gsLst>
              <a:gs pos="0">
                <a:schemeClr val="accent1">
                  <a:lumMod val="5000"/>
                  <a:lumOff val="95000"/>
                </a:schemeClr>
              </a:gs>
              <a:gs pos="18000">
                <a:srgbClr val="9E1252"/>
              </a:gs>
              <a:gs pos="67000">
                <a:schemeClr val="accent1">
                  <a:lumMod val="45000"/>
                  <a:lumOff val="55000"/>
                </a:schemeClr>
              </a:gs>
              <a:gs pos="88000">
                <a:srgbClr val="00ADC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sp>
        <p:nvSpPr>
          <p:cNvPr id="21" name="Isosceles Triangle 20"/>
          <p:cNvSpPr/>
          <p:nvPr/>
        </p:nvSpPr>
        <p:spPr>
          <a:xfrm rot="7120067">
            <a:off x="6120088" y="2127015"/>
            <a:ext cx="465687" cy="766509"/>
          </a:xfrm>
          <a:prstGeom prst="triangle">
            <a:avLst>
              <a:gd name="adj" fmla="val 51755"/>
            </a:avLst>
          </a:prstGeom>
          <a:gradFill>
            <a:gsLst>
              <a:gs pos="0">
                <a:schemeClr val="accent1">
                  <a:lumMod val="5000"/>
                  <a:lumOff val="95000"/>
                </a:schemeClr>
              </a:gs>
              <a:gs pos="18000">
                <a:srgbClr val="9E1252"/>
              </a:gs>
              <a:gs pos="67000">
                <a:schemeClr val="accent1">
                  <a:lumMod val="45000"/>
                  <a:lumOff val="55000"/>
                </a:schemeClr>
              </a:gs>
              <a:gs pos="88000">
                <a:srgbClr val="00ADC6"/>
              </a:gs>
            </a:gsLst>
            <a:lin ang="5400000" scaled="1"/>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sp>
        <p:nvSpPr>
          <p:cNvPr id="58" name="TextBox 57"/>
          <p:cNvSpPr txBox="1"/>
          <p:nvPr/>
        </p:nvSpPr>
        <p:spPr>
          <a:xfrm>
            <a:off x="6391506" y="1921443"/>
            <a:ext cx="1242019" cy="523220"/>
          </a:xfrm>
          <a:prstGeom prst="rect">
            <a:avLst/>
          </a:prstGeom>
          <a:noFill/>
        </p:spPr>
        <p:txBody>
          <a:bodyPr wrap="square" rtlCol="0">
            <a:spAutoFit/>
          </a:bodyPr>
          <a:lstStyle/>
          <a:p>
            <a:pPr algn="ctr"/>
            <a:r>
              <a:rPr lang="en-GB" sz="1400" b="1" dirty="0">
                <a:solidFill>
                  <a:schemeClr val="bg1"/>
                </a:solidFill>
              </a:rPr>
              <a:t>Community services </a:t>
            </a:r>
          </a:p>
        </p:txBody>
      </p:sp>
    </p:spTree>
    <p:extLst>
      <p:ext uri="{BB962C8B-B14F-4D97-AF65-F5344CB8AC3E}">
        <p14:creationId xmlns:p14="http://schemas.microsoft.com/office/powerpoint/2010/main" val="30943572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heel(1)">
                                      <p:cBhvr>
                                        <p:cTn id="17" dur="2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1)">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right)">
                                      <p:cBhvr>
                                        <p:cTn id="27" dur="500"/>
                                        <p:tgtEl>
                                          <p:spTgt spid="6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1" presetClass="entr" presetSubtype="1"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9" grpId="0" animBg="1"/>
      <p:bldP spid="57" grpId="0" animBg="1"/>
      <p:bldP spid="20" grpId="0" animBg="1"/>
      <p:bldP spid="63"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0293" y="1804238"/>
            <a:ext cx="1175556" cy="1141535"/>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919553" y="2014291"/>
            <a:ext cx="1622560" cy="584775"/>
          </a:xfrm>
          <a:prstGeom prst="rect">
            <a:avLst/>
          </a:prstGeom>
          <a:noFill/>
          <a:effectLst/>
        </p:spPr>
        <p:txBody>
          <a:bodyPr wrap="none" rtlCol="0">
            <a:spAutoFit/>
          </a:bodyPr>
          <a:lstStyle/>
          <a:p>
            <a:pPr algn="ctr"/>
            <a:r>
              <a:rPr lang="en-US" sz="1600" b="1" dirty="0">
                <a:solidFill>
                  <a:srgbClr val="A10054"/>
                </a:solidFill>
                <a:latin typeface="Arial" pitchFamily="34" charset="0"/>
                <a:cs typeface="Arial" pitchFamily="34" charset="0"/>
              </a:rPr>
              <a:t>Fewer patients</a:t>
            </a:r>
          </a:p>
          <a:p>
            <a:pPr algn="ctr"/>
            <a:r>
              <a:rPr lang="en-US" sz="1600" b="1" dirty="0">
                <a:solidFill>
                  <a:srgbClr val="A10054"/>
                </a:solidFill>
                <a:latin typeface="Arial" pitchFamily="34" charset="0"/>
                <a:cs typeface="Arial" pitchFamily="34" charset="0"/>
              </a:rPr>
              <a:t>see the GP</a:t>
            </a:r>
          </a:p>
        </p:txBody>
      </p:sp>
      <p:sp>
        <p:nvSpPr>
          <p:cNvPr id="10" name="TextBox 9"/>
          <p:cNvSpPr txBox="1"/>
          <p:nvPr/>
        </p:nvSpPr>
        <p:spPr>
          <a:xfrm>
            <a:off x="6144713" y="3159858"/>
            <a:ext cx="891591" cy="486287"/>
          </a:xfrm>
          <a:prstGeom prst="rect">
            <a:avLst/>
          </a:prstGeom>
          <a:noFill/>
          <a:effectLst/>
        </p:spPr>
        <p:txBody>
          <a:bodyPr wrap="none" rtlCol="0">
            <a:spAutoFit/>
          </a:bodyPr>
          <a:lstStyle/>
          <a:p>
            <a:pPr algn="ctr">
              <a:lnSpc>
                <a:spcPct val="80000"/>
              </a:lnSpc>
            </a:pPr>
            <a:r>
              <a:rPr lang="en-US" sz="1600" b="1" dirty="0">
                <a:solidFill>
                  <a:srgbClr val="A10054"/>
                </a:solidFill>
                <a:latin typeface="Arial" pitchFamily="34" charset="0"/>
                <a:cs typeface="Arial" pitchFamily="34" charset="0"/>
              </a:rPr>
              <a:t>Attend </a:t>
            </a:r>
          </a:p>
          <a:p>
            <a:pPr algn="ctr">
              <a:lnSpc>
                <a:spcPct val="80000"/>
              </a:lnSpc>
            </a:pPr>
            <a:r>
              <a:rPr lang="en-US" sz="1600" b="1" dirty="0">
                <a:solidFill>
                  <a:srgbClr val="A10054"/>
                </a:solidFill>
                <a:latin typeface="Arial" pitchFamily="34" charset="0"/>
                <a:cs typeface="Arial" pitchFamily="34" charset="0"/>
              </a:rPr>
              <a:t>A&amp;E</a:t>
            </a:r>
          </a:p>
        </p:txBody>
      </p:sp>
      <p:sp>
        <p:nvSpPr>
          <p:cNvPr id="24" name="TextBox 23"/>
          <p:cNvSpPr txBox="1"/>
          <p:nvPr/>
        </p:nvSpPr>
        <p:spPr>
          <a:xfrm>
            <a:off x="817523" y="2920178"/>
            <a:ext cx="2328737" cy="535529"/>
          </a:xfrm>
          <a:prstGeom prst="rect">
            <a:avLst/>
          </a:prstGeom>
          <a:noFill/>
          <a:effectLst/>
        </p:spPr>
        <p:txBody>
          <a:bodyPr wrap="square" lIns="91438" tIns="45719" rIns="91438" bIns="45719" rtlCol="0">
            <a:spAutoFit/>
          </a:bodyPr>
          <a:lstStyle/>
          <a:p>
            <a:pPr algn="ctr">
              <a:lnSpc>
                <a:spcPct val="80000"/>
              </a:lnSpc>
            </a:pPr>
            <a:r>
              <a:rPr lang="en-GB" b="1" dirty="0">
                <a:solidFill>
                  <a:srgbClr val="A10054"/>
                </a:solidFill>
                <a:latin typeface="Arial" pitchFamily="34" charset="0"/>
                <a:cs typeface="Arial" pitchFamily="34" charset="0"/>
              </a:rPr>
              <a:t>Consider </a:t>
            </a:r>
          </a:p>
          <a:p>
            <a:pPr algn="ctr">
              <a:lnSpc>
                <a:spcPct val="80000"/>
              </a:lnSpc>
            </a:pPr>
            <a:r>
              <a:rPr lang="en-GB" b="1" dirty="0">
                <a:solidFill>
                  <a:srgbClr val="A10054"/>
                </a:solidFill>
                <a:latin typeface="Arial" pitchFamily="34" charset="0"/>
                <a:cs typeface="Arial" pitchFamily="34" charset="0"/>
              </a:rPr>
              <a:t>Self Care</a:t>
            </a:r>
          </a:p>
        </p:txBody>
      </p:sp>
      <p:sp>
        <p:nvSpPr>
          <p:cNvPr id="25" name="Rectangle 24"/>
          <p:cNvSpPr/>
          <p:nvPr/>
        </p:nvSpPr>
        <p:spPr>
          <a:xfrm>
            <a:off x="2515682" y="1251223"/>
            <a:ext cx="1760581" cy="235798"/>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Care navigation</a:t>
            </a:r>
          </a:p>
        </p:txBody>
      </p:sp>
      <p:sp>
        <p:nvSpPr>
          <p:cNvPr id="28" name="Rectangle 27"/>
          <p:cNvSpPr/>
          <p:nvPr/>
        </p:nvSpPr>
        <p:spPr>
          <a:xfrm>
            <a:off x="2515678" y="821580"/>
            <a:ext cx="831196" cy="426562"/>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Social Prescribing</a:t>
            </a:r>
          </a:p>
        </p:txBody>
      </p:sp>
      <p:sp>
        <p:nvSpPr>
          <p:cNvPr id="33" name="Rectangle 32"/>
          <p:cNvSpPr/>
          <p:nvPr/>
        </p:nvSpPr>
        <p:spPr>
          <a:xfrm>
            <a:off x="1958934" y="3900246"/>
            <a:ext cx="972000" cy="486553"/>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111 Online and 111 Hubs</a:t>
            </a:r>
          </a:p>
        </p:txBody>
      </p:sp>
      <p:sp>
        <p:nvSpPr>
          <p:cNvPr id="56" name="Rectangle 55"/>
          <p:cNvSpPr/>
          <p:nvPr/>
        </p:nvSpPr>
        <p:spPr>
          <a:xfrm>
            <a:off x="6875653" y="3832149"/>
            <a:ext cx="1418238" cy="22467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Specialist support </a:t>
            </a:r>
          </a:p>
        </p:txBody>
      </p:sp>
      <p:sp>
        <p:nvSpPr>
          <p:cNvPr id="57" name="Up-Down Arrow 56"/>
          <p:cNvSpPr/>
          <p:nvPr/>
        </p:nvSpPr>
        <p:spPr>
          <a:xfrm>
            <a:off x="7391314" y="2671711"/>
            <a:ext cx="306428" cy="1086683"/>
          </a:xfrm>
          <a:prstGeom prst="upDownArrow">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28"/>
          <p:cNvSpPr/>
          <p:nvPr/>
        </p:nvSpPr>
        <p:spPr>
          <a:xfrm>
            <a:off x="982170" y="3904671"/>
            <a:ext cx="972000" cy="486553"/>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Patient Activation </a:t>
            </a:r>
          </a:p>
          <a:p>
            <a:pPr algn="ctr"/>
            <a:r>
              <a:rPr lang="en-GB" sz="900" b="1" dirty="0"/>
              <a:t>for LTCS</a:t>
            </a:r>
          </a:p>
        </p:txBody>
      </p:sp>
      <p:sp>
        <p:nvSpPr>
          <p:cNvPr id="27" name="Rectangle 26"/>
          <p:cNvSpPr/>
          <p:nvPr/>
        </p:nvSpPr>
        <p:spPr>
          <a:xfrm>
            <a:off x="1958934" y="3412632"/>
            <a:ext cx="972000" cy="486553"/>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Apps and wearables</a:t>
            </a:r>
          </a:p>
        </p:txBody>
      </p:sp>
      <p:sp>
        <p:nvSpPr>
          <p:cNvPr id="62" name="Rectangle 61"/>
          <p:cNvSpPr/>
          <p:nvPr/>
        </p:nvSpPr>
        <p:spPr>
          <a:xfrm>
            <a:off x="3593402" y="3416873"/>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Phone triage</a:t>
            </a:r>
          </a:p>
          <a:p>
            <a:pPr algn="ctr"/>
            <a:r>
              <a:rPr lang="en-GB" sz="900" b="1" dirty="0"/>
              <a:t>and care</a:t>
            </a:r>
          </a:p>
        </p:txBody>
      </p:sp>
      <p:sp>
        <p:nvSpPr>
          <p:cNvPr id="63" name="TextBox 62"/>
          <p:cNvSpPr txBox="1"/>
          <p:nvPr/>
        </p:nvSpPr>
        <p:spPr>
          <a:xfrm>
            <a:off x="3037620" y="1431490"/>
            <a:ext cx="1590367" cy="369330"/>
          </a:xfrm>
          <a:prstGeom prst="rect">
            <a:avLst/>
          </a:prstGeom>
          <a:noFill/>
          <a:effectLst/>
        </p:spPr>
        <p:txBody>
          <a:bodyPr wrap="square" lIns="91438" tIns="45719" rIns="91438" bIns="45719" rtlCol="0">
            <a:spAutoFit/>
          </a:bodyPr>
          <a:lstStyle/>
          <a:p>
            <a:pPr algn="ctr"/>
            <a:r>
              <a:rPr lang="en-GB" b="1" dirty="0">
                <a:solidFill>
                  <a:srgbClr val="A10054"/>
                </a:solidFill>
                <a:latin typeface="Arial" pitchFamily="34" charset="0"/>
                <a:cs typeface="Arial" pitchFamily="34" charset="0"/>
              </a:rPr>
              <a:t>Redirection</a:t>
            </a:r>
          </a:p>
        </p:txBody>
      </p:sp>
      <p:sp>
        <p:nvSpPr>
          <p:cNvPr id="64" name="Rectangle 63"/>
          <p:cNvSpPr/>
          <p:nvPr/>
        </p:nvSpPr>
        <p:spPr>
          <a:xfrm>
            <a:off x="4276270" y="832883"/>
            <a:ext cx="1072843" cy="654145"/>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Open Access Services e.g. physio</a:t>
            </a:r>
          </a:p>
        </p:txBody>
      </p:sp>
      <p:sp>
        <p:nvSpPr>
          <p:cNvPr id="30" name="Rectangle 29"/>
          <p:cNvSpPr/>
          <p:nvPr/>
        </p:nvSpPr>
        <p:spPr>
          <a:xfrm>
            <a:off x="3346888" y="821581"/>
            <a:ext cx="929385" cy="429644"/>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Minor ailment scheme</a:t>
            </a:r>
          </a:p>
        </p:txBody>
      </p:sp>
      <p:sp>
        <p:nvSpPr>
          <p:cNvPr id="65" name="Rectangle 64"/>
          <p:cNvSpPr/>
          <p:nvPr/>
        </p:nvSpPr>
        <p:spPr>
          <a:xfrm>
            <a:off x="7798840" y="1205295"/>
            <a:ext cx="1225889" cy="834178"/>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marL="171450" indent="-171450">
              <a:buFont typeface="Arial"/>
              <a:buChar char="•"/>
            </a:pPr>
            <a:r>
              <a:rPr lang="en-GB" sz="900" b="1" dirty="0"/>
              <a:t>Additional </a:t>
            </a:r>
            <a:r>
              <a:rPr lang="en-GB" sz="900" b="1" dirty="0" smtClean="0"/>
              <a:t>GP / nurse </a:t>
            </a:r>
            <a:r>
              <a:rPr lang="en-GB" sz="900" b="1" dirty="0"/>
              <a:t>capacity</a:t>
            </a:r>
          </a:p>
          <a:p>
            <a:pPr marL="171450" indent="-171450">
              <a:buFont typeface="Arial"/>
              <a:buChar char="•"/>
            </a:pPr>
            <a:r>
              <a:rPr lang="en-GB" sz="900" b="1" dirty="0"/>
              <a:t>Locality MDTs</a:t>
            </a:r>
          </a:p>
          <a:p>
            <a:pPr marL="171450" indent="-171450">
              <a:buFont typeface="Arial"/>
              <a:buChar char="•"/>
            </a:pPr>
            <a:r>
              <a:rPr lang="en-GB" sz="900" b="1" dirty="0"/>
              <a:t>Specialist Clinics</a:t>
            </a:r>
          </a:p>
        </p:txBody>
      </p:sp>
      <p:sp>
        <p:nvSpPr>
          <p:cNvPr id="69" name="TextBox 68"/>
          <p:cNvSpPr txBox="1"/>
          <p:nvPr/>
        </p:nvSpPr>
        <p:spPr>
          <a:xfrm>
            <a:off x="3832973" y="2930471"/>
            <a:ext cx="1823021" cy="535529"/>
          </a:xfrm>
          <a:prstGeom prst="rect">
            <a:avLst/>
          </a:prstGeom>
          <a:noFill/>
          <a:effectLst/>
        </p:spPr>
        <p:txBody>
          <a:bodyPr wrap="square" lIns="91438" tIns="45719" rIns="91438" bIns="45719" rtlCol="0">
            <a:spAutoFit/>
          </a:bodyPr>
          <a:lstStyle/>
          <a:p>
            <a:pPr algn="ctr">
              <a:lnSpc>
                <a:spcPct val="80000"/>
              </a:lnSpc>
            </a:pPr>
            <a:r>
              <a:rPr lang="en-GB" b="1" dirty="0">
                <a:solidFill>
                  <a:srgbClr val="A10054"/>
                </a:solidFill>
                <a:latin typeface="Arial" pitchFamily="34" charset="0"/>
                <a:cs typeface="Arial" pitchFamily="34" charset="0"/>
              </a:rPr>
              <a:t>New Consult Models</a:t>
            </a:r>
          </a:p>
        </p:txBody>
      </p:sp>
      <p:sp>
        <p:nvSpPr>
          <p:cNvPr id="70" name="Rectangle 69"/>
          <p:cNvSpPr/>
          <p:nvPr/>
        </p:nvSpPr>
        <p:spPr>
          <a:xfrm>
            <a:off x="982170" y="3410234"/>
            <a:ext cx="972000" cy="486553"/>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smtClean="0"/>
              <a:t>NHS.UK</a:t>
            </a:r>
            <a:endParaRPr lang="en-GB" sz="900" b="1" dirty="0"/>
          </a:p>
        </p:txBody>
      </p:sp>
      <p:sp>
        <p:nvSpPr>
          <p:cNvPr id="72" name="Rectangle 71"/>
          <p:cNvSpPr/>
          <p:nvPr/>
        </p:nvSpPr>
        <p:spPr>
          <a:xfrm>
            <a:off x="4794564" y="3418601"/>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Online triage</a:t>
            </a:r>
          </a:p>
          <a:p>
            <a:pPr algn="ctr"/>
            <a:r>
              <a:rPr lang="en-GB" sz="900" b="1" dirty="0"/>
              <a:t>and care</a:t>
            </a:r>
          </a:p>
        </p:txBody>
      </p:sp>
      <p:sp>
        <p:nvSpPr>
          <p:cNvPr id="73" name="Rectangle 72"/>
          <p:cNvSpPr/>
          <p:nvPr/>
        </p:nvSpPr>
        <p:spPr>
          <a:xfrm>
            <a:off x="3593402" y="3741335"/>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Advanced Nurse Practitioner</a:t>
            </a:r>
          </a:p>
        </p:txBody>
      </p:sp>
      <p:sp>
        <p:nvSpPr>
          <p:cNvPr id="74" name="Rectangle 73"/>
          <p:cNvSpPr/>
          <p:nvPr/>
        </p:nvSpPr>
        <p:spPr>
          <a:xfrm>
            <a:off x="3593402" y="4068562"/>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Physician Associate</a:t>
            </a:r>
          </a:p>
        </p:txBody>
      </p:sp>
      <p:sp>
        <p:nvSpPr>
          <p:cNvPr id="75" name="Rectangle 74"/>
          <p:cNvSpPr/>
          <p:nvPr/>
        </p:nvSpPr>
        <p:spPr>
          <a:xfrm>
            <a:off x="4794564" y="4072858"/>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Mental Health Therapist</a:t>
            </a:r>
          </a:p>
        </p:txBody>
      </p:sp>
      <p:sp>
        <p:nvSpPr>
          <p:cNvPr id="76" name="Rectangle 75"/>
          <p:cNvSpPr/>
          <p:nvPr/>
        </p:nvSpPr>
        <p:spPr>
          <a:xfrm>
            <a:off x="4794564" y="3743159"/>
            <a:ext cx="1196046" cy="312447"/>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Clinical Pharmacist</a:t>
            </a:r>
          </a:p>
        </p:txBody>
      </p:sp>
      <p:sp>
        <p:nvSpPr>
          <p:cNvPr id="77" name="Rectangle 76"/>
          <p:cNvSpPr/>
          <p:nvPr/>
        </p:nvSpPr>
        <p:spPr>
          <a:xfrm>
            <a:off x="6875653" y="4056819"/>
            <a:ext cx="1418238" cy="354280"/>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Enhanced Advice and Guidance /  Consult</a:t>
            </a:r>
          </a:p>
        </p:txBody>
      </p:sp>
      <p:sp>
        <p:nvSpPr>
          <p:cNvPr id="13" name="Title 12"/>
          <p:cNvSpPr>
            <a:spLocks noGrp="1"/>
          </p:cNvSpPr>
          <p:nvPr>
            <p:ph type="title"/>
          </p:nvPr>
        </p:nvSpPr>
        <p:spPr>
          <a:xfrm>
            <a:off x="0" y="24516"/>
            <a:ext cx="7356815" cy="500794"/>
          </a:xfrm>
        </p:spPr>
        <p:txBody>
          <a:bodyPr/>
          <a:lstStyle/>
          <a:p>
            <a:r>
              <a:rPr lang="en-GB" dirty="0"/>
              <a:t>Where are we going?</a:t>
            </a:r>
          </a:p>
        </p:txBody>
      </p:sp>
      <p:pic>
        <p:nvPicPr>
          <p:cNvPr id="18" name="Picture 17"/>
          <p:cNvPicPr>
            <a:picLocks noChangeAspect="1"/>
          </p:cNvPicPr>
          <p:nvPr/>
        </p:nvPicPr>
        <p:blipFill rotWithShape="1">
          <a:blip r:embed="rId3"/>
          <a:srcRect l="37313"/>
          <a:stretch/>
        </p:blipFill>
        <p:spPr>
          <a:xfrm>
            <a:off x="6270723" y="264257"/>
            <a:ext cx="2555530" cy="910475"/>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60654" b="44437"/>
          <a:stretch/>
        </p:blipFill>
        <p:spPr>
          <a:xfrm>
            <a:off x="341250" y="1922689"/>
            <a:ext cx="753876" cy="830710"/>
          </a:xfrm>
          <a:prstGeom prst="rect">
            <a:avLst/>
          </a:prstGeom>
        </p:spPr>
      </p:pic>
      <p:sp>
        <p:nvSpPr>
          <p:cNvPr id="111" name="Up-Down Arrow 110"/>
          <p:cNvSpPr/>
          <p:nvPr/>
        </p:nvSpPr>
        <p:spPr>
          <a:xfrm>
            <a:off x="7360714" y="1205301"/>
            <a:ext cx="306428" cy="717853"/>
          </a:xfrm>
          <a:prstGeom prst="upDownArrow">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Right Arrow 5"/>
          <p:cNvSpPr/>
          <p:nvPr/>
        </p:nvSpPr>
        <p:spPr>
          <a:xfrm>
            <a:off x="1372731" y="2111287"/>
            <a:ext cx="5686387" cy="484632"/>
          </a:xfrm>
          <a:prstGeom prst="rightArrow">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rot="5400000">
            <a:off x="3681887" y="104888"/>
            <a:ext cx="722121" cy="5340429"/>
          </a:xfrm>
          <a:prstGeom prst="bentArrow">
            <a:avLst>
              <a:gd name="adj1" fmla="val 15245"/>
              <a:gd name="adj2" fmla="val 17142"/>
              <a:gd name="adj3" fmla="val 20664"/>
              <a:gd name="adj4" fmla="val 43750"/>
            </a:avLst>
          </a:prstGeom>
          <a:solidFill>
            <a:srgbClr val="A1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5400000">
            <a:off x="2833966" y="766384"/>
            <a:ext cx="692561" cy="3615018"/>
          </a:xfrm>
          <a:prstGeom prst="bentArrow">
            <a:avLst>
              <a:gd name="adj1" fmla="val 28629"/>
              <a:gd name="adj2" fmla="val 28191"/>
              <a:gd name="adj3" fmla="val 25000"/>
              <a:gd name="adj4" fmla="val 43750"/>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5400000" flipH="1">
            <a:off x="2331692" y="824826"/>
            <a:ext cx="630253" cy="2548175"/>
          </a:xfrm>
          <a:prstGeom prst="bentArrow">
            <a:avLst>
              <a:gd name="adj1" fmla="val 25000"/>
              <a:gd name="adj2" fmla="val 24318"/>
              <a:gd name="adj3" fmla="val 25000"/>
              <a:gd name="adj4" fmla="val 43750"/>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5400000">
            <a:off x="1416331" y="2213841"/>
            <a:ext cx="662747" cy="749918"/>
          </a:xfrm>
          <a:prstGeom prst="bentArrow">
            <a:avLst>
              <a:gd name="adj1" fmla="val 31351"/>
              <a:gd name="adj2" fmla="val 30903"/>
              <a:gd name="adj3" fmla="val 25000"/>
              <a:gd name="adj4" fmla="val 43750"/>
            </a:avLst>
          </a:prstGeom>
          <a:solidFill>
            <a:srgbClr val="0091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227687" y="927327"/>
            <a:ext cx="1338720" cy="804552"/>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Empowered to </a:t>
            </a:r>
          </a:p>
          <a:p>
            <a:pPr algn="ctr"/>
            <a:r>
              <a:rPr lang="en-GB" sz="900" b="1" dirty="0"/>
              <a:t>Stay Well and make </a:t>
            </a:r>
          </a:p>
          <a:p>
            <a:pPr algn="ctr"/>
            <a:r>
              <a:rPr lang="en-GB" sz="900" b="1" dirty="0"/>
              <a:t>well-informed </a:t>
            </a:r>
          </a:p>
          <a:p>
            <a:pPr algn="ctr"/>
            <a:r>
              <a:rPr lang="en-GB" sz="900" b="1" dirty="0"/>
              <a:t>choices</a:t>
            </a:r>
          </a:p>
        </p:txBody>
      </p:sp>
      <p:sp>
        <p:nvSpPr>
          <p:cNvPr id="36" name="TextBox 35"/>
          <p:cNvSpPr txBox="1"/>
          <p:nvPr/>
        </p:nvSpPr>
        <p:spPr>
          <a:xfrm>
            <a:off x="983657" y="4397075"/>
            <a:ext cx="970514" cy="566111"/>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ctr">
              <a:defRPr sz="9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Community pharmacy</a:t>
            </a:r>
          </a:p>
        </p:txBody>
      </p:sp>
      <p:sp>
        <p:nvSpPr>
          <p:cNvPr id="37" name="TextBox 36"/>
          <p:cNvSpPr txBox="1"/>
          <p:nvPr/>
        </p:nvSpPr>
        <p:spPr>
          <a:xfrm>
            <a:off x="1967248" y="4397891"/>
            <a:ext cx="963686" cy="565296"/>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ctr">
              <a:defRPr sz="9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Access to records via Patient Online</a:t>
            </a:r>
          </a:p>
        </p:txBody>
      </p:sp>
      <p:sp>
        <p:nvSpPr>
          <p:cNvPr id="38" name="Rectangle 37"/>
          <p:cNvSpPr/>
          <p:nvPr/>
        </p:nvSpPr>
        <p:spPr>
          <a:xfrm>
            <a:off x="2515692" y="570885"/>
            <a:ext cx="2833421" cy="244553"/>
          </a:xfrm>
          <a:prstGeom prst="rect">
            <a:avLst/>
          </a:prstGeom>
          <a:solidFill>
            <a:schemeClr val="accent3"/>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b="1" dirty="0"/>
              <a:t>Voluntary sector: </a:t>
            </a:r>
            <a:r>
              <a:rPr lang="en-GB" sz="900" b="1" i="1" dirty="0"/>
              <a:t>The 3rd workforce</a:t>
            </a:r>
          </a:p>
        </p:txBody>
      </p:sp>
    </p:spTree>
    <p:extLst>
      <p:ext uri="{BB962C8B-B14F-4D97-AF65-F5344CB8AC3E}">
        <p14:creationId xmlns:p14="http://schemas.microsoft.com/office/powerpoint/2010/main" val="3411316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Effect transition="in" filter="fade">
                                      <p:cBhvr>
                                        <p:cTn id="40" dur="500"/>
                                        <p:tgtEl>
                                          <p:spTgt spid="7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p:cTn id="95" dur="500" fill="hold"/>
                                        <p:tgtEl>
                                          <p:spTgt spid="64"/>
                                        </p:tgtEl>
                                        <p:attrNameLst>
                                          <p:attrName>ppt_w</p:attrName>
                                        </p:attrNameLst>
                                      </p:cBhvr>
                                      <p:tavLst>
                                        <p:tav tm="0">
                                          <p:val>
                                            <p:fltVal val="0"/>
                                          </p:val>
                                        </p:tav>
                                        <p:tav tm="100000">
                                          <p:val>
                                            <p:strVal val="#ppt_w"/>
                                          </p:val>
                                        </p:tav>
                                      </p:tavLst>
                                    </p:anim>
                                    <p:anim calcmode="lin" valueType="num">
                                      <p:cBhvr>
                                        <p:cTn id="96" dur="500" fill="hold"/>
                                        <p:tgtEl>
                                          <p:spTgt spid="64"/>
                                        </p:tgtEl>
                                        <p:attrNameLst>
                                          <p:attrName>ppt_h</p:attrName>
                                        </p:attrNameLst>
                                      </p:cBhvr>
                                      <p:tavLst>
                                        <p:tav tm="0">
                                          <p:val>
                                            <p:fltVal val="0"/>
                                          </p:val>
                                        </p:tav>
                                        <p:tav tm="100000">
                                          <p:val>
                                            <p:strVal val="#ppt_h"/>
                                          </p:val>
                                        </p:tav>
                                      </p:tavLst>
                                    </p:anim>
                                    <p:animEffect transition="in" filter="fade">
                                      <p:cBhvr>
                                        <p:cTn id="97" dur="500"/>
                                        <p:tgtEl>
                                          <p:spTgt spid="6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500" fill="hold"/>
                                        <p:tgtEl>
                                          <p:spTgt spid="22"/>
                                        </p:tgtEl>
                                        <p:attrNameLst>
                                          <p:attrName>ppt_w</p:attrName>
                                        </p:attrNameLst>
                                      </p:cBhvr>
                                      <p:tavLst>
                                        <p:tav tm="0">
                                          <p:val>
                                            <p:fltVal val="0"/>
                                          </p:val>
                                        </p:tav>
                                        <p:tav tm="100000">
                                          <p:val>
                                            <p:strVal val="#ppt_w"/>
                                          </p:val>
                                        </p:tav>
                                      </p:tavLst>
                                    </p:anim>
                                    <p:anim calcmode="lin" valueType="num">
                                      <p:cBhvr>
                                        <p:cTn id="108" dur="500" fill="hold"/>
                                        <p:tgtEl>
                                          <p:spTgt spid="22"/>
                                        </p:tgtEl>
                                        <p:attrNameLst>
                                          <p:attrName>ppt_h</p:attrName>
                                        </p:attrNameLst>
                                      </p:cBhvr>
                                      <p:tavLst>
                                        <p:tav tm="0">
                                          <p:val>
                                            <p:fltVal val="0"/>
                                          </p:val>
                                        </p:tav>
                                        <p:tav tm="100000">
                                          <p:val>
                                            <p:strVal val="#ppt_h"/>
                                          </p:val>
                                        </p:tav>
                                      </p:tavLst>
                                    </p:anim>
                                    <p:animEffect transition="in" filter="fade">
                                      <p:cBhvr>
                                        <p:cTn id="109" dur="500"/>
                                        <p:tgtEl>
                                          <p:spTgt spid="2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 calcmode="lin" valueType="num">
                                      <p:cBhvr>
                                        <p:cTn id="112" dur="500" fill="hold"/>
                                        <p:tgtEl>
                                          <p:spTgt spid="69"/>
                                        </p:tgtEl>
                                        <p:attrNameLst>
                                          <p:attrName>ppt_w</p:attrName>
                                        </p:attrNameLst>
                                      </p:cBhvr>
                                      <p:tavLst>
                                        <p:tav tm="0">
                                          <p:val>
                                            <p:fltVal val="0"/>
                                          </p:val>
                                        </p:tav>
                                        <p:tav tm="100000">
                                          <p:val>
                                            <p:strVal val="#ppt_w"/>
                                          </p:val>
                                        </p:tav>
                                      </p:tavLst>
                                    </p:anim>
                                    <p:anim calcmode="lin" valueType="num">
                                      <p:cBhvr>
                                        <p:cTn id="113" dur="500" fill="hold"/>
                                        <p:tgtEl>
                                          <p:spTgt spid="69"/>
                                        </p:tgtEl>
                                        <p:attrNameLst>
                                          <p:attrName>ppt_h</p:attrName>
                                        </p:attrNameLst>
                                      </p:cBhvr>
                                      <p:tavLst>
                                        <p:tav tm="0">
                                          <p:val>
                                            <p:fltVal val="0"/>
                                          </p:val>
                                        </p:tav>
                                        <p:tav tm="100000">
                                          <p:val>
                                            <p:strVal val="#ppt_h"/>
                                          </p:val>
                                        </p:tav>
                                      </p:tavLst>
                                    </p:anim>
                                    <p:animEffect transition="in" filter="fade">
                                      <p:cBhvr>
                                        <p:cTn id="114" dur="500"/>
                                        <p:tgtEl>
                                          <p:spTgt spid="6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p:cTn id="117" dur="500" fill="hold"/>
                                        <p:tgtEl>
                                          <p:spTgt spid="62"/>
                                        </p:tgtEl>
                                        <p:attrNameLst>
                                          <p:attrName>ppt_w</p:attrName>
                                        </p:attrNameLst>
                                      </p:cBhvr>
                                      <p:tavLst>
                                        <p:tav tm="0">
                                          <p:val>
                                            <p:fltVal val="0"/>
                                          </p:val>
                                        </p:tav>
                                        <p:tav tm="100000">
                                          <p:val>
                                            <p:strVal val="#ppt_w"/>
                                          </p:val>
                                        </p:tav>
                                      </p:tavLst>
                                    </p:anim>
                                    <p:anim calcmode="lin" valueType="num">
                                      <p:cBhvr>
                                        <p:cTn id="118" dur="500" fill="hold"/>
                                        <p:tgtEl>
                                          <p:spTgt spid="62"/>
                                        </p:tgtEl>
                                        <p:attrNameLst>
                                          <p:attrName>ppt_h</p:attrName>
                                        </p:attrNameLst>
                                      </p:cBhvr>
                                      <p:tavLst>
                                        <p:tav tm="0">
                                          <p:val>
                                            <p:fltVal val="0"/>
                                          </p:val>
                                        </p:tav>
                                        <p:tav tm="100000">
                                          <p:val>
                                            <p:strVal val="#ppt_h"/>
                                          </p:val>
                                        </p:tav>
                                      </p:tavLst>
                                    </p:anim>
                                    <p:animEffect transition="in" filter="fade">
                                      <p:cBhvr>
                                        <p:cTn id="119" dur="500"/>
                                        <p:tgtEl>
                                          <p:spTgt spid="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73"/>
                                        </p:tgtEl>
                                        <p:attrNameLst>
                                          <p:attrName>style.visibility</p:attrName>
                                        </p:attrNameLst>
                                      </p:cBhvr>
                                      <p:to>
                                        <p:strVal val="visible"/>
                                      </p:to>
                                    </p:set>
                                    <p:anim calcmode="lin" valueType="num">
                                      <p:cBhvr>
                                        <p:cTn id="129" dur="500" fill="hold"/>
                                        <p:tgtEl>
                                          <p:spTgt spid="73"/>
                                        </p:tgtEl>
                                        <p:attrNameLst>
                                          <p:attrName>ppt_w</p:attrName>
                                        </p:attrNameLst>
                                      </p:cBhvr>
                                      <p:tavLst>
                                        <p:tav tm="0">
                                          <p:val>
                                            <p:fltVal val="0"/>
                                          </p:val>
                                        </p:tav>
                                        <p:tav tm="100000">
                                          <p:val>
                                            <p:strVal val="#ppt_w"/>
                                          </p:val>
                                        </p:tav>
                                      </p:tavLst>
                                    </p:anim>
                                    <p:anim calcmode="lin" valueType="num">
                                      <p:cBhvr>
                                        <p:cTn id="130" dur="500" fill="hold"/>
                                        <p:tgtEl>
                                          <p:spTgt spid="73"/>
                                        </p:tgtEl>
                                        <p:attrNameLst>
                                          <p:attrName>ppt_h</p:attrName>
                                        </p:attrNameLst>
                                      </p:cBhvr>
                                      <p:tavLst>
                                        <p:tav tm="0">
                                          <p:val>
                                            <p:fltVal val="0"/>
                                          </p:val>
                                        </p:tav>
                                        <p:tav tm="100000">
                                          <p:val>
                                            <p:strVal val="#ppt_h"/>
                                          </p:val>
                                        </p:tav>
                                      </p:tavLst>
                                    </p:anim>
                                    <p:animEffect transition="in" filter="fade">
                                      <p:cBhvr>
                                        <p:cTn id="131" dur="500"/>
                                        <p:tgtEl>
                                          <p:spTgt spid="7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anim calcmode="lin" valueType="num">
                                      <p:cBhvr>
                                        <p:cTn id="139" dur="500" fill="hold"/>
                                        <p:tgtEl>
                                          <p:spTgt spid="74"/>
                                        </p:tgtEl>
                                        <p:attrNameLst>
                                          <p:attrName>ppt_w</p:attrName>
                                        </p:attrNameLst>
                                      </p:cBhvr>
                                      <p:tavLst>
                                        <p:tav tm="0">
                                          <p:val>
                                            <p:fltVal val="0"/>
                                          </p:val>
                                        </p:tav>
                                        <p:tav tm="100000">
                                          <p:val>
                                            <p:strVal val="#ppt_w"/>
                                          </p:val>
                                        </p:tav>
                                      </p:tavLst>
                                    </p:anim>
                                    <p:anim calcmode="lin" valueType="num">
                                      <p:cBhvr>
                                        <p:cTn id="140" dur="500" fill="hold"/>
                                        <p:tgtEl>
                                          <p:spTgt spid="74"/>
                                        </p:tgtEl>
                                        <p:attrNameLst>
                                          <p:attrName>ppt_h</p:attrName>
                                        </p:attrNameLst>
                                      </p:cBhvr>
                                      <p:tavLst>
                                        <p:tav tm="0">
                                          <p:val>
                                            <p:fltVal val="0"/>
                                          </p:val>
                                        </p:tav>
                                        <p:tav tm="100000">
                                          <p:val>
                                            <p:strVal val="#ppt_h"/>
                                          </p:val>
                                        </p:tav>
                                      </p:tavLst>
                                    </p:anim>
                                    <p:animEffect transition="in" filter="fade">
                                      <p:cBhvr>
                                        <p:cTn id="141" dur="500"/>
                                        <p:tgtEl>
                                          <p:spTgt spid="7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75"/>
                                        </p:tgtEl>
                                        <p:attrNameLst>
                                          <p:attrName>style.visibility</p:attrName>
                                        </p:attrNameLst>
                                      </p:cBhvr>
                                      <p:to>
                                        <p:strVal val="visible"/>
                                      </p:to>
                                    </p:set>
                                    <p:anim calcmode="lin" valueType="num">
                                      <p:cBhvr>
                                        <p:cTn id="144" dur="500" fill="hold"/>
                                        <p:tgtEl>
                                          <p:spTgt spid="75"/>
                                        </p:tgtEl>
                                        <p:attrNameLst>
                                          <p:attrName>ppt_w</p:attrName>
                                        </p:attrNameLst>
                                      </p:cBhvr>
                                      <p:tavLst>
                                        <p:tav tm="0">
                                          <p:val>
                                            <p:fltVal val="0"/>
                                          </p:val>
                                        </p:tav>
                                        <p:tav tm="100000">
                                          <p:val>
                                            <p:strVal val="#ppt_w"/>
                                          </p:val>
                                        </p:tav>
                                      </p:tavLst>
                                    </p:anim>
                                    <p:anim calcmode="lin" valueType="num">
                                      <p:cBhvr>
                                        <p:cTn id="145" dur="500" fill="hold"/>
                                        <p:tgtEl>
                                          <p:spTgt spid="75"/>
                                        </p:tgtEl>
                                        <p:attrNameLst>
                                          <p:attrName>ppt_h</p:attrName>
                                        </p:attrNameLst>
                                      </p:cBhvr>
                                      <p:tavLst>
                                        <p:tav tm="0">
                                          <p:val>
                                            <p:fltVal val="0"/>
                                          </p:val>
                                        </p:tav>
                                        <p:tav tm="100000">
                                          <p:val>
                                            <p:strVal val="#ppt_h"/>
                                          </p:val>
                                        </p:tav>
                                      </p:tavLst>
                                    </p:anim>
                                    <p:animEffect transition="in" filter="fade">
                                      <p:cBhvr>
                                        <p:cTn id="146" dur="5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 calcmode="lin" valueType="num">
                                      <p:cBhvr>
                                        <p:cTn id="151" dur="500" fill="hold"/>
                                        <p:tgtEl>
                                          <p:spTgt spid="6"/>
                                        </p:tgtEl>
                                        <p:attrNameLst>
                                          <p:attrName>ppt_w</p:attrName>
                                        </p:attrNameLst>
                                      </p:cBhvr>
                                      <p:tavLst>
                                        <p:tav tm="0">
                                          <p:val>
                                            <p:fltVal val="0"/>
                                          </p:val>
                                        </p:tav>
                                        <p:tav tm="100000">
                                          <p:val>
                                            <p:strVal val="#ppt_w"/>
                                          </p:val>
                                        </p:tav>
                                      </p:tavLst>
                                    </p:anim>
                                    <p:anim calcmode="lin" valueType="num">
                                      <p:cBhvr>
                                        <p:cTn id="152" dur="500" fill="hold"/>
                                        <p:tgtEl>
                                          <p:spTgt spid="6"/>
                                        </p:tgtEl>
                                        <p:attrNameLst>
                                          <p:attrName>ppt_h</p:attrName>
                                        </p:attrNameLst>
                                      </p:cBhvr>
                                      <p:tavLst>
                                        <p:tav tm="0">
                                          <p:val>
                                            <p:fltVal val="0"/>
                                          </p:val>
                                        </p:tav>
                                        <p:tav tm="100000">
                                          <p:val>
                                            <p:strVal val="#ppt_h"/>
                                          </p:val>
                                        </p:tav>
                                      </p:tavLst>
                                    </p:anim>
                                    <p:animEffect transition="in" filter="fade">
                                      <p:cBhvr>
                                        <p:cTn id="153" dur="500"/>
                                        <p:tgtEl>
                                          <p:spTgt spid="6"/>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7"/>
                                        </p:tgtEl>
                                        <p:attrNameLst>
                                          <p:attrName>style.visibility</p:attrName>
                                        </p:attrNameLst>
                                      </p:cBhvr>
                                      <p:to>
                                        <p:strVal val="visible"/>
                                      </p:to>
                                    </p:set>
                                    <p:anim calcmode="lin" valueType="num">
                                      <p:cBhvr>
                                        <p:cTn id="156" dur="500" fill="hold"/>
                                        <p:tgtEl>
                                          <p:spTgt spid="7"/>
                                        </p:tgtEl>
                                        <p:attrNameLst>
                                          <p:attrName>ppt_w</p:attrName>
                                        </p:attrNameLst>
                                      </p:cBhvr>
                                      <p:tavLst>
                                        <p:tav tm="0">
                                          <p:val>
                                            <p:fltVal val="0"/>
                                          </p:val>
                                        </p:tav>
                                        <p:tav tm="100000">
                                          <p:val>
                                            <p:strVal val="#ppt_w"/>
                                          </p:val>
                                        </p:tav>
                                      </p:tavLst>
                                    </p:anim>
                                    <p:anim calcmode="lin" valueType="num">
                                      <p:cBhvr>
                                        <p:cTn id="157" dur="500" fill="hold"/>
                                        <p:tgtEl>
                                          <p:spTgt spid="7"/>
                                        </p:tgtEl>
                                        <p:attrNameLst>
                                          <p:attrName>ppt_h</p:attrName>
                                        </p:attrNameLst>
                                      </p:cBhvr>
                                      <p:tavLst>
                                        <p:tav tm="0">
                                          <p:val>
                                            <p:fltVal val="0"/>
                                          </p:val>
                                        </p:tav>
                                        <p:tav tm="100000">
                                          <p:val>
                                            <p:strVal val="#ppt_h"/>
                                          </p:val>
                                        </p:tav>
                                      </p:tavLst>
                                    </p:anim>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9"/>
                                        </p:tgtEl>
                                        <p:attrNameLst>
                                          <p:attrName>style.visibility</p:attrName>
                                        </p:attrNameLst>
                                      </p:cBhvr>
                                      <p:to>
                                        <p:strVal val="visible"/>
                                      </p:to>
                                    </p:set>
                                    <p:anim calcmode="lin" valueType="num">
                                      <p:cBhvr>
                                        <p:cTn id="163" dur="500" fill="hold"/>
                                        <p:tgtEl>
                                          <p:spTgt spid="9"/>
                                        </p:tgtEl>
                                        <p:attrNameLst>
                                          <p:attrName>ppt_w</p:attrName>
                                        </p:attrNameLst>
                                      </p:cBhvr>
                                      <p:tavLst>
                                        <p:tav tm="0">
                                          <p:val>
                                            <p:fltVal val="0"/>
                                          </p:val>
                                        </p:tav>
                                        <p:tav tm="100000">
                                          <p:val>
                                            <p:strVal val="#ppt_w"/>
                                          </p:val>
                                        </p:tav>
                                      </p:tavLst>
                                    </p:anim>
                                    <p:anim calcmode="lin" valueType="num">
                                      <p:cBhvr>
                                        <p:cTn id="164" dur="500" fill="hold"/>
                                        <p:tgtEl>
                                          <p:spTgt spid="9"/>
                                        </p:tgtEl>
                                        <p:attrNameLst>
                                          <p:attrName>ppt_h</p:attrName>
                                        </p:attrNameLst>
                                      </p:cBhvr>
                                      <p:tavLst>
                                        <p:tav tm="0">
                                          <p:val>
                                            <p:fltVal val="0"/>
                                          </p:val>
                                        </p:tav>
                                        <p:tav tm="100000">
                                          <p:val>
                                            <p:strVal val="#ppt_h"/>
                                          </p:val>
                                        </p:tav>
                                      </p:tavLst>
                                    </p:anim>
                                    <p:animEffect transition="in" filter="fade">
                                      <p:cBhvr>
                                        <p:cTn id="165" dur="500"/>
                                        <p:tgtEl>
                                          <p:spTgt spid="9"/>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0"/>
                                        </p:tgtEl>
                                        <p:attrNameLst>
                                          <p:attrName>style.visibility</p:attrName>
                                        </p:attrNameLst>
                                      </p:cBhvr>
                                      <p:to>
                                        <p:strVal val="visible"/>
                                      </p:to>
                                    </p:set>
                                    <p:anim calcmode="lin" valueType="num">
                                      <p:cBhvr>
                                        <p:cTn id="168" dur="500" fill="hold"/>
                                        <p:tgtEl>
                                          <p:spTgt spid="10"/>
                                        </p:tgtEl>
                                        <p:attrNameLst>
                                          <p:attrName>ppt_w</p:attrName>
                                        </p:attrNameLst>
                                      </p:cBhvr>
                                      <p:tavLst>
                                        <p:tav tm="0">
                                          <p:val>
                                            <p:fltVal val="0"/>
                                          </p:val>
                                        </p:tav>
                                        <p:tav tm="100000">
                                          <p:val>
                                            <p:strVal val="#ppt_w"/>
                                          </p:val>
                                        </p:tav>
                                      </p:tavLst>
                                    </p:anim>
                                    <p:anim calcmode="lin" valueType="num">
                                      <p:cBhvr>
                                        <p:cTn id="169" dur="500" fill="hold"/>
                                        <p:tgtEl>
                                          <p:spTgt spid="10"/>
                                        </p:tgtEl>
                                        <p:attrNameLst>
                                          <p:attrName>ppt_h</p:attrName>
                                        </p:attrNameLst>
                                      </p:cBhvr>
                                      <p:tavLst>
                                        <p:tav tm="0">
                                          <p:val>
                                            <p:fltVal val="0"/>
                                          </p:val>
                                        </p:tav>
                                        <p:tav tm="100000">
                                          <p:val>
                                            <p:strVal val="#ppt_h"/>
                                          </p:val>
                                        </p:tav>
                                      </p:tavLst>
                                    </p:anim>
                                    <p:animEffect transition="in" filter="fade">
                                      <p:cBhvr>
                                        <p:cTn id="170" dur="500"/>
                                        <p:tgtEl>
                                          <p:spTgt spid="10"/>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57"/>
                                        </p:tgtEl>
                                        <p:attrNameLst>
                                          <p:attrName>style.visibility</p:attrName>
                                        </p:attrNameLst>
                                      </p:cBhvr>
                                      <p:to>
                                        <p:strVal val="visible"/>
                                      </p:to>
                                    </p:set>
                                    <p:anim calcmode="lin" valueType="num">
                                      <p:cBhvr>
                                        <p:cTn id="175" dur="500" fill="hold"/>
                                        <p:tgtEl>
                                          <p:spTgt spid="57"/>
                                        </p:tgtEl>
                                        <p:attrNameLst>
                                          <p:attrName>ppt_w</p:attrName>
                                        </p:attrNameLst>
                                      </p:cBhvr>
                                      <p:tavLst>
                                        <p:tav tm="0">
                                          <p:val>
                                            <p:fltVal val="0"/>
                                          </p:val>
                                        </p:tav>
                                        <p:tav tm="100000">
                                          <p:val>
                                            <p:strVal val="#ppt_w"/>
                                          </p:val>
                                        </p:tav>
                                      </p:tavLst>
                                    </p:anim>
                                    <p:anim calcmode="lin" valueType="num">
                                      <p:cBhvr>
                                        <p:cTn id="176" dur="500" fill="hold"/>
                                        <p:tgtEl>
                                          <p:spTgt spid="57"/>
                                        </p:tgtEl>
                                        <p:attrNameLst>
                                          <p:attrName>ppt_h</p:attrName>
                                        </p:attrNameLst>
                                      </p:cBhvr>
                                      <p:tavLst>
                                        <p:tav tm="0">
                                          <p:val>
                                            <p:fltVal val="0"/>
                                          </p:val>
                                        </p:tav>
                                        <p:tav tm="100000">
                                          <p:val>
                                            <p:strVal val="#ppt_h"/>
                                          </p:val>
                                        </p:tav>
                                      </p:tavLst>
                                    </p:anim>
                                    <p:animEffect transition="in" filter="fade">
                                      <p:cBhvr>
                                        <p:cTn id="177" dur="500"/>
                                        <p:tgtEl>
                                          <p:spTgt spid="57"/>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Effect transition="in" filter="fade">
                                      <p:cBhvr>
                                        <p:cTn id="182" dur="500"/>
                                        <p:tgtEl>
                                          <p:spTgt spid="56"/>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77"/>
                                        </p:tgtEl>
                                        <p:attrNameLst>
                                          <p:attrName>style.visibility</p:attrName>
                                        </p:attrNameLst>
                                      </p:cBhvr>
                                      <p:to>
                                        <p:strVal val="visible"/>
                                      </p:to>
                                    </p:set>
                                    <p:anim calcmode="lin" valueType="num">
                                      <p:cBhvr>
                                        <p:cTn id="185" dur="500" fill="hold"/>
                                        <p:tgtEl>
                                          <p:spTgt spid="77"/>
                                        </p:tgtEl>
                                        <p:attrNameLst>
                                          <p:attrName>ppt_w</p:attrName>
                                        </p:attrNameLst>
                                      </p:cBhvr>
                                      <p:tavLst>
                                        <p:tav tm="0">
                                          <p:val>
                                            <p:fltVal val="0"/>
                                          </p:val>
                                        </p:tav>
                                        <p:tav tm="100000">
                                          <p:val>
                                            <p:strVal val="#ppt_w"/>
                                          </p:val>
                                        </p:tav>
                                      </p:tavLst>
                                    </p:anim>
                                    <p:anim calcmode="lin" valueType="num">
                                      <p:cBhvr>
                                        <p:cTn id="186" dur="500" fill="hold"/>
                                        <p:tgtEl>
                                          <p:spTgt spid="77"/>
                                        </p:tgtEl>
                                        <p:attrNameLst>
                                          <p:attrName>ppt_h</p:attrName>
                                        </p:attrNameLst>
                                      </p:cBhvr>
                                      <p:tavLst>
                                        <p:tav tm="0">
                                          <p:val>
                                            <p:fltVal val="0"/>
                                          </p:val>
                                        </p:tav>
                                        <p:tav tm="100000">
                                          <p:val>
                                            <p:strVal val="#ppt_h"/>
                                          </p:val>
                                        </p:tav>
                                      </p:tavLst>
                                    </p:anim>
                                    <p:animEffect transition="in" filter="fade">
                                      <p:cBhvr>
                                        <p:cTn id="187" dur="500"/>
                                        <p:tgtEl>
                                          <p:spTgt spid="77"/>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111"/>
                                        </p:tgtEl>
                                        <p:attrNameLst>
                                          <p:attrName>style.visibility</p:attrName>
                                        </p:attrNameLst>
                                      </p:cBhvr>
                                      <p:to>
                                        <p:strVal val="visible"/>
                                      </p:to>
                                    </p:set>
                                    <p:anim calcmode="lin" valueType="num">
                                      <p:cBhvr>
                                        <p:cTn id="192" dur="500" fill="hold"/>
                                        <p:tgtEl>
                                          <p:spTgt spid="111"/>
                                        </p:tgtEl>
                                        <p:attrNameLst>
                                          <p:attrName>ppt_w</p:attrName>
                                        </p:attrNameLst>
                                      </p:cBhvr>
                                      <p:tavLst>
                                        <p:tav tm="0">
                                          <p:val>
                                            <p:fltVal val="0"/>
                                          </p:val>
                                        </p:tav>
                                        <p:tav tm="100000">
                                          <p:val>
                                            <p:strVal val="#ppt_w"/>
                                          </p:val>
                                        </p:tav>
                                      </p:tavLst>
                                    </p:anim>
                                    <p:anim calcmode="lin" valueType="num">
                                      <p:cBhvr>
                                        <p:cTn id="193" dur="500" fill="hold"/>
                                        <p:tgtEl>
                                          <p:spTgt spid="111"/>
                                        </p:tgtEl>
                                        <p:attrNameLst>
                                          <p:attrName>ppt_h</p:attrName>
                                        </p:attrNameLst>
                                      </p:cBhvr>
                                      <p:tavLst>
                                        <p:tav tm="0">
                                          <p:val>
                                            <p:fltVal val="0"/>
                                          </p:val>
                                        </p:tav>
                                        <p:tav tm="100000">
                                          <p:val>
                                            <p:strVal val="#ppt_h"/>
                                          </p:val>
                                        </p:tav>
                                      </p:tavLst>
                                    </p:anim>
                                    <p:animEffect transition="in" filter="fade">
                                      <p:cBhvr>
                                        <p:cTn id="194" dur="500"/>
                                        <p:tgtEl>
                                          <p:spTgt spid="111"/>
                                        </p:tgtEl>
                                      </p:cBhvr>
                                    </p:animEffect>
                                  </p:childTnLst>
                                </p:cTn>
                              </p:par>
                              <p:par>
                                <p:cTn id="195" presetID="53" presetClass="entr" presetSubtype="16" fill="hold" nodeType="withEffect">
                                  <p:stCondLst>
                                    <p:cond delay="0"/>
                                  </p:stCondLst>
                                  <p:childTnLst>
                                    <p:set>
                                      <p:cBhvr>
                                        <p:cTn id="196" dur="1" fill="hold">
                                          <p:stCondLst>
                                            <p:cond delay="0"/>
                                          </p:stCondLst>
                                        </p:cTn>
                                        <p:tgtEl>
                                          <p:spTgt spid="18"/>
                                        </p:tgtEl>
                                        <p:attrNameLst>
                                          <p:attrName>style.visibility</p:attrName>
                                        </p:attrNameLst>
                                      </p:cBhvr>
                                      <p:to>
                                        <p:strVal val="visible"/>
                                      </p:to>
                                    </p:set>
                                    <p:anim calcmode="lin" valueType="num">
                                      <p:cBhvr>
                                        <p:cTn id="197" dur="500" fill="hold"/>
                                        <p:tgtEl>
                                          <p:spTgt spid="18"/>
                                        </p:tgtEl>
                                        <p:attrNameLst>
                                          <p:attrName>ppt_w</p:attrName>
                                        </p:attrNameLst>
                                      </p:cBhvr>
                                      <p:tavLst>
                                        <p:tav tm="0">
                                          <p:val>
                                            <p:fltVal val="0"/>
                                          </p:val>
                                        </p:tav>
                                        <p:tav tm="100000">
                                          <p:val>
                                            <p:strVal val="#ppt_w"/>
                                          </p:val>
                                        </p:tav>
                                      </p:tavLst>
                                    </p:anim>
                                    <p:anim calcmode="lin" valueType="num">
                                      <p:cBhvr>
                                        <p:cTn id="198" dur="500" fill="hold"/>
                                        <p:tgtEl>
                                          <p:spTgt spid="18"/>
                                        </p:tgtEl>
                                        <p:attrNameLst>
                                          <p:attrName>ppt_h</p:attrName>
                                        </p:attrNameLst>
                                      </p:cBhvr>
                                      <p:tavLst>
                                        <p:tav tm="0">
                                          <p:val>
                                            <p:fltVal val="0"/>
                                          </p:val>
                                        </p:tav>
                                        <p:tav tm="100000">
                                          <p:val>
                                            <p:strVal val="#ppt_h"/>
                                          </p:val>
                                        </p:tav>
                                      </p:tavLst>
                                    </p:anim>
                                    <p:animEffect transition="in" filter="fade">
                                      <p:cBhvr>
                                        <p:cTn id="199" dur="500"/>
                                        <p:tgtEl>
                                          <p:spTgt spid="18"/>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65"/>
                                        </p:tgtEl>
                                        <p:attrNameLst>
                                          <p:attrName>style.visibility</p:attrName>
                                        </p:attrNameLst>
                                      </p:cBhvr>
                                      <p:to>
                                        <p:strVal val="visible"/>
                                      </p:to>
                                    </p:set>
                                    <p:anim calcmode="lin" valueType="num">
                                      <p:cBhvr>
                                        <p:cTn id="202" dur="500" fill="hold"/>
                                        <p:tgtEl>
                                          <p:spTgt spid="65"/>
                                        </p:tgtEl>
                                        <p:attrNameLst>
                                          <p:attrName>ppt_w</p:attrName>
                                        </p:attrNameLst>
                                      </p:cBhvr>
                                      <p:tavLst>
                                        <p:tav tm="0">
                                          <p:val>
                                            <p:fltVal val="0"/>
                                          </p:val>
                                        </p:tav>
                                        <p:tav tm="100000">
                                          <p:val>
                                            <p:strVal val="#ppt_w"/>
                                          </p:val>
                                        </p:tav>
                                      </p:tavLst>
                                    </p:anim>
                                    <p:anim calcmode="lin" valueType="num">
                                      <p:cBhvr>
                                        <p:cTn id="203" dur="500" fill="hold"/>
                                        <p:tgtEl>
                                          <p:spTgt spid="65"/>
                                        </p:tgtEl>
                                        <p:attrNameLst>
                                          <p:attrName>ppt_h</p:attrName>
                                        </p:attrNameLst>
                                      </p:cBhvr>
                                      <p:tavLst>
                                        <p:tav tm="0">
                                          <p:val>
                                            <p:fltVal val="0"/>
                                          </p:val>
                                        </p:tav>
                                        <p:tav tm="100000">
                                          <p:val>
                                            <p:strVal val="#ppt_h"/>
                                          </p:val>
                                        </p:tav>
                                      </p:tavLst>
                                    </p:anim>
                                    <p:animEffect transition="in" filter="fade">
                                      <p:cBhvr>
                                        <p:cTn id="20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p:bldP spid="24" grpId="0"/>
      <p:bldP spid="25" grpId="0" animBg="1"/>
      <p:bldP spid="28" grpId="0" animBg="1"/>
      <p:bldP spid="33" grpId="0" animBg="1"/>
      <p:bldP spid="56" grpId="0" animBg="1"/>
      <p:bldP spid="57" grpId="0" animBg="1"/>
      <p:bldP spid="29" grpId="0" animBg="1"/>
      <p:bldP spid="27" grpId="0" animBg="1"/>
      <p:bldP spid="62" grpId="0" animBg="1"/>
      <p:bldP spid="63" grpId="0"/>
      <p:bldP spid="64" grpId="0" animBg="1"/>
      <p:bldP spid="30" grpId="0" animBg="1"/>
      <p:bldP spid="65" grpId="0" animBg="1"/>
      <p:bldP spid="69" grpId="0"/>
      <p:bldP spid="70" grpId="0" animBg="1"/>
      <p:bldP spid="72" grpId="0" animBg="1"/>
      <p:bldP spid="73" grpId="0" animBg="1"/>
      <p:bldP spid="74" grpId="0" animBg="1"/>
      <p:bldP spid="75" grpId="0" animBg="1"/>
      <p:bldP spid="76" grpId="0" animBg="1"/>
      <p:bldP spid="77" grpId="0" animBg="1"/>
      <p:bldP spid="111" grpId="0" animBg="1"/>
      <p:bldP spid="6" grpId="0" animBg="1"/>
      <p:bldP spid="9" grpId="0" animBg="1"/>
      <p:bldP spid="22" grpId="0" animBg="1"/>
      <p:bldP spid="20" grpId="0" animBg="1"/>
      <p:bldP spid="19"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577" y="282187"/>
            <a:ext cx="3688638" cy="461665"/>
          </a:xfrm>
          <a:prstGeom prst="rect">
            <a:avLst/>
          </a:prstGeom>
          <a:noFill/>
        </p:spPr>
        <p:txBody>
          <a:bodyPr wrap="none" rtlCol="0">
            <a:spAutoFit/>
          </a:bodyPr>
          <a:lstStyle/>
          <a:p>
            <a:pPr algn="ctr"/>
            <a:r>
              <a:rPr lang="en-GB" sz="2400" b="1" dirty="0">
                <a:solidFill>
                  <a:schemeClr val="accent4"/>
                </a:solidFill>
              </a:rPr>
              <a:t>www.england.nhs.uk/gp</a:t>
            </a:r>
          </a:p>
        </p:txBody>
      </p:sp>
      <p:sp>
        <p:nvSpPr>
          <p:cNvPr id="14" name="Rectangle 13"/>
          <p:cNvSpPr/>
          <p:nvPr/>
        </p:nvSpPr>
        <p:spPr>
          <a:xfrm>
            <a:off x="4523459" y="27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5" name="Rectangle 14"/>
          <p:cNvSpPr/>
          <p:nvPr/>
        </p:nvSpPr>
        <p:spPr>
          <a:xfrm>
            <a:off x="4525594" y="9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6" name="Rectangle 15"/>
          <p:cNvSpPr/>
          <p:nvPr/>
        </p:nvSpPr>
        <p:spPr>
          <a:xfrm>
            <a:off x="683568" y="2781898"/>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7" name="Rectangle 16"/>
          <p:cNvSpPr/>
          <p:nvPr/>
        </p:nvSpPr>
        <p:spPr>
          <a:xfrm>
            <a:off x="683568" y="981898"/>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18" name="Jigsaw"/>
          <p:cNvSpPr/>
          <p:nvPr/>
        </p:nvSpPr>
        <p:spPr>
          <a:xfrm>
            <a:off x="2554260" y="1703148"/>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25" name="Picture 24"/>
          <p:cNvPicPr>
            <a:picLocks noChangeAspect="1"/>
          </p:cNvPicPr>
          <p:nvPr/>
        </p:nvPicPr>
        <p:blipFill>
          <a:blip r:embed="rId3"/>
          <a:stretch>
            <a:fillRect/>
          </a:stretch>
        </p:blipFill>
        <p:spPr>
          <a:xfrm>
            <a:off x="1275072" y="1046996"/>
            <a:ext cx="6876884" cy="3286029"/>
          </a:xfrm>
          <a:prstGeom prst="rect">
            <a:avLst/>
          </a:prstGeom>
        </p:spPr>
      </p:pic>
    </p:spTree>
    <p:extLst>
      <p:ext uri="{BB962C8B-B14F-4D97-AF65-F5344CB8AC3E}">
        <p14:creationId xmlns:p14="http://schemas.microsoft.com/office/powerpoint/2010/main" val="1404241889"/>
      </p:ext>
    </p:extLst>
  </p:cSld>
  <p:clrMapOvr>
    <a:masterClrMapping/>
  </p:clrMapOvr>
  <mc:AlternateContent xmlns:mc="http://schemas.openxmlformats.org/markup-compatibility/2006" xmlns:p14="http://schemas.microsoft.com/office/powerpoint/2010/main">
    <mc:Choice Requires="p14">
      <p:transition spd="slow" p14:dur="20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5290" y="1033386"/>
            <a:ext cx="3816450" cy="2677654"/>
          </a:xfrm>
          <a:prstGeom prst="rect">
            <a:avLst/>
          </a:prstGeom>
          <a:noFill/>
        </p:spPr>
        <p:txBody>
          <a:bodyPr wrap="square" lIns="91438" tIns="45719" rIns="91438" bIns="45719" rtlCol="0">
            <a:spAutoFit/>
          </a:bodyPr>
          <a:lstStyle/>
          <a:p>
            <a:endParaRPr lang="en-GB" sz="2400" u="sng" dirty="0">
              <a:hlinkClick r:id="rId3"/>
            </a:endParaRPr>
          </a:p>
          <a:p>
            <a:r>
              <a:rPr lang="en-GB" sz="2400" dirty="0"/>
              <a:t>Further information is available on the NHS England website </a:t>
            </a:r>
            <a:endParaRPr lang="en-GB" sz="2400" dirty="0">
              <a:hlinkClick r:id="rId3"/>
            </a:endParaRPr>
          </a:p>
          <a:p>
            <a:endParaRPr lang="en-GB" sz="2400" u="sng" dirty="0">
              <a:hlinkClick r:id="rId3"/>
            </a:endParaRPr>
          </a:p>
          <a:p>
            <a:endParaRPr lang="en-GB" sz="2400" u="sng" dirty="0">
              <a:hlinkClick r:id="rId3"/>
            </a:endParaRPr>
          </a:p>
          <a:p>
            <a:r>
              <a:rPr lang="en-GB" sz="2400" u="sng" dirty="0">
                <a:hlinkClick r:id="rId3"/>
              </a:rPr>
              <a:t>www.england.nhs.uk/gp</a:t>
            </a:r>
            <a:endParaRPr lang="en-GB" sz="2400" b="1" dirty="0">
              <a:solidFill>
                <a:srgbClr val="0072C6"/>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346232" y="446570"/>
            <a:ext cx="3164808" cy="421049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362200" y="3205407"/>
            <a:ext cx="1943100" cy="292388"/>
          </a:xfrm>
          <a:prstGeom prst="rect">
            <a:avLst/>
          </a:prstGeom>
          <a:noFill/>
        </p:spPr>
        <p:txBody>
          <a:bodyPr wrap="square" rtlCol="0" anchor="ctr">
            <a:spAutoFit/>
          </a:bodyPr>
          <a:lstStyle/>
          <a:p>
            <a:pPr algn="ctr"/>
            <a:r>
              <a:rPr lang="en-GB" sz="1300" dirty="0">
                <a:solidFill>
                  <a:schemeClr val="bg1"/>
                </a:solidFill>
              </a:rPr>
              <a:t>www.england.nhs.uk/gp</a:t>
            </a:r>
          </a:p>
        </p:txBody>
      </p:sp>
      <p:sp>
        <p:nvSpPr>
          <p:cNvPr id="6" name="Rectangle 5"/>
          <p:cNvSpPr/>
          <p:nvPr/>
        </p:nvSpPr>
        <p:spPr>
          <a:xfrm>
            <a:off x="8435680" y="4804188"/>
            <a:ext cx="473206" cy="215444"/>
          </a:xfrm>
          <a:prstGeom prst="rect">
            <a:avLst/>
          </a:prstGeom>
        </p:spPr>
        <p:txBody>
          <a:bodyPr wrap="none">
            <a:spAutoFit/>
          </a:bodyPr>
          <a:lstStyle/>
          <a:p>
            <a:r>
              <a:rPr lang="en-GB" sz="800" dirty="0" smtClean="0"/>
              <a:t>8.3.17</a:t>
            </a:r>
            <a:endParaRPr lang="en-GB" sz="800" dirty="0"/>
          </a:p>
        </p:txBody>
      </p:sp>
    </p:spTree>
    <p:extLst>
      <p:ext uri="{BB962C8B-B14F-4D97-AF65-F5344CB8AC3E}">
        <p14:creationId xmlns:p14="http://schemas.microsoft.com/office/powerpoint/2010/main" val="3952193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80910"/>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33" name="Rectangle 32"/>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4" name="Rectangle 33"/>
          <p:cNvSpPr/>
          <p:nvPr/>
        </p:nvSpPr>
        <p:spPr>
          <a:xfrm>
            <a:off x="4525594" y="9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5" name="Rectangle 34"/>
          <p:cNvSpPr/>
          <p:nvPr/>
        </p:nvSpPr>
        <p:spPr>
          <a:xfrm>
            <a:off x="683568" y="27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6" name="Rectangle 35"/>
          <p:cNvSpPr/>
          <p:nvPr/>
        </p:nvSpPr>
        <p:spPr>
          <a:xfrm>
            <a:off x="683568" y="9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7"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8" name="Picture 37"/>
          <p:cNvPicPr>
            <a:picLocks noChangeAspect="1"/>
          </p:cNvPicPr>
          <p:nvPr/>
        </p:nvPicPr>
        <p:blipFill>
          <a:blip r:embed="rId3"/>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35325067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3526" y="80910"/>
            <a:ext cx="7031192" cy="777250"/>
            <a:chOff x="407368" y="1124744"/>
            <a:chExt cx="10964214" cy="1176496"/>
          </a:xfrm>
        </p:grpSpPr>
        <p:sp>
          <p:nvSpPr>
            <p:cNvPr id="14" name="Rectangle 13"/>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5" name="Picture 14" descr="Investment-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33" name="Rectangle 32"/>
          <p:cNvSpPr/>
          <p:nvPr/>
        </p:nvSpPr>
        <p:spPr>
          <a:xfrm>
            <a:off x="4523459" y="2761350"/>
            <a:ext cx="3842026" cy="18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4" name="Rectangle 33"/>
          <p:cNvSpPr/>
          <p:nvPr/>
        </p:nvSpPr>
        <p:spPr>
          <a:xfrm>
            <a:off x="4525594" y="9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5" name="Rectangle 34"/>
          <p:cNvSpPr/>
          <p:nvPr/>
        </p:nvSpPr>
        <p:spPr>
          <a:xfrm>
            <a:off x="683568" y="2761350"/>
            <a:ext cx="3842026" cy="180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6" name="Rectangle 35"/>
          <p:cNvSpPr/>
          <p:nvPr/>
        </p:nvSpPr>
        <p:spPr>
          <a:xfrm>
            <a:off x="683568" y="961350"/>
            <a:ext cx="3842026" cy="180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7" name="Jigsaw"/>
          <p:cNvSpPr/>
          <p:nvPr/>
        </p:nvSpPr>
        <p:spPr>
          <a:xfrm>
            <a:off x="2554260" y="1682600"/>
            <a:ext cx="3934137" cy="2157505"/>
          </a:xfrm>
          <a:custGeom>
            <a:avLst/>
            <a:gdLst>
              <a:gd name="connsiteX0" fmla="*/ 1967068 w 3934137"/>
              <a:gd name="connsiteY0" fmla="*/ 0 h 2157505"/>
              <a:gd name="connsiteX1" fmla="*/ 2218327 w 3934137"/>
              <a:gd name="connsiteY1" fmla="*/ 251259 h 2157505"/>
              <a:gd name="connsiteX2" fmla="*/ 2198582 w 3934137"/>
              <a:gd name="connsiteY2" fmla="*/ 349061 h 2157505"/>
              <a:gd name="connsiteX3" fmla="*/ 2164509 w 3934137"/>
              <a:gd name="connsiteY3" fmla="*/ 399597 h 2157505"/>
              <a:gd name="connsiteX4" fmla="*/ 3469856 w 3934137"/>
              <a:gd name="connsiteY4" fmla="*/ 401740 h 2157505"/>
              <a:gd name="connsiteX5" fmla="*/ 3537326 w 3934137"/>
              <a:gd name="connsiteY5" fmla="*/ 469431 h 2157505"/>
              <a:gd name="connsiteX6" fmla="*/ 3536660 w 3934137"/>
              <a:gd name="connsiteY6" fmla="*/ 875138 h 2157505"/>
              <a:gd name="connsiteX7" fmla="*/ 3542397 w 3934137"/>
              <a:gd name="connsiteY7" fmla="*/ 870405 h 2157505"/>
              <a:gd name="connsiteX8" fmla="*/ 3682878 w 3934137"/>
              <a:gd name="connsiteY8" fmla="*/ 827494 h 2157505"/>
              <a:gd name="connsiteX9" fmla="*/ 3934137 w 3934137"/>
              <a:gd name="connsiteY9" fmla="*/ 1078753 h 2157505"/>
              <a:gd name="connsiteX10" fmla="*/ 3682878 w 3934137"/>
              <a:gd name="connsiteY10" fmla="*/ 1330012 h 2157505"/>
              <a:gd name="connsiteX11" fmla="*/ 3542397 w 3934137"/>
              <a:gd name="connsiteY11" fmla="*/ 1287101 h 2157505"/>
              <a:gd name="connsiteX12" fmla="*/ 3535993 w 3934137"/>
              <a:gd name="connsiteY12" fmla="*/ 1281818 h 2157505"/>
              <a:gd name="connsiteX13" fmla="*/ 3535318 w 3934137"/>
              <a:gd name="connsiteY13" fmla="*/ 1693224 h 2157505"/>
              <a:gd name="connsiteX14" fmla="*/ 3467626 w 3934137"/>
              <a:gd name="connsiteY14" fmla="*/ 1760694 h 2157505"/>
              <a:gd name="connsiteX15" fmla="*/ 2164946 w 3934137"/>
              <a:gd name="connsiteY15" fmla="*/ 1758556 h 2157505"/>
              <a:gd name="connsiteX16" fmla="*/ 2198582 w 3934137"/>
              <a:gd name="connsiteY16" fmla="*/ 1808445 h 2157505"/>
              <a:gd name="connsiteX17" fmla="*/ 2218327 w 3934137"/>
              <a:gd name="connsiteY17" fmla="*/ 1906246 h 2157505"/>
              <a:gd name="connsiteX18" fmla="*/ 1967068 w 3934137"/>
              <a:gd name="connsiteY18" fmla="*/ 2157505 h 2157505"/>
              <a:gd name="connsiteX19" fmla="*/ 1715809 w 3934137"/>
              <a:gd name="connsiteY19" fmla="*/ 1906246 h 2157505"/>
              <a:gd name="connsiteX20" fmla="*/ 1735554 w 3934137"/>
              <a:gd name="connsiteY20" fmla="*/ 1808445 h 2157505"/>
              <a:gd name="connsiteX21" fmla="*/ 1769628 w 3934137"/>
              <a:gd name="connsiteY21" fmla="*/ 1757907 h 2157505"/>
              <a:gd name="connsiteX22" fmla="*/ 464281 w 3934137"/>
              <a:gd name="connsiteY22" fmla="*/ 1755765 h 2157505"/>
              <a:gd name="connsiteX23" fmla="*/ 396811 w 3934137"/>
              <a:gd name="connsiteY23" fmla="*/ 1688073 h 2157505"/>
              <a:gd name="connsiteX24" fmla="*/ 397477 w 3934137"/>
              <a:gd name="connsiteY24" fmla="*/ 1282368 h 2157505"/>
              <a:gd name="connsiteX25" fmla="*/ 391740 w 3934137"/>
              <a:gd name="connsiteY25" fmla="*/ 1287101 h 2157505"/>
              <a:gd name="connsiteX26" fmla="*/ 251259 w 3934137"/>
              <a:gd name="connsiteY26" fmla="*/ 1330012 h 2157505"/>
              <a:gd name="connsiteX27" fmla="*/ 0 w 3934137"/>
              <a:gd name="connsiteY27" fmla="*/ 1078753 h 2157505"/>
              <a:gd name="connsiteX28" fmla="*/ 251259 w 3934137"/>
              <a:gd name="connsiteY28" fmla="*/ 827494 h 2157505"/>
              <a:gd name="connsiteX29" fmla="*/ 391740 w 3934137"/>
              <a:gd name="connsiteY29" fmla="*/ 870405 h 2157505"/>
              <a:gd name="connsiteX30" fmla="*/ 398144 w 3934137"/>
              <a:gd name="connsiteY30" fmla="*/ 875689 h 2157505"/>
              <a:gd name="connsiteX31" fmla="*/ 398819 w 3934137"/>
              <a:gd name="connsiteY31" fmla="*/ 464281 h 2157505"/>
              <a:gd name="connsiteX32" fmla="*/ 466511 w 3934137"/>
              <a:gd name="connsiteY32" fmla="*/ 396811 h 2157505"/>
              <a:gd name="connsiteX33" fmla="*/ 1769190 w 3934137"/>
              <a:gd name="connsiteY33" fmla="*/ 398949 h 2157505"/>
              <a:gd name="connsiteX34" fmla="*/ 1735554 w 3934137"/>
              <a:gd name="connsiteY34" fmla="*/ 349061 h 2157505"/>
              <a:gd name="connsiteX35" fmla="*/ 1715809 w 3934137"/>
              <a:gd name="connsiteY35" fmla="*/ 251259 h 2157505"/>
              <a:gd name="connsiteX36" fmla="*/ 1967068 w 3934137"/>
              <a:gd name="connsiteY36" fmla="*/ 0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34137" h="2157505">
                <a:moveTo>
                  <a:pt x="1967068" y="0"/>
                </a:moveTo>
                <a:cubicBezTo>
                  <a:pt x="2105835" y="0"/>
                  <a:pt x="2218327" y="112492"/>
                  <a:pt x="2218327" y="251259"/>
                </a:cubicBezTo>
                <a:cubicBezTo>
                  <a:pt x="2218327" y="285951"/>
                  <a:pt x="2211296" y="319000"/>
                  <a:pt x="2198582" y="349061"/>
                </a:cubicBezTo>
                <a:lnTo>
                  <a:pt x="2164509" y="399597"/>
                </a:lnTo>
                <a:lnTo>
                  <a:pt x="3469856" y="401740"/>
                </a:lnTo>
                <a:cubicBezTo>
                  <a:pt x="3507180" y="401801"/>
                  <a:pt x="3537388" y="432107"/>
                  <a:pt x="3537326" y="469431"/>
                </a:cubicBezTo>
                <a:lnTo>
                  <a:pt x="3536660" y="875138"/>
                </a:lnTo>
                <a:lnTo>
                  <a:pt x="3542397" y="870405"/>
                </a:lnTo>
                <a:cubicBezTo>
                  <a:pt x="3582498" y="843313"/>
                  <a:pt x="3630841" y="827494"/>
                  <a:pt x="3682878" y="827494"/>
                </a:cubicBezTo>
                <a:cubicBezTo>
                  <a:pt x="3821645" y="827494"/>
                  <a:pt x="3934137" y="939986"/>
                  <a:pt x="3934137" y="1078753"/>
                </a:cubicBezTo>
                <a:cubicBezTo>
                  <a:pt x="3934137" y="1217520"/>
                  <a:pt x="3821645" y="1330012"/>
                  <a:pt x="3682878" y="1330012"/>
                </a:cubicBezTo>
                <a:cubicBezTo>
                  <a:pt x="3630841" y="1330012"/>
                  <a:pt x="3582498" y="1314193"/>
                  <a:pt x="3542397" y="1287101"/>
                </a:cubicBezTo>
                <a:lnTo>
                  <a:pt x="3535993" y="1281818"/>
                </a:lnTo>
                <a:lnTo>
                  <a:pt x="3535318" y="1693224"/>
                </a:lnTo>
                <a:cubicBezTo>
                  <a:pt x="3535257" y="1730548"/>
                  <a:pt x="3504950" y="1760755"/>
                  <a:pt x="3467626" y="1760694"/>
                </a:cubicBezTo>
                <a:lnTo>
                  <a:pt x="2164946" y="1758556"/>
                </a:lnTo>
                <a:lnTo>
                  <a:pt x="2198582" y="1808445"/>
                </a:lnTo>
                <a:cubicBezTo>
                  <a:pt x="2211296" y="1838505"/>
                  <a:pt x="2218327" y="1871555"/>
                  <a:pt x="2218327" y="1906246"/>
                </a:cubicBezTo>
                <a:cubicBezTo>
                  <a:pt x="2218327" y="2045013"/>
                  <a:pt x="2105835" y="2157505"/>
                  <a:pt x="1967068" y="2157505"/>
                </a:cubicBezTo>
                <a:cubicBezTo>
                  <a:pt x="1828301" y="2157505"/>
                  <a:pt x="1715809" y="2045013"/>
                  <a:pt x="1715809" y="1906246"/>
                </a:cubicBezTo>
                <a:cubicBezTo>
                  <a:pt x="1715809" y="1871555"/>
                  <a:pt x="1722840" y="1838505"/>
                  <a:pt x="1735554" y="1808445"/>
                </a:cubicBezTo>
                <a:lnTo>
                  <a:pt x="1769628" y="1757907"/>
                </a:lnTo>
                <a:lnTo>
                  <a:pt x="464281" y="1755765"/>
                </a:lnTo>
                <a:cubicBezTo>
                  <a:pt x="426957" y="1755704"/>
                  <a:pt x="396749" y="1725397"/>
                  <a:pt x="396811" y="1688073"/>
                </a:cubicBezTo>
                <a:lnTo>
                  <a:pt x="397477" y="1282368"/>
                </a:lnTo>
                <a:lnTo>
                  <a:pt x="391740" y="1287101"/>
                </a:lnTo>
                <a:cubicBezTo>
                  <a:pt x="351639" y="1314193"/>
                  <a:pt x="303297" y="1330012"/>
                  <a:pt x="251259" y="1330012"/>
                </a:cubicBezTo>
                <a:cubicBezTo>
                  <a:pt x="112492" y="1330012"/>
                  <a:pt x="0" y="1217520"/>
                  <a:pt x="0" y="1078753"/>
                </a:cubicBezTo>
                <a:cubicBezTo>
                  <a:pt x="0" y="939986"/>
                  <a:pt x="112492" y="827494"/>
                  <a:pt x="251259" y="827494"/>
                </a:cubicBezTo>
                <a:cubicBezTo>
                  <a:pt x="303297" y="827494"/>
                  <a:pt x="351639" y="843313"/>
                  <a:pt x="391740" y="870405"/>
                </a:cubicBezTo>
                <a:lnTo>
                  <a:pt x="398144" y="875689"/>
                </a:lnTo>
                <a:lnTo>
                  <a:pt x="398819" y="464281"/>
                </a:lnTo>
                <a:cubicBezTo>
                  <a:pt x="398880" y="426957"/>
                  <a:pt x="429187" y="396749"/>
                  <a:pt x="466511" y="396811"/>
                </a:cubicBezTo>
                <a:lnTo>
                  <a:pt x="1769190" y="398949"/>
                </a:lnTo>
                <a:lnTo>
                  <a:pt x="1735554" y="349061"/>
                </a:lnTo>
                <a:cubicBezTo>
                  <a:pt x="1722840" y="319000"/>
                  <a:pt x="1715809" y="285951"/>
                  <a:pt x="1715809" y="251259"/>
                </a:cubicBezTo>
                <a:cubicBezTo>
                  <a:pt x="1715809" y="112492"/>
                  <a:pt x="1828301" y="0"/>
                  <a:pt x="1967068" y="0"/>
                </a:cubicBezTo>
                <a:close/>
              </a:path>
            </a:pathLst>
          </a:cu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457189"/>
            <a:endParaRPr lang="en-GB">
              <a:solidFill>
                <a:prstClr val="white"/>
              </a:solidFill>
            </a:endParaRPr>
          </a:p>
        </p:txBody>
      </p:sp>
      <p:pic>
        <p:nvPicPr>
          <p:cNvPr id="38" name="Picture 37"/>
          <p:cNvPicPr>
            <a:picLocks noChangeAspect="1"/>
          </p:cNvPicPr>
          <p:nvPr/>
        </p:nvPicPr>
        <p:blipFill>
          <a:blip r:embed="rId3"/>
          <a:stretch>
            <a:fillRect/>
          </a:stretch>
        </p:blipFill>
        <p:spPr>
          <a:xfrm>
            <a:off x="1275072" y="1026446"/>
            <a:ext cx="6876884" cy="3286029"/>
          </a:xfrm>
          <a:prstGeom prst="rect">
            <a:avLst/>
          </a:prstGeom>
        </p:spPr>
      </p:pic>
    </p:spTree>
    <p:extLst>
      <p:ext uri="{BB962C8B-B14F-4D97-AF65-F5344CB8AC3E}">
        <p14:creationId xmlns:p14="http://schemas.microsoft.com/office/powerpoint/2010/main" val="1505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4"/>
          <p:cNvSpPr txBox="1">
            <a:spLocks/>
          </p:cNvSpPr>
          <p:nvPr/>
        </p:nvSpPr>
        <p:spPr>
          <a:xfrm>
            <a:off x="116754" y="904478"/>
            <a:ext cx="8969374" cy="523218"/>
          </a:xfrm>
          <a:prstGeom prst="rect">
            <a:avLst/>
          </a:prstGeom>
          <a:noFill/>
        </p:spPr>
        <p:txBody>
          <a:bodyPr vert="horz" wrap="square" lIns="91438" tIns="45719" rIns="91438" bIns="45719" rtlCol="0">
            <a:spAutoFit/>
          </a:bodyPr>
          <a:lst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000" dirty="0">
                <a:latin typeface="+mj-lt"/>
                <a:cs typeface="Arial" panose="020B0604020202020204" pitchFamily="34" charset="0"/>
              </a:rPr>
              <a:t>Overall new investment is a </a:t>
            </a:r>
            <a:r>
              <a:rPr lang="en-US" sz="2000" b="1" dirty="0">
                <a:latin typeface="+mj-lt"/>
                <a:cs typeface="Arial" panose="020B0604020202020204" pitchFamily="34" charset="0"/>
              </a:rPr>
              <a:t>minimum extra </a:t>
            </a:r>
            <a:r>
              <a:rPr lang="en-US" sz="2800" b="1" dirty="0">
                <a:solidFill>
                  <a:srgbClr val="0070C0"/>
                </a:solidFill>
                <a:latin typeface="+mj-lt"/>
                <a:cs typeface="Arial" panose="020B0604020202020204" pitchFamily="34" charset="0"/>
              </a:rPr>
              <a:t>£2.4 billion pa</a:t>
            </a:r>
            <a:r>
              <a:rPr lang="en-US" sz="2000" dirty="0">
                <a:latin typeface="+mj-lt"/>
                <a:cs typeface="Arial" panose="020B0604020202020204" pitchFamily="34" charset="0"/>
              </a:rPr>
              <a:t> by 2020/21</a:t>
            </a:r>
          </a:p>
        </p:txBody>
      </p:sp>
      <p:grpSp>
        <p:nvGrpSpPr>
          <p:cNvPr id="17" name="Group 16"/>
          <p:cNvGrpSpPr/>
          <p:nvPr/>
        </p:nvGrpSpPr>
        <p:grpSpPr>
          <a:xfrm>
            <a:off x="560631" y="1427698"/>
            <a:ext cx="4702625" cy="2396522"/>
            <a:chOff x="420917" y="1427696"/>
            <a:chExt cx="4702625" cy="2396522"/>
          </a:xfrm>
        </p:grpSpPr>
        <p:sp>
          <p:nvSpPr>
            <p:cNvPr id="14" name="Right Arrow 13"/>
            <p:cNvSpPr/>
            <p:nvPr/>
          </p:nvSpPr>
          <p:spPr>
            <a:xfrm>
              <a:off x="420917" y="1427696"/>
              <a:ext cx="4702625" cy="2396522"/>
            </a:xfrm>
            <a:prstGeom prst="rightArrow">
              <a:avLst>
                <a:gd name="adj1" fmla="val 66388"/>
                <a:gd name="adj2" fmla="val 37642"/>
              </a:avLst>
            </a:prstGeom>
            <a:solidFill>
              <a:schemeClr val="accent2"/>
            </a:solidFill>
            <a:scene3d>
              <a:camera prst="orthographicFront"/>
              <a:lightRig rig="flat" dir="t"/>
            </a:scene3d>
            <a:sp3d z="-190500" extrusionH="12700" prstMaterial="plastic"/>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560622" y="2038696"/>
              <a:ext cx="1571306" cy="1174523"/>
            </a:xfrm>
            <a:custGeom>
              <a:avLst/>
              <a:gdLst>
                <a:gd name="connsiteX0" fmla="*/ 0 w 1571306"/>
                <a:gd name="connsiteY0" fmla="*/ 195758 h 1174523"/>
                <a:gd name="connsiteX1" fmla="*/ 195758 w 1571306"/>
                <a:gd name="connsiteY1" fmla="*/ 0 h 1174523"/>
                <a:gd name="connsiteX2" fmla="*/ 1375548 w 1571306"/>
                <a:gd name="connsiteY2" fmla="*/ 0 h 1174523"/>
                <a:gd name="connsiteX3" fmla="*/ 1571306 w 1571306"/>
                <a:gd name="connsiteY3" fmla="*/ 195758 h 1174523"/>
                <a:gd name="connsiteX4" fmla="*/ 1571306 w 1571306"/>
                <a:gd name="connsiteY4" fmla="*/ 978765 h 1174523"/>
                <a:gd name="connsiteX5" fmla="*/ 1375548 w 1571306"/>
                <a:gd name="connsiteY5" fmla="*/ 1174523 h 1174523"/>
                <a:gd name="connsiteX6" fmla="*/ 195758 w 1571306"/>
                <a:gd name="connsiteY6" fmla="*/ 1174523 h 1174523"/>
                <a:gd name="connsiteX7" fmla="*/ 0 w 1571306"/>
                <a:gd name="connsiteY7" fmla="*/ 978765 h 1174523"/>
                <a:gd name="connsiteX8" fmla="*/ 0 w 1571306"/>
                <a:gd name="connsiteY8" fmla="*/ 195758 h 117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306" h="1174523">
                  <a:moveTo>
                    <a:pt x="0" y="195758"/>
                  </a:moveTo>
                  <a:cubicBezTo>
                    <a:pt x="0" y="87644"/>
                    <a:pt x="87644" y="0"/>
                    <a:pt x="195758" y="0"/>
                  </a:cubicBezTo>
                  <a:lnTo>
                    <a:pt x="1375548" y="0"/>
                  </a:lnTo>
                  <a:cubicBezTo>
                    <a:pt x="1483662" y="0"/>
                    <a:pt x="1571306" y="87644"/>
                    <a:pt x="1571306" y="195758"/>
                  </a:cubicBezTo>
                  <a:lnTo>
                    <a:pt x="1571306" y="978765"/>
                  </a:lnTo>
                  <a:cubicBezTo>
                    <a:pt x="1571306" y="1086879"/>
                    <a:pt x="1483662" y="1174523"/>
                    <a:pt x="1375548" y="1174523"/>
                  </a:cubicBezTo>
                  <a:lnTo>
                    <a:pt x="195758" y="1174523"/>
                  </a:lnTo>
                  <a:cubicBezTo>
                    <a:pt x="87644" y="1174523"/>
                    <a:pt x="0" y="1086879"/>
                    <a:pt x="0" y="978765"/>
                  </a:cubicBezTo>
                  <a:lnTo>
                    <a:pt x="0" y="195758"/>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64015" tIns="164015" rIns="164015" bIns="164015" numCol="1" spcCol="1270" anchor="ctr" anchorCtr="0">
              <a:noAutofit/>
            </a:bodyPr>
            <a:lstStyle/>
            <a:p>
              <a:pPr lvl="0" algn="ctr" defTabSz="1244600">
                <a:lnSpc>
                  <a:spcPct val="90000"/>
                </a:lnSpc>
                <a:spcBef>
                  <a:spcPct val="0"/>
                </a:spcBef>
              </a:pPr>
              <a:r>
                <a:rPr lang="en-GB" sz="2800" b="1" kern="1200" dirty="0">
                  <a:solidFill>
                    <a:srgbClr val="A10054"/>
                  </a:solidFill>
                  <a:effectLst/>
                  <a:latin typeface="+mj-lt"/>
                </a:rPr>
                <a:t>£9.6</a:t>
              </a:r>
              <a:r>
                <a:rPr lang="en-GB" sz="1600" b="1" kern="1200" dirty="0">
                  <a:effectLst/>
                  <a:latin typeface="+mj-lt"/>
                </a:rPr>
                <a:t> </a:t>
              </a:r>
            </a:p>
            <a:p>
              <a:pPr lvl="0" algn="ctr" defTabSz="1244600">
                <a:lnSpc>
                  <a:spcPct val="90000"/>
                </a:lnSpc>
                <a:spcBef>
                  <a:spcPct val="0"/>
                </a:spcBef>
              </a:pPr>
              <a:r>
                <a:rPr lang="en-GB" sz="1600" kern="1200" dirty="0">
                  <a:solidFill>
                    <a:schemeClr val="tx1"/>
                  </a:solidFill>
                  <a:latin typeface="+mj-lt"/>
                </a:rPr>
                <a:t>billion/year </a:t>
              </a:r>
            </a:p>
            <a:p>
              <a:pPr lvl="0" algn="ctr" defTabSz="1244600">
                <a:lnSpc>
                  <a:spcPct val="90000"/>
                </a:lnSpc>
                <a:spcBef>
                  <a:spcPct val="0"/>
                </a:spcBef>
              </a:pPr>
              <a:r>
                <a:rPr lang="en-GB" sz="1800" b="1" kern="1200" dirty="0">
                  <a:solidFill>
                    <a:schemeClr val="tx1"/>
                  </a:solidFill>
                  <a:latin typeface="+mj-lt"/>
                </a:rPr>
                <a:t>2015-16</a:t>
              </a:r>
              <a:r>
                <a:rPr lang="en-GB" sz="1200" b="1" kern="1200" dirty="0">
                  <a:solidFill>
                    <a:schemeClr val="tx1"/>
                  </a:solidFill>
                  <a:latin typeface="+mj-lt"/>
                </a:rPr>
                <a:t> </a:t>
              </a:r>
            </a:p>
          </p:txBody>
        </p:sp>
        <p:sp>
          <p:nvSpPr>
            <p:cNvPr id="16" name="Freeform 15"/>
            <p:cNvSpPr/>
            <p:nvPr/>
          </p:nvSpPr>
          <p:spPr>
            <a:xfrm>
              <a:off x="2419072" y="1962525"/>
              <a:ext cx="1683617" cy="1309421"/>
            </a:xfrm>
            <a:custGeom>
              <a:avLst/>
              <a:gdLst>
                <a:gd name="connsiteX0" fmla="*/ 0 w 1683617"/>
                <a:gd name="connsiteY0" fmla="*/ 218241 h 1309421"/>
                <a:gd name="connsiteX1" fmla="*/ 218241 w 1683617"/>
                <a:gd name="connsiteY1" fmla="*/ 0 h 1309421"/>
                <a:gd name="connsiteX2" fmla="*/ 1465376 w 1683617"/>
                <a:gd name="connsiteY2" fmla="*/ 0 h 1309421"/>
                <a:gd name="connsiteX3" fmla="*/ 1683617 w 1683617"/>
                <a:gd name="connsiteY3" fmla="*/ 218241 h 1309421"/>
                <a:gd name="connsiteX4" fmla="*/ 1683617 w 1683617"/>
                <a:gd name="connsiteY4" fmla="*/ 1091180 h 1309421"/>
                <a:gd name="connsiteX5" fmla="*/ 1465376 w 1683617"/>
                <a:gd name="connsiteY5" fmla="*/ 1309421 h 1309421"/>
                <a:gd name="connsiteX6" fmla="*/ 218241 w 1683617"/>
                <a:gd name="connsiteY6" fmla="*/ 1309421 h 1309421"/>
                <a:gd name="connsiteX7" fmla="*/ 0 w 1683617"/>
                <a:gd name="connsiteY7" fmla="*/ 1091180 h 1309421"/>
                <a:gd name="connsiteX8" fmla="*/ 0 w 1683617"/>
                <a:gd name="connsiteY8" fmla="*/ 218241 h 13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17" h="1309421">
                  <a:moveTo>
                    <a:pt x="0" y="218241"/>
                  </a:moveTo>
                  <a:cubicBezTo>
                    <a:pt x="0" y="97710"/>
                    <a:pt x="97710" y="0"/>
                    <a:pt x="218241" y="0"/>
                  </a:cubicBezTo>
                  <a:lnTo>
                    <a:pt x="1465376" y="0"/>
                  </a:lnTo>
                  <a:cubicBezTo>
                    <a:pt x="1585907" y="0"/>
                    <a:pt x="1683617" y="97710"/>
                    <a:pt x="1683617" y="218241"/>
                  </a:cubicBezTo>
                  <a:lnTo>
                    <a:pt x="1683617" y="1091180"/>
                  </a:lnTo>
                  <a:cubicBezTo>
                    <a:pt x="1683617" y="1211711"/>
                    <a:pt x="1585907" y="1309421"/>
                    <a:pt x="1465376" y="1309421"/>
                  </a:cubicBezTo>
                  <a:lnTo>
                    <a:pt x="218241" y="1309421"/>
                  </a:lnTo>
                  <a:cubicBezTo>
                    <a:pt x="97710" y="1309421"/>
                    <a:pt x="0" y="1211711"/>
                    <a:pt x="0" y="1091180"/>
                  </a:cubicBezTo>
                  <a:lnTo>
                    <a:pt x="0" y="218241"/>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46801" tIns="246801" rIns="246801" bIns="246801" numCol="1" spcCol="1270" anchor="ctr" anchorCtr="0">
              <a:noAutofit/>
            </a:bodyPr>
            <a:lstStyle/>
            <a:p>
              <a:pPr lvl="0" algn="ctr" defTabSz="2133600">
                <a:lnSpc>
                  <a:spcPct val="100000"/>
                </a:lnSpc>
                <a:spcBef>
                  <a:spcPct val="0"/>
                </a:spcBef>
                <a:spcAft>
                  <a:spcPts val="0"/>
                </a:spcAft>
              </a:pPr>
              <a:r>
                <a:rPr lang="en-GB" sz="4800" b="1" kern="1200" dirty="0">
                  <a:solidFill>
                    <a:srgbClr val="A10054"/>
                  </a:solidFill>
                  <a:effectLst/>
                  <a:latin typeface="+mj-lt"/>
                </a:rPr>
                <a:t>£12 </a:t>
              </a:r>
            </a:p>
            <a:p>
              <a:pPr lvl="0" algn="ctr" defTabSz="2133600">
                <a:lnSpc>
                  <a:spcPct val="100000"/>
                </a:lnSpc>
                <a:spcBef>
                  <a:spcPct val="0"/>
                </a:spcBef>
                <a:spcAft>
                  <a:spcPts val="0"/>
                </a:spcAft>
              </a:pPr>
              <a:r>
                <a:rPr lang="en-GB" sz="1800" kern="1200" dirty="0">
                  <a:solidFill>
                    <a:schemeClr val="tx1"/>
                  </a:solidFill>
                  <a:latin typeface="+mj-lt"/>
                </a:rPr>
                <a:t>billion/year  </a:t>
              </a:r>
            </a:p>
            <a:p>
              <a:pPr lvl="0" algn="ctr" defTabSz="2133600">
                <a:lnSpc>
                  <a:spcPct val="100000"/>
                </a:lnSpc>
                <a:spcBef>
                  <a:spcPct val="0"/>
                </a:spcBef>
                <a:spcAft>
                  <a:spcPts val="0"/>
                </a:spcAft>
              </a:pPr>
              <a:r>
                <a:rPr lang="en-GB" sz="1800" b="1" kern="1200" dirty="0">
                  <a:solidFill>
                    <a:schemeClr val="tx1"/>
                  </a:solidFill>
                  <a:latin typeface="+mj-lt"/>
                </a:rPr>
                <a:t>2020-21</a:t>
              </a:r>
            </a:p>
          </p:txBody>
        </p:sp>
      </p:grpSp>
      <p:sp>
        <p:nvSpPr>
          <p:cNvPr id="8" name="TextBox 7"/>
          <p:cNvSpPr txBox="1"/>
          <p:nvPr/>
        </p:nvSpPr>
        <p:spPr>
          <a:xfrm>
            <a:off x="5263261" y="1962536"/>
            <a:ext cx="3624479" cy="1138771"/>
          </a:xfrm>
          <a:prstGeom prst="rect">
            <a:avLst/>
          </a:prstGeom>
          <a:noFill/>
        </p:spPr>
        <p:txBody>
          <a:bodyPr wrap="square" lIns="91438" tIns="45719" rIns="91438" bIns="45719" rtlCol="0" anchor="ctr">
            <a:spAutoFit/>
          </a:bodyPr>
          <a:lstStyle/>
          <a:p>
            <a:pPr marL="114297" lvl="1"/>
            <a:r>
              <a:rPr lang="en-GB" sz="2800" b="1" dirty="0">
                <a:solidFill>
                  <a:srgbClr val="0070C0"/>
                </a:solidFill>
                <a:latin typeface="+mj-lt"/>
              </a:rPr>
              <a:t>14%</a:t>
            </a:r>
            <a:r>
              <a:rPr lang="en-GB" sz="2000" dirty="0">
                <a:latin typeface="+mj-lt"/>
              </a:rPr>
              <a:t> real terms increase </a:t>
            </a:r>
          </a:p>
          <a:p>
            <a:pPr marL="114297" lvl="1"/>
            <a:r>
              <a:rPr lang="en-GB" sz="2000" dirty="0">
                <a:latin typeface="+mj-lt"/>
              </a:rPr>
              <a:t>vs </a:t>
            </a:r>
            <a:r>
              <a:rPr lang="en-GB" sz="2000" b="1" dirty="0">
                <a:latin typeface="+mj-lt"/>
              </a:rPr>
              <a:t>8% </a:t>
            </a:r>
            <a:r>
              <a:rPr lang="en-GB" sz="2000" dirty="0">
                <a:latin typeface="+mj-lt"/>
              </a:rPr>
              <a:t>for the rest of the NHS </a:t>
            </a:r>
          </a:p>
          <a:p>
            <a:pPr marL="114297" lvl="1"/>
            <a:r>
              <a:rPr lang="en-GB" sz="2000" dirty="0">
                <a:latin typeface="+mj-lt"/>
              </a:rPr>
              <a:t>(plus CCG increases)</a:t>
            </a:r>
          </a:p>
        </p:txBody>
      </p:sp>
      <p:sp>
        <p:nvSpPr>
          <p:cNvPr id="3" name="TextBox 2"/>
          <p:cNvSpPr txBox="1"/>
          <p:nvPr/>
        </p:nvSpPr>
        <p:spPr>
          <a:xfrm>
            <a:off x="149242" y="4024270"/>
            <a:ext cx="8994765" cy="369332"/>
          </a:xfrm>
          <a:prstGeom prst="rect">
            <a:avLst/>
          </a:prstGeom>
          <a:noFill/>
        </p:spPr>
        <p:txBody>
          <a:bodyPr wrap="square" rtlCol="0">
            <a:spAutoFit/>
          </a:bodyPr>
          <a:lstStyle/>
          <a:p>
            <a:pPr marL="114297" lvl="1"/>
            <a:r>
              <a:rPr lang="en-GB" dirty="0"/>
              <a:t>One off </a:t>
            </a:r>
            <a:r>
              <a:rPr lang="en-GB" b="1" dirty="0"/>
              <a:t>Sustainability and Transformation package</a:t>
            </a:r>
            <a:r>
              <a:rPr lang="en-GB" dirty="0"/>
              <a:t> </a:t>
            </a:r>
            <a:r>
              <a:rPr lang="en-GB" b="1" dirty="0">
                <a:solidFill>
                  <a:srgbClr val="0070C0"/>
                </a:solidFill>
              </a:rPr>
              <a:t>&gt;£500M </a:t>
            </a:r>
            <a:r>
              <a:rPr lang="en-GB" dirty="0"/>
              <a:t>over 5 years</a:t>
            </a:r>
          </a:p>
        </p:txBody>
      </p:sp>
      <p:pic>
        <p:nvPicPr>
          <p:cNvPr id="13" name="Picture 12"/>
          <p:cNvPicPr>
            <a:picLocks noChangeAspect="1"/>
          </p:cNvPicPr>
          <p:nvPr/>
        </p:nvPicPr>
        <p:blipFill>
          <a:blip r:embed="rId3"/>
          <a:stretch>
            <a:fillRect/>
          </a:stretch>
        </p:blipFill>
        <p:spPr>
          <a:xfrm>
            <a:off x="78662" y="0"/>
            <a:ext cx="2548349" cy="969348"/>
          </a:xfrm>
          <a:prstGeom prst="rect">
            <a:avLst/>
          </a:prstGeom>
        </p:spPr>
      </p:pic>
    </p:spTree>
    <p:extLst>
      <p:ext uri="{BB962C8B-B14F-4D97-AF65-F5344CB8AC3E}">
        <p14:creationId xmlns:p14="http://schemas.microsoft.com/office/powerpoint/2010/main" val="4253005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9164"/>
          <a:stretch/>
        </p:blipFill>
        <p:spPr>
          <a:xfrm>
            <a:off x="1593783" y="902680"/>
            <a:ext cx="6173746" cy="3943778"/>
          </a:xfrm>
          <a:prstGeom prst="rect">
            <a:avLst/>
          </a:prstGeom>
          <a:solidFill>
            <a:schemeClr val="bg1"/>
          </a:solidFill>
        </p:spPr>
      </p:pic>
      <p:pic>
        <p:nvPicPr>
          <p:cNvPr id="10" name="Picture 9"/>
          <p:cNvPicPr>
            <a:picLocks noChangeAspect="1"/>
          </p:cNvPicPr>
          <p:nvPr/>
        </p:nvPicPr>
        <p:blipFill>
          <a:blip r:embed="rId3"/>
          <a:stretch>
            <a:fillRect/>
          </a:stretch>
        </p:blipFill>
        <p:spPr>
          <a:xfrm>
            <a:off x="78662" y="0"/>
            <a:ext cx="2548349" cy="969348"/>
          </a:xfrm>
          <a:prstGeom prst="rect">
            <a:avLst/>
          </a:prstGeom>
        </p:spPr>
      </p:pic>
    </p:spTree>
    <p:extLst>
      <p:ext uri="{BB962C8B-B14F-4D97-AF65-F5344CB8AC3E}">
        <p14:creationId xmlns:p14="http://schemas.microsoft.com/office/powerpoint/2010/main" val="122656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19" y="292375"/>
            <a:ext cx="7356815" cy="500794"/>
          </a:xfrm>
        </p:spPr>
        <p:txBody>
          <a:bodyPr/>
          <a:lstStyle/>
          <a:p>
            <a:r>
              <a:rPr lang="en-GB" dirty="0"/>
              <a:t>Stabilise and Improve Resilience</a:t>
            </a:r>
          </a:p>
        </p:txBody>
      </p:sp>
      <p:sp>
        <p:nvSpPr>
          <p:cNvPr id="3" name="TextBox 2"/>
          <p:cNvSpPr txBox="1"/>
          <p:nvPr/>
        </p:nvSpPr>
        <p:spPr>
          <a:xfrm>
            <a:off x="316992" y="1065023"/>
            <a:ext cx="8290560" cy="3477875"/>
          </a:xfrm>
          <a:prstGeom prst="rect">
            <a:avLst/>
          </a:prstGeom>
          <a:noFill/>
        </p:spPr>
        <p:txBody>
          <a:bodyPr wrap="square" rtlCol="0">
            <a:spAutoFit/>
          </a:bodyPr>
          <a:lstStyle/>
          <a:p>
            <a:r>
              <a:rPr lang="en-GB" sz="2000" b="1" dirty="0">
                <a:solidFill>
                  <a:schemeClr val="accent2"/>
                </a:solidFill>
                <a:latin typeface="Arial"/>
                <a:ea typeface="+mj-ea"/>
                <a:cs typeface="Arial"/>
              </a:rPr>
              <a:t>Vulnerable Practices Scheme</a:t>
            </a:r>
          </a:p>
          <a:p>
            <a:pPr marL="285750" indent="-285750">
              <a:buFont typeface="Arial" panose="020B0604020202020204" pitchFamily="34" charset="0"/>
              <a:buChar char="•"/>
            </a:pPr>
            <a:r>
              <a:rPr lang="en-GB" sz="2000" b="1" dirty="0">
                <a:solidFill>
                  <a:schemeClr val="accent4"/>
                </a:solidFill>
              </a:rPr>
              <a:t>£10m to support 900 identified GP practices </a:t>
            </a:r>
            <a:r>
              <a:rPr lang="en-GB" sz="2000" dirty="0"/>
              <a:t>in difficulty</a:t>
            </a:r>
          </a:p>
          <a:p>
            <a:pPr marL="285750" indent="-285750">
              <a:buFont typeface="Arial" panose="020B0604020202020204" pitchFamily="34" charset="0"/>
              <a:buChar char="•"/>
            </a:pPr>
            <a:r>
              <a:rPr lang="en-GB" sz="2000" dirty="0"/>
              <a:t>Permissive approach e.g. no matched funding</a:t>
            </a:r>
          </a:p>
          <a:p>
            <a:pPr marL="285750" indent="-285750">
              <a:buFont typeface="Arial" panose="020B0604020202020204" pitchFamily="34" charset="0"/>
              <a:buChar char="•"/>
            </a:pPr>
            <a:r>
              <a:rPr lang="en-GB" sz="2000" dirty="0"/>
              <a:t>Diagnostic and improvement support for 600 practices</a:t>
            </a:r>
          </a:p>
          <a:p>
            <a:pPr marL="285750" indent="-285750">
              <a:buFont typeface="Arial" panose="020B0604020202020204" pitchFamily="34" charset="0"/>
              <a:buChar char="•"/>
            </a:pPr>
            <a:r>
              <a:rPr lang="en-GB" sz="2000" dirty="0"/>
              <a:t>£</a:t>
            </a:r>
            <a:r>
              <a:rPr lang="en-GB" sz="2000" dirty="0" smtClean="0"/>
              <a:t>4.6m </a:t>
            </a:r>
            <a:r>
              <a:rPr lang="en-GB" sz="2000" dirty="0"/>
              <a:t>spent and remainder to be spent this calendar year</a:t>
            </a:r>
          </a:p>
          <a:p>
            <a:pPr marL="285750" indent="-285750">
              <a:buFont typeface="Arial" panose="020B0604020202020204" pitchFamily="34" charset="0"/>
              <a:buChar char="•"/>
            </a:pPr>
            <a:endParaRPr lang="en-GB" sz="2000" dirty="0"/>
          </a:p>
          <a:p>
            <a:r>
              <a:rPr lang="en-GB" sz="2000" b="1" dirty="0">
                <a:solidFill>
                  <a:schemeClr val="accent2"/>
                </a:solidFill>
                <a:latin typeface="Arial"/>
                <a:ea typeface="+mj-ea"/>
                <a:cs typeface="Arial"/>
              </a:rPr>
              <a:t>Practice Resilience Programme</a:t>
            </a:r>
          </a:p>
          <a:p>
            <a:pPr marL="285750" indent="-285750">
              <a:buFont typeface="Arial" panose="020B0604020202020204" pitchFamily="34" charset="0"/>
              <a:buChar char="•"/>
            </a:pPr>
            <a:r>
              <a:rPr lang="en-GB" sz="2000" b="1" dirty="0">
                <a:solidFill>
                  <a:srgbClr val="9C0B4E"/>
                </a:solidFill>
              </a:rPr>
              <a:t>£40m four year programme </a:t>
            </a:r>
            <a:r>
              <a:rPr lang="en-GB" sz="2000" dirty="0"/>
              <a:t>with £16m for this financial year</a:t>
            </a:r>
          </a:p>
          <a:p>
            <a:pPr marL="285750" indent="-285750">
              <a:buFont typeface="Arial" panose="020B0604020202020204" pitchFamily="34" charset="0"/>
              <a:buChar char="•"/>
            </a:pPr>
            <a:r>
              <a:rPr lang="en-GB" sz="2000" dirty="0"/>
              <a:t>Similar permissive approach to individual and groups of GP practices</a:t>
            </a:r>
          </a:p>
          <a:p>
            <a:pPr marL="285750" indent="-285750">
              <a:buFont typeface="Arial" panose="020B0604020202020204" pitchFamily="34" charset="0"/>
              <a:buChar char="•"/>
            </a:pPr>
            <a:r>
              <a:rPr lang="en-GB" sz="2000" b="1" dirty="0">
                <a:solidFill>
                  <a:srgbClr val="9C0B4E"/>
                </a:solidFill>
              </a:rPr>
              <a:t>Over </a:t>
            </a:r>
            <a:r>
              <a:rPr lang="en-GB" sz="2000" b="1" dirty="0" smtClean="0">
                <a:solidFill>
                  <a:srgbClr val="9C0B4E"/>
                </a:solidFill>
              </a:rPr>
              <a:t>1,000 </a:t>
            </a:r>
            <a:r>
              <a:rPr lang="en-GB" sz="2000" b="1" dirty="0">
                <a:solidFill>
                  <a:srgbClr val="9C0B4E"/>
                </a:solidFill>
              </a:rPr>
              <a:t>practices this financial year</a:t>
            </a:r>
          </a:p>
          <a:p>
            <a:pPr marL="285750" indent="-285750">
              <a:buFont typeface="Arial" panose="020B0604020202020204" pitchFamily="34" charset="0"/>
              <a:buChar char="•"/>
            </a:pPr>
            <a:r>
              <a:rPr lang="en-GB" sz="2000" dirty="0"/>
              <a:t>£8m each year for next three years</a:t>
            </a:r>
          </a:p>
        </p:txBody>
      </p:sp>
    </p:spTree>
    <p:extLst>
      <p:ext uri="{BB962C8B-B14F-4D97-AF65-F5344CB8AC3E}">
        <p14:creationId xmlns:p14="http://schemas.microsoft.com/office/powerpoint/2010/main" val="3173101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15722" y="1064728"/>
            <a:ext cx="7237613" cy="1446866"/>
            <a:chOff x="1015715" y="1018428"/>
            <a:chExt cx="7237613" cy="1446866"/>
          </a:xfrm>
        </p:grpSpPr>
        <p:sp>
          <p:nvSpPr>
            <p:cNvPr id="19" name="Down Arrow 18"/>
            <p:cNvSpPr/>
            <p:nvPr/>
          </p:nvSpPr>
          <p:spPr>
            <a:xfrm>
              <a:off x="4345464" y="1967483"/>
              <a:ext cx="573741" cy="497811"/>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1015715" y="1018428"/>
              <a:ext cx="7237613" cy="949056"/>
            </a:xfrm>
            <a:prstGeom prst="rect">
              <a:avLst/>
            </a:prstGeom>
            <a:solidFill>
              <a:srgbClr val="A10054"/>
            </a:solidFill>
            <a:ln w="50800">
              <a:noFill/>
            </a:ln>
            <a:effectLst/>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70688" tIns="170689" rIns="170688" bIns="1234212" numCol="1" spcCol="1270" anchor="t" anchorCtr="0">
              <a:noAutofit/>
            </a:bodyPr>
            <a:lstStyle/>
            <a:p>
              <a:pPr lvl="0" algn="ctr" defTabSz="1066800">
                <a:lnSpc>
                  <a:spcPct val="150000"/>
                </a:lnSpc>
                <a:spcBef>
                  <a:spcPts val="1200"/>
                </a:spcBef>
              </a:pPr>
              <a:endParaRPr lang="en-GB" sz="2400" b="1" kern="1200" dirty="0">
                <a:latin typeface="Arial" pitchFamily="34" charset="0"/>
                <a:cs typeface="Arial" pitchFamily="34" charset="0"/>
              </a:endParaRPr>
            </a:p>
          </p:txBody>
        </p:sp>
        <p:sp>
          <p:nvSpPr>
            <p:cNvPr id="15" name="Freeform 14"/>
            <p:cNvSpPr/>
            <p:nvPr/>
          </p:nvSpPr>
          <p:spPr>
            <a:xfrm>
              <a:off x="1015715" y="1467898"/>
              <a:ext cx="7237613" cy="499585"/>
            </a:xfrm>
            <a:custGeom>
              <a:avLst/>
              <a:gdLst>
                <a:gd name="connsiteX0" fmla="*/ 0 w 7237613"/>
                <a:gd name="connsiteY0" fmla="*/ 0 h 489974"/>
                <a:gd name="connsiteX1" fmla="*/ 7237613 w 7237613"/>
                <a:gd name="connsiteY1" fmla="*/ 0 h 489974"/>
                <a:gd name="connsiteX2" fmla="*/ 7237613 w 7237613"/>
                <a:gd name="connsiteY2" fmla="*/ 489974 h 489974"/>
                <a:gd name="connsiteX3" fmla="*/ 0 w 7237613"/>
                <a:gd name="connsiteY3" fmla="*/ 489974 h 489974"/>
                <a:gd name="connsiteX4" fmla="*/ 0 w 7237613"/>
                <a:gd name="connsiteY4" fmla="*/ 0 h 48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613" h="489974">
                  <a:moveTo>
                    <a:pt x="0" y="0"/>
                  </a:moveTo>
                  <a:lnTo>
                    <a:pt x="7237613" y="0"/>
                  </a:lnTo>
                  <a:lnTo>
                    <a:pt x="7237613" y="489974"/>
                  </a:lnTo>
                  <a:lnTo>
                    <a:pt x="0" y="489974"/>
                  </a:lnTo>
                  <a:lnTo>
                    <a:pt x="0" y="0"/>
                  </a:lnTo>
                  <a:close/>
                </a:path>
              </a:pathLst>
            </a:custGeom>
            <a:solidFill>
              <a:srgbClr val="CBE3EA">
                <a:alpha val="89804"/>
              </a:srgbClr>
            </a:solidFill>
            <a:ln w="41275">
              <a:noFill/>
            </a:ln>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1400" b="1" kern="1200" dirty="0">
                  <a:latin typeface="Arial" pitchFamily="34" charset="0"/>
                  <a:cs typeface="Arial" pitchFamily="34" charset="0"/>
                </a:rPr>
                <a:t>Extra £33m </a:t>
              </a:r>
              <a:r>
                <a:rPr lang="en-GB" sz="1400" kern="1200" dirty="0">
                  <a:latin typeface="Arial" pitchFamily="34" charset="0"/>
                  <a:cs typeface="Arial" pitchFamily="34" charset="0"/>
                </a:rPr>
                <a:t>included in 2016/17 contract</a:t>
              </a:r>
            </a:p>
            <a:p>
              <a:pPr lvl="0" algn="ctr" defTabSz="889000">
                <a:lnSpc>
                  <a:spcPct val="90000"/>
                </a:lnSpc>
                <a:spcBef>
                  <a:spcPct val="0"/>
                </a:spcBef>
                <a:spcAft>
                  <a:spcPct val="35000"/>
                </a:spcAft>
              </a:pPr>
              <a:r>
                <a:rPr lang="en-GB" sz="1400" b="1" dirty="0">
                  <a:latin typeface="Arial" pitchFamily="34" charset="0"/>
                  <a:cs typeface="Arial" pitchFamily="34" charset="0"/>
                </a:rPr>
                <a:t>Repeat winter payments scheme</a:t>
              </a:r>
              <a:r>
                <a:rPr lang="en-GB" sz="1400" dirty="0">
                  <a:latin typeface="Arial" pitchFamily="34" charset="0"/>
                  <a:cs typeface="Arial" pitchFamily="34" charset="0"/>
                </a:rPr>
                <a:t> for OOH in 2016</a:t>
              </a:r>
              <a:endParaRPr lang="en-GB" sz="1400" b="1" kern="1200" dirty="0">
                <a:latin typeface="Arial" pitchFamily="34" charset="0"/>
                <a:cs typeface="Arial" pitchFamily="34" charset="0"/>
              </a:endParaRPr>
            </a:p>
          </p:txBody>
        </p:sp>
        <p:sp>
          <p:nvSpPr>
            <p:cNvPr id="16" name="TextBox 15"/>
            <p:cNvSpPr txBox="1"/>
            <p:nvPr/>
          </p:nvSpPr>
          <p:spPr>
            <a:xfrm>
              <a:off x="2601828" y="1018428"/>
              <a:ext cx="4061012" cy="461665"/>
            </a:xfrm>
            <a:prstGeom prst="rect">
              <a:avLst/>
            </a:prstGeom>
            <a:noFill/>
          </p:spPr>
          <p:txBody>
            <a:bodyPr wrap="square" rtlCol="0">
              <a:spAutoFit/>
            </a:bodyPr>
            <a:lstStyle/>
            <a:p>
              <a:pPr algn="ctr"/>
              <a:r>
                <a:rPr lang="en-GB" sz="2400" b="1" dirty="0">
                  <a:solidFill>
                    <a:schemeClr val="bg1"/>
                  </a:solidFill>
                  <a:latin typeface="Arial" pitchFamily="34" charset="0"/>
                  <a:cs typeface="Arial" pitchFamily="34" charset="0"/>
                </a:rPr>
                <a:t>Already actioned</a:t>
              </a:r>
            </a:p>
          </p:txBody>
        </p:sp>
      </p:grpSp>
      <p:grpSp>
        <p:nvGrpSpPr>
          <p:cNvPr id="22" name="Group 21"/>
          <p:cNvGrpSpPr/>
          <p:nvPr/>
        </p:nvGrpSpPr>
        <p:grpSpPr>
          <a:xfrm>
            <a:off x="1003263" y="2362736"/>
            <a:ext cx="7250073" cy="1534577"/>
            <a:chOff x="1003255" y="2351154"/>
            <a:chExt cx="7250073" cy="1534577"/>
          </a:xfrm>
        </p:grpSpPr>
        <p:sp>
          <p:nvSpPr>
            <p:cNvPr id="20" name="Down Arrow 19"/>
            <p:cNvSpPr/>
            <p:nvPr/>
          </p:nvSpPr>
          <p:spPr>
            <a:xfrm>
              <a:off x="4345463" y="3387920"/>
              <a:ext cx="573741" cy="497811"/>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003255" y="2397922"/>
              <a:ext cx="7237613" cy="989998"/>
            </a:xfrm>
            <a:prstGeom prst="rect">
              <a:avLst/>
            </a:prstGeom>
            <a:solidFill>
              <a:srgbClr val="00ADC6"/>
            </a:solidFill>
            <a:ln w="50800">
              <a:noFill/>
            </a:ln>
            <a:effectLst/>
          </p:spPr>
          <p:style>
            <a:lnRef idx="3">
              <a:scrgbClr r="0" g="0" b="0"/>
            </a:lnRef>
            <a:fillRef idx="1">
              <a:scrgbClr r="0" g="0" b="0"/>
            </a:fillRef>
            <a:effectRef idx="1">
              <a:scrgbClr r="0" g="0" b="0"/>
            </a:effectRef>
            <a:fontRef idx="minor">
              <a:schemeClr val="lt1"/>
            </a:fontRef>
          </p:style>
          <p:txBody>
            <a:bodyPr spcFirstLastPara="0" vert="horz" wrap="square" lIns="170688" tIns="170688" rIns="170688" bIns="1234212" numCol="1" spcCol="1270" anchor="t" anchorCtr="0">
              <a:noAutofit/>
            </a:bodyPr>
            <a:lstStyle/>
            <a:p>
              <a:pPr lvl="0" algn="ctr" defTabSz="1066800">
                <a:lnSpc>
                  <a:spcPct val="150000"/>
                </a:lnSpc>
                <a:spcBef>
                  <a:spcPct val="0"/>
                </a:spcBef>
                <a:spcAft>
                  <a:spcPct val="35000"/>
                </a:spcAft>
              </a:pPr>
              <a:endParaRPr lang="en-GB" sz="2400" b="1" kern="1200" dirty="0">
                <a:latin typeface="Arial" pitchFamily="34" charset="0"/>
                <a:cs typeface="Arial" pitchFamily="34" charset="0"/>
              </a:endParaRPr>
            </a:p>
          </p:txBody>
        </p:sp>
        <p:sp>
          <p:nvSpPr>
            <p:cNvPr id="11" name="Freeform 10"/>
            <p:cNvSpPr/>
            <p:nvPr/>
          </p:nvSpPr>
          <p:spPr>
            <a:xfrm>
              <a:off x="1015997" y="2775920"/>
              <a:ext cx="804711" cy="613570"/>
            </a:xfrm>
            <a:custGeom>
              <a:avLst/>
              <a:gdLst>
                <a:gd name="connsiteX0" fmla="*/ 0 w 2191074"/>
                <a:gd name="connsiteY0" fmla="*/ 0 h 630219"/>
                <a:gd name="connsiteX1" fmla="*/ 2191074 w 2191074"/>
                <a:gd name="connsiteY1" fmla="*/ 0 h 630219"/>
                <a:gd name="connsiteX2" fmla="*/ 2191074 w 2191074"/>
                <a:gd name="connsiteY2" fmla="*/ 630219 h 630219"/>
                <a:gd name="connsiteX3" fmla="*/ 0 w 2191074"/>
                <a:gd name="connsiteY3" fmla="*/ 630219 h 630219"/>
                <a:gd name="connsiteX4" fmla="*/ 0 w 2191074"/>
                <a:gd name="connsiteY4" fmla="*/ 0 h 63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074" h="630219">
                  <a:moveTo>
                    <a:pt x="0" y="0"/>
                  </a:moveTo>
                  <a:lnTo>
                    <a:pt x="2191074" y="0"/>
                  </a:lnTo>
                  <a:lnTo>
                    <a:pt x="2191074" y="630219"/>
                  </a:lnTo>
                  <a:lnTo>
                    <a:pt x="0" y="630219"/>
                  </a:lnTo>
                  <a:lnTo>
                    <a:pt x="0" y="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8" tIns="17780" rIns="99568" bIns="17780" numCol="1" spcCol="1270" anchor="ctr" anchorCtr="0">
              <a:noAutofit/>
            </a:bodyPr>
            <a:lstStyle/>
            <a:p>
              <a:pPr lvl="0" algn="ctr" defTabSz="622300">
                <a:lnSpc>
                  <a:spcPct val="90000"/>
                </a:lnSpc>
                <a:spcBef>
                  <a:spcPct val="0"/>
                </a:spcBef>
              </a:pPr>
              <a:r>
                <a:rPr lang="en-GB" sz="1300" b="1" kern="1200" dirty="0">
                  <a:latin typeface="Arial" pitchFamily="34" charset="0"/>
                  <a:cs typeface="Arial" pitchFamily="34" charset="0"/>
                </a:rPr>
                <a:t>Out of Hours</a:t>
              </a:r>
              <a:endParaRPr lang="en-GB" sz="1300" kern="1200" dirty="0">
                <a:latin typeface="Arial" pitchFamily="34" charset="0"/>
                <a:cs typeface="Arial" pitchFamily="34" charset="0"/>
              </a:endParaRPr>
            </a:p>
          </p:txBody>
        </p:sp>
        <p:sp>
          <p:nvSpPr>
            <p:cNvPr id="12" name="Freeform 11"/>
            <p:cNvSpPr/>
            <p:nvPr/>
          </p:nvSpPr>
          <p:spPr>
            <a:xfrm>
              <a:off x="5400331" y="2774351"/>
              <a:ext cx="2852997" cy="612000"/>
            </a:xfrm>
            <a:custGeom>
              <a:avLst/>
              <a:gdLst>
                <a:gd name="connsiteX0" fmla="*/ 0 w 2852997"/>
                <a:gd name="connsiteY0" fmla="*/ 0 h 627079"/>
                <a:gd name="connsiteX1" fmla="*/ 2852997 w 2852997"/>
                <a:gd name="connsiteY1" fmla="*/ 0 h 627079"/>
                <a:gd name="connsiteX2" fmla="*/ 2852997 w 2852997"/>
                <a:gd name="connsiteY2" fmla="*/ 627079 h 627079"/>
                <a:gd name="connsiteX3" fmla="*/ 0 w 2852997"/>
                <a:gd name="connsiteY3" fmla="*/ 627079 h 627079"/>
                <a:gd name="connsiteX4" fmla="*/ 0 w 2852997"/>
                <a:gd name="connsiteY4" fmla="*/ 0 h 62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97" h="627079">
                  <a:moveTo>
                    <a:pt x="0" y="0"/>
                  </a:moveTo>
                  <a:lnTo>
                    <a:pt x="2852997" y="0"/>
                  </a:lnTo>
                  <a:lnTo>
                    <a:pt x="2852997" y="627079"/>
                  </a:lnTo>
                  <a:lnTo>
                    <a:pt x="0" y="627079"/>
                  </a:lnTo>
                  <a:lnTo>
                    <a:pt x="0" y="0"/>
                  </a:lnTo>
                  <a:close/>
                </a:path>
              </a:pathLst>
            </a:custGeom>
            <a:solidFill>
              <a:srgbClr val="C6CCDB"/>
            </a:solidFill>
            <a:ln w="38100">
              <a:noFill/>
            </a:ln>
            <a:effectLst/>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pPr>
              <a:r>
                <a:rPr lang="en-GB" sz="1300" b="1" dirty="0">
                  <a:latin typeface="Arial" pitchFamily="34" charset="0"/>
                  <a:cs typeface="Arial" pitchFamily="34" charset="0"/>
                </a:rPr>
                <a:t>P</a:t>
              </a:r>
              <a:r>
                <a:rPr lang="en-GB" sz="1300" b="1" kern="1200" dirty="0">
                  <a:latin typeface="Arial" pitchFamily="34" charset="0"/>
                  <a:cs typeface="Arial" pitchFamily="34" charset="0"/>
                </a:rPr>
                <a:t>ayment to all practices </a:t>
              </a:r>
              <a:r>
                <a:rPr lang="en-GB" sz="1300" kern="1200" dirty="0">
                  <a:latin typeface="Arial" pitchFamily="34" charset="0"/>
                  <a:cs typeface="Arial" pitchFamily="34" charset="0"/>
                </a:rPr>
                <a:t>in April 2017 and 2018 based on average indemnity increases</a:t>
              </a:r>
            </a:p>
          </p:txBody>
        </p:sp>
        <p:sp>
          <p:nvSpPr>
            <p:cNvPr id="13" name="Freeform 12"/>
            <p:cNvSpPr/>
            <p:nvPr/>
          </p:nvSpPr>
          <p:spPr>
            <a:xfrm>
              <a:off x="1820708" y="2774351"/>
              <a:ext cx="2770605" cy="613569"/>
            </a:xfrm>
            <a:custGeom>
              <a:avLst/>
              <a:gdLst>
                <a:gd name="connsiteX0" fmla="*/ 0 w 2191074"/>
                <a:gd name="connsiteY0" fmla="*/ 0 h 630219"/>
                <a:gd name="connsiteX1" fmla="*/ 2191074 w 2191074"/>
                <a:gd name="connsiteY1" fmla="*/ 0 h 630219"/>
                <a:gd name="connsiteX2" fmla="*/ 2191074 w 2191074"/>
                <a:gd name="connsiteY2" fmla="*/ 630219 h 630219"/>
                <a:gd name="connsiteX3" fmla="*/ 0 w 2191074"/>
                <a:gd name="connsiteY3" fmla="*/ 630219 h 630219"/>
                <a:gd name="connsiteX4" fmla="*/ 0 w 2191074"/>
                <a:gd name="connsiteY4" fmla="*/ 0 h 63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074" h="630219">
                  <a:moveTo>
                    <a:pt x="0" y="0"/>
                  </a:moveTo>
                  <a:lnTo>
                    <a:pt x="2191074" y="0"/>
                  </a:lnTo>
                  <a:lnTo>
                    <a:pt x="2191074" y="630219"/>
                  </a:lnTo>
                  <a:lnTo>
                    <a:pt x="0" y="630219"/>
                  </a:lnTo>
                  <a:lnTo>
                    <a:pt x="0" y="0"/>
                  </a:lnTo>
                  <a:close/>
                </a:path>
              </a:pathLst>
            </a:custGeom>
            <a:solidFill>
              <a:srgbClr val="C6CCDB"/>
            </a:solidFill>
            <a:ln w="38100">
              <a:noFill/>
            </a:ln>
            <a:effectLst/>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pPr>
              <a:r>
                <a:rPr lang="en-GB" sz="1300" kern="1200" dirty="0">
                  <a:latin typeface="Arial" pitchFamily="34" charset="0"/>
                  <a:cs typeface="Arial" pitchFamily="34" charset="0"/>
                </a:rPr>
                <a:t>Work on </a:t>
              </a:r>
              <a:r>
                <a:rPr lang="en-GB" sz="1300" b="1" kern="1200" dirty="0">
                  <a:latin typeface="Arial" pitchFamily="34" charset="0"/>
                  <a:cs typeface="Arial" pitchFamily="34" charset="0"/>
                </a:rPr>
                <a:t>new scheme for OOH support </a:t>
              </a:r>
              <a:r>
                <a:rPr lang="en-GB" sz="1300" b="0" kern="1200" dirty="0">
                  <a:latin typeface="Arial" pitchFamily="34" charset="0"/>
                  <a:cs typeface="Arial" pitchFamily="34" charset="0"/>
                </a:rPr>
                <a:t>with BMA</a:t>
              </a:r>
            </a:p>
          </p:txBody>
        </p:sp>
        <p:sp>
          <p:nvSpPr>
            <p:cNvPr id="17" name="TextBox 16"/>
            <p:cNvSpPr txBox="1"/>
            <p:nvPr/>
          </p:nvSpPr>
          <p:spPr>
            <a:xfrm>
              <a:off x="2601829" y="2351154"/>
              <a:ext cx="4061012" cy="461665"/>
            </a:xfrm>
            <a:prstGeom prst="rect">
              <a:avLst/>
            </a:prstGeom>
            <a:noFill/>
          </p:spPr>
          <p:txBody>
            <a:bodyPr wrap="square" rtlCol="0">
              <a:spAutoFit/>
            </a:bodyPr>
            <a:lstStyle/>
            <a:p>
              <a:pPr lvl="0" algn="ctr" defTabSz="1066800">
                <a:spcBef>
                  <a:spcPct val="0"/>
                </a:spcBef>
                <a:spcAft>
                  <a:spcPct val="35000"/>
                </a:spcAft>
              </a:pPr>
              <a:r>
                <a:rPr lang="en-GB" sz="2400" b="1" dirty="0">
                  <a:solidFill>
                    <a:prstClr val="white"/>
                  </a:solidFill>
                  <a:latin typeface="Arial" pitchFamily="34" charset="0"/>
                  <a:cs typeface="Arial" pitchFamily="34" charset="0"/>
                </a:rPr>
                <a:t>Next steps</a:t>
              </a:r>
            </a:p>
          </p:txBody>
        </p:sp>
      </p:grpSp>
      <p:grpSp>
        <p:nvGrpSpPr>
          <p:cNvPr id="23" name="Group 22"/>
          <p:cNvGrpSpPr/>
          <p:nvPr/>
        </p:nvGrpSpPr>
        <p:grpSpPr>
          <a:xfrm>
            <a:off x="1014771" y="3778019"/>
            <a:ext cx="7237613" cy="919191"/>
            <a:chOff x="1014764" y="3801168"/>
            <a:chExt cx="7237613" cy="919191"/>
          </a:xfrm>
        </p:grpSpPr>
        <p:sp>
          <p:nvSpPr>
            <p:cNvPr id="8" name="Rectangle 7"/>
            <p:cNvSpPr/>
            <p:nvPr/>
          </p:nvSpPr>
          <p:spPr>
            <a:xfrm>
              <a:off x="1014764" y="3828368"/>
              <a:ext cx="7237613" cy="891990"/>
            </a:xfrm>
            <a:prstGeom prst="rect">
              <a:avLst/>
            </a:prstGeom>
            <a:solidFill>
              <a:srgbClr val="0072C6"/>
            </a:solidFill>
            <a:ln w="50800">
              <a:noFill/>
            </a:ln>
            <a:effectLst/>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70688" tIns="170688" rIns="170688" bIns="660810" numCol="1" spcCol="1270" anchor="ctr" anchorCtr="0">
              <a:noAutofit/>
            </a:bodyPr>
            <a:lstStyle/>
            <a:p>
              <a:pPr lvl="0" algn="ctr" defTabSz="1066800">
                <a:lnSpc>
                  <a:spcPct val="90000"/>
                </a:lnSpc>
                <a:spcBef>
                  <a:spcPct val="0"/>
                </a:spcBef>
                <a:spcAft>
                  <a:spcPct val="35000"/>
                </a:spcAft>
              </a:pPr>
              <a:endParaRPr lang="en-GB" sz="2400" b="1" kern="1200" dirty="0">
                <a:latin typeface="Arial" pitchFamily="34" charset="0"/>
                <a:cs typeface="Arial" pitchFamily="34" charset="0"/>
              </a:endParaRPr>
            </a:p>
          </p:txBody>
        </p:sp>
        <p:sp>
          <p:nvSpPr>
            <p:cNvPr id="9" name="Freeform 8"/>
            <p:cNvSpPr/>
            <p:nvPr/>
          </p:nvSpPr>
          <p:spPr>
            <a:xfrm>
              <a:off x="1014764" y="4262833"/>
              <a:ext cx="7237613" cy="457526"/>
            </a:xfrm>
            <a:custGeom>
              <a:avLst/>
              <a:gdLst>
                <a:gd name="connsiteX0" fmla="*/ 0 w 7237613"/>
                <a:gd name="connsiteY0" fmla="*/ 0 h 575603"/>
                <a:gd name="connsiteX1" fmla="*/ 7237613 w 7237613"/>
                <a:gd name="connsiteY1" fmla="*/ 0 h 575603"/>
                <a:gd name="connsiteX2" fmla="*/ 7237613 w 7237613"/>
                <a:gd name="connsiteY2" fmla="*/ 575603 h 575603"/>
                <a:gd name="connsiteX3" fmla="*/ 0 w 7237613"/>
                <a:gd name="connsiteY3" fmla="*/ 575603 h 575603"/>
                <a:gd name="connsiteX4" fmla="*/ 0 w 7237613"/>
                <a:gd name="connsiteY4" fmla="*/ 0 h 57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613" h="575603">
                  <a:moveTo>
                    <a:pt x="0" y="0"/>
                  </a:moveTo>
                  <a:lnTo>
                    <a:pt x="7237613" y="0"/>
                  </a:lnTo>
                  <a:lnTo>
                    <a:pt x="7237613" y="575603"/>
                  </a:lnTo>
                  <a:lnTo>
                    <a:pt x="0" y="575603"/>
                  </a:lnTo>
                  <a:lnTo>
                    <a:pt x="0" y="0"/>
                  </a:lnTo>
                  <a:close/>
                </a:path>
              </a:pathLst>
            </a:custGeom>
            <a:solidFill>
              <a:srgbClr val="C6CCDB"/>
            </a:solidFill>
            <a:ln w="38100">
              <a:noFill/>
            </a:ln>
            <a:effectLst/>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792" tIns="20320" rIns="113792" bIns="20320" numCol="1" spcCol="1270" anchor="ctr" anchorCtr="0">
              <a:noAutofit/>
            </a:bodyPr>
            <a:lstStyle/>
            <a:p>
              <a:pPr lvl="0" algn="ctr" defTabSz="711200">
                <a:lnSpc>
                  <a:spcPct val="90000"/>
                </a:lnSpc>
                <a:spcBef>
                  <a:spcPct val="0"/>
                </a:spcBef>
              </a:pPr>
              <a:r>
                <a:rPr lang="en-GB" sz="1300" b="1" kern="1200" dirty="0">
                  <a:latin typeface="Arial" pitchFamily="34" charset="0"/>
                  <a:cs typeface="Arial" pitchFamily="34" charset="0"/>
                </a:rPr>
                <a:t>GP Indemnity Review Group </a:t>
              </a:r>
              <a:r>
                <a:rPr lang="en-GB" sz="1300" b="0" kern="1200" dirty="0">
                  <a:latin typeface="Arial" pitchFamily="34" charset="0"/>
                  <a:cs typeface="Arial" pitchFamily="34" charset="0"/>
                </a:rPr>
                <a:t>to look at </a:t>
              </a:r>
              <a:r>
                <a:rPr lang="en-GB" sz="1300" kern="1200" dirty="0">
                  <a:latin typeface="Arial" pitchFamily="34" charset="0"/>
                  <a:cs typeface="Arial" pitchFamily="34" charset="0"/>
                </a:rPr>
                <a:t>cover for new members of the workforce</a:t>
              </a:r>
            </a:p>
            <a:p>
              <a:pPr lvl="0" algn="ctr" defTabSz="711200">
                <a:lnSpc>
                  <a:spcPct val="90000"/>
                </a:lnSpc>
                <a:spcBef>
                  <a:spcPct val="0"/>
                </a:spcBef>
              </a:pPr>
              <a:r>
                <a:rPr lang="en-GB" sz="1300" kern="1200" dirty="0">
                  <a:latin typeface="Arial" pitchFamily="34" charset="0"/>
                  <a:cs typeface="Arial" pitchFamily="34" charset="0"/>
                </a:rPr>
                <a:t>and other more radical options</a:t>
              </a:r>
              <a:endParaRPr lang="en-GB" sz="1300" b="1" kern="1200" dirty="0">
                <a:latin typeface="Arial" pitchFamily="34" charset="0"/>
                <a:cs typeface="Arial" pitchFamily="34" charset="0"/>
              </a:endParaRPr>
            </a:p>
          </p:txBody>
        </p:sp>
        <p:sp>
          <p:nvSpPr>
            <p:cNvPr id="18" name="TextBox 17"/>
            <p:cNvSpPr txBox="1"/>
            <p:nvPr/>
          </p:nvSpPr>
          <p:spPr>
            <a:xfrm>
              <a:off x="2601829" y="3801168"/>
              <a:ext cx="4061012" cy="461665"/>
            </a:xfrm>
            <a:prstGeom prst="rect">
              <a:avLst/>
            </a:prstGeom>
            <a:noFill/>
          </p:spPr>
          <p:txBody>
            <a:bodyPr wrap="square" rtlCol="0">
              <a:spAutoFit/>
            </a:bodyPr>
            <a:lstStyle/>
            <a:p>
              <a:pPr lvl="0" algn="ctr" defTabSz="1066800">
                <a:spcBef>
                  <a:spcPct val="0"/>
                </a:spcBef>
                <a:spcAft>
                  <a:spcPct val="35000"/>
                </a:spcAft>
              </a:pPr>
              <a:r>
                <a:rPr lang="en-GB" sz="2400" b="1" dirty="0">
                  <a:solidFill>
                    <a:prstClr val="white"/>
                  </a:solidFill>
                  <a:latin typeface="Arial" pitchFamily="34" charset="0"/>
                  <a:cs typeface="Arial" pitchFamily="34" charset="0"/>
                </a:rPr>
                <a:t>Longer term</a:t>
              </a:r>
            </a:p>
          </p:txBody>
        </p:sp>
      </p:grpSp>
      <p:pic>
        <p:nvPicPr>
          <p:cNvPr id="2" name="Picture 1"/>
          <p:cNvPicPr>
            <a:picLocks noChangeAspect="1"/>
          </p:cNvPicPr>
          <p:nvPr/>
        </p:nvPicPr>
        <p:blipFill>
          <a:blip r:embed="rId2"/>
          <a:stretch>
            <a:fillRect/>
          </a:stretch>
        </p:blipFill>
        <p:spPr>
          <a:xfrm>
            <a:off x="179388" y="-4322"/>
            <a:ext cx="2328874" cy="969348"/>
          </a:xfrm>
          <a:prstGeom prst="rect">
            <a:avLst/>
          </a:prstGeom>
        </p:spPr>
      </p:pic>
      <p:sp>
        <p:nvSpPr>
          <p:cNvPr id="24" name="Freeform 23"/>
          <p:cNvSpPr/>
          <p:nvPr/>
        </p:nvSpPr>
        <p:spPr>
          <a:xfrm>
            <a:off x="4591327" y="2786148"/>
            <a:ext cx="804711" cy="613570"/>
          </a:xfrm>
          <a:custGeom>
            <a:avLst/>
            <a:gdLst>
              <a:gd name="connsiteX0" fmla="*/ 0 w 2191074"/>
              <a:gd name="connsiteY0" fmla="*/ 0 h 630219"/>
              <a:gd name="connsiteX1" fmla="*/ 2191074 w 2191074"/>
              <a:gd name="connsiteY1" fmla="*/ 0 h 630219"/>
              <a:gd name="connsiteX2" fmla="*/ 2191074 w 2191074"/>
              <a:gd name="connsiteY2" fmla="*/ 630219 h 630219"/>
              <a:gd name="connsiteX3" fmla="*/ 0 w 2191074"/>
              <a:gd name="connsiteY3" fmla="*/ 630219 h 630219"/>
              <a:gd name="connsiteX4" fmla="*/ 0 w 2191074"/>
              <a:gd name="connsiteY4" fmla="*/ 0 h 63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074" h="630219">
                <a:moveTo>
                  <a:pt x="0" y="0"/>
                </a:moveTo>
                <a:lnTo>
                  <a:pt x="2191074" y="0"/>
                </a:lnTo>
                <a:lnTo>
                  <a:pt x="2191074" y="630219"/>
                </a:lnTo>
                <a:lnTo>
                  <a:pt x="0" y="630219"/>
                </a:lnTo>
                <a:lnTo>
                  <a:pt x="0" y="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8" tIns="17780" rIns="99568" bIns="17780" numCol="1" spcCol="1270" anchor="ctr" anchorCtr="0">
            <a:noAutofit/>
          </a:bodyPr>
          <a:lstStyle/>
          <a:p>
            <a:pPr lvl="0" algn="ctr" defTabSz="622300">
              <a:lnSpc>
                <a:spcPct val="90000"/>
              </a:lnSpc>
              <a:spcBef>
                <a:spcPct val="0"/>
              </a:spcBef>
            </a:pPr>
            <a:r>
              <a:rPr lang="en-GB" sz="1300" b="1" kern="1200" dirty="0">
                <a:latin typeface="Arial" pitchFamily="34" charset="0"/>
                <a:cs typeface="Arial" pitchFamily="34" charset="0"/>
              </a:rPr>
              <a:t>In hours</a:t>
            </a:r>
            <a:endParaRPr lang="en-GB" sz="1300" kern="1200" dirty="0">
              <a:latin typeface="Arial" pitchFamily="34" charset="0"/>
              <a:cs typeface="Arial" pitchFamily="34" charset="0"/>
            </a:endParaRPr>
          </a:p>
        </p:txBody>
      </p:sp>
    </p:spTree>
    <p:extLst>
      <p:ext uri="{BB962C8B-B14F-4D97-AF65-F5344CB8AC3E}">
        <p14:creationId xmlns:p14="http://schemas.microsoft.com/office/powerpoint/2010/main" val="2346530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900" decel="100000" fill="hold"/>
                                        <p:tgtEl>
                                          <p:spTgt spid="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GPFV1">
      <a:dk1>
        <a:sysClr val="windowText" lastClr="000000"/>
      </a:dk1>
      <a:lt1>
        <a:sysClr val="window" lastClr="FFFFFF"/>
      </a:lt1>
      <a:dk2>
        <a:srgbClr val="44546A"/>
      </a:dk2>
      <a:lt2>
        <a:srgbClr val="E7E6E6"/>
      </a:lt2>
      <a:accent1>
        <a:srgbClr val="092C74"/>
      </a:accent1>
      <a:accent2>
        <a:srgbClr val="005CB9"/>
      </a:accent2>
      <a:accent3>
        <a:srgbClr val="D0EEF6"/>
      </a:accent3>
      <a:accent4>
        <a:srgbClr val="9C0B4E"/>
      </a:accent4>
      <a:accent5>
        <a:srgbClr val="4472C4"/>
      </a:accent5>
      <a:accent6>
        <a:srgbClr val="00ADC6"/>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GPFV1">
      <a:dk1>
        <a:sysClr val="windowText" lastClr="000000"/>
      </a:dk1>
      <a:lt1>
        <a:sysClr val="window" lastClr="FFFFFF"/>
      </a:lt1>
      <a:dk2>
        <a:srgbClr val="44546A"/>
      </a:dk2>
      <a:lt2>
        <a:srgbClr val="E7E6E6"/>
      </a:lt2>
      <a:accent1>
        <a:srgbClr val="092C74"/>
      </a:accent1>
      <a:accent2>
        <a:srgbClr val="005CB9"/>
      </a:accent2>
      <a:accent3>
        <a:srgbClr val="D0EEF6"/>
      </a:accent3>
      <a:accent4>
        <a:srgbClr val="9C0B4E"/>
      </a:accent4>
      <a:accent5>
        <a:srgbClr val="4472C4"/>
      </a:accent5>
      <a:accent6>
        <a:srgbClr val="00ADC6"/>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A390C01398D84281372109AA6EC81F" ma:contentTypeVersion="0" ma:contentTypeDescription="Create a new document." ma:contentTypeScope="" ma:versionID="a896419f0ff7efd66524d2be97aadbf2">
  <xsd:schema xmlns:xsd="http://www.w3.org/2001/XMLSchema" xmlns:xs="http://www.w3.org/2001/XMLSchema" xmlns:p="http://schemas.microsoft.com/office/2006/metadata/properties" xmlns:ns2="cccaf3ac-2de9-44d4-aa31-54302fceb5f7" targetNamespace="http://schemas.microsoft.com/office/2006/metadata/properties" ma:root="true" ma:fieldsID="e3545e19d3e2521ea612de5cb30f1a95" ns2:_="">
    <xsd:import namespace="cccaf3ac-2de9-44d4-aa31-54302fceb5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ccaf3ac-2de9-44d4-aa31-54302fceb5f7">K57F673QWXRZ-357884302-1</_dlc_DocId>
    <_dlc_DocIdUrl xmlns="cccaf3ac-2de9-44d4-aa31-54302fceb5f7">
      <Url>https://nhsengland.sharepoint.com/TeamCentre/Medical/PC/_layouts/15/DocIdRedir.aspx?ID=K57F673QWXRZ-357884302-1</Url>
      <Description>K57F673QWXRZ-357884302-1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7D1F16D-3148-4A14-9F2D-B1AE1C708A45}">
  <ds:schemaRefs>
    <ds:schemaRef ds:uri="http://schemas.microsoft.com/sharepoint/v3/contenttype/forms"/>
  </ds:schemaRefs>
</ds:datastoreItem>
</file>

<file path=customXml/itemProps2.xml><?xml version="1.0" encoding="utf-8"?>
<ds:datastoreItem xmlns:ds="http://schemas.openxmlformats.org/officeDocument/2006/customXml" ds:itemID="{CE2C2E65-66A8-4071-AA50-5BABEFD2C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754028-F46A-47A8-BAEB-D43B36E5CAE8}">
  <ds:schemaRef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documentManagement/types"/>
    <ds:schemaRef ds:uri="cccaf3ac-2de9-44d4-aa31-54302fceb5f7"/>
    <ds:schemaRef ds:uri="http://purl.org/dc/terms/"/>
    <ds:schemaRef ds:uri="http://purl.org/dc/elements/1.1/"/>
  </ds:schemaRefs>
</ds:datastoreItem>
</file>

<file path=customXml/itemProps4.xml><?xml version="1.0" encoding="utf-8"?>
<ds:datastoreItem xmlns:ds="http://schemas.openxmlformats.org/officeDocument/2006/customXml" ds:itemID="{CF68DECC-6338-4959-8603-D9440765F07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26009</TotalTime>
  <Words>2493</Words>
  <Application>Microsoft Office PowerPoint</Application>
  <PresentationFormat>On-screen Show (16:9)</PresentationFormat>
  <Paragraphs>397</Paragraphs>
  <Slides>33</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38" baseType="lpstr">
      <vt:lpstr>Office Theme</vt:lpstr>
      <vt:lpstr>1_Office Theme</vt:lpstr>
      <vt:lpstr>NHS_England_Nov15</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Stabilise and Improve Resilience</vt:lpstr>
      <vt:lpstr>PowerPoint Presentation</vt:lpstr>
      <vt:lpstr>PowerPoint Presentation</vt:lpstr>
      <vt:lpstr>PowerPoint Presentation</vt:lpstr>
      <vt:lpstr>Expand the Medical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Redesign</vt:lpstr>
      <vt:lpstr>PowerPoint Presentation</vt:lpstr>
      <vt:lpstr>PowerPoint Presentation</vt:lpstr>
      <vt:lpstr>PowerPoint Presentation</vt:lpstr>
      <vt:lpstr>PowerPoint Presentation</vt:lpstr>
      <vt:lpstr>Pharmacy and the future</vt:lpstr>
      <vt:lpstr>Collaborative Working Options  MCPs feel like a distant concept –  how do we progress now?</vt:lpstr>
      <vt:lpstr>What is a Multi-speciality Community Provider?</vt:lpstr>
      <vt:lpstr>Where are we going?</vt:lpstr>
      <vt:lpstr>PowerPoint Presentation</vt:lpstr>
      <vt:lpstr>PowerPoint Presentation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 16.9</dc:title>
  <dc:subject>Template</dc:subject>
  <dc:creator>Kevin O'Brien</dc:creator>
  <cp:keywords>powerpoint template</cp:keywords>
  <cp:lastModifiedBy>Tim</cp:lastModifiedBy>
  <cp:revision>705</cp:revision>
  <cp:lastPrinted>2017-01-03T16:49:29Z</cp:lastPrinted>
  <dcterms:created xsi:type="dcterms:W3CDTF">2014-04-08T10:27:44Z</dcterms:created>
  <dcterms:modified xsi:type="dcterms:W3CDTF">2017-03-27T05:50:08Z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0x010100D4A390C01398D84281372109AA6EC81F</vt:lpwstr>
  </property>
  <property fmtid="{D5CDD505-2E9C-101B-9397-08002B2CF9AE}" pid="3" name="_dlc_DocIdItemGuid">
    <vt:lpwstr>9099578b-9659-46c4-821f-814b532335e6</vt:lpwstr>
  </property>
  <property fmtid="{D5CDD505-2E9C-101B-9397-08002B2CF9AE}" pid="4" name="TaxKeyword">
    <vt:lpwstr>2164;#powerpoint template|7856e9ed-4ffd-42b3-a2c4-c807c79d267a</vt:lpwstr>
  </property>
</Properties>
</file>