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9"/>
  </p:notesMasterIdLst>
  <p:sldIdLst>
    <p:sldId id="263" r:id="rId3"/>
    <p:sldId id="288" r:id="rId4"/>
    <p:sldId id="289" r:id="rId5"/>
    <p:sldId id="290" r:id="rId6"/>
    <p:sldId id="291" r:id="rId7"/>
    <p:sldId id="294" r:id="rId8"/>
    <p:sldId id="292" r:id="rId9"/>
    <p:sldId id="295" r:id="rId10"/>
    <p:sldId id="296" r:id="rId11"/>
    <p:sldId id="297" r:id="rId12"/>
    <p:sldId id="298" r:id="rId13"/>
    <p:sldId id="265" r:id="rId14"/>
    <p:sldId id="300" r:id="rId15"/>
    <p:sldId id="306" r:id="rId16"/>
    <p:sldId id="301" r:id="rId17"/>
    <p:sldId id="309" r:id="rId18"/>
    <p:sldId id="308" r:id="rId19"/>
    <p:sldId id="307" r:id="rId20"/>
    <p:sldId id="312" r:id="rId21"/>
    <p:sldId id="313" r:id="rId22"/>
    <p:sldId id="314" r:id="rId23"/>
    <p:sldId id="315" r:id="rId24"/>
    <p:sldId id="316" r:id="rId25"/>
    <p:sldId id="318" r:id="rId26"/>
    <p:sldId id="310" r:id="rId27"/>
    <p:sldId id="324" r:id="rId28"/>
    <p:sldId id="323" r:id="rId29"/>
    <p:sldId id="328" r:id="rId30"/>
    <p:sldId id="319" r:id="rId31"/>
    <p:sldId id="311" r:id="rId32"/>
    <p:sldId id="329" r:id="rId33"/>
    <p:sldId id="330" r:id="rId34"/>
    <p:sldId id="331" r:id="rId35"/>
    <p:sldId id="341" r:id="rId36"/>
    <p:sldId id="336" r:id="rId37"/>
    <p:sldId id="338" r:id="rId38"/>
    <p:sldId id="339" r:id="rId39"/>
    <p:sldId id="340" r:id="rId40"/>
    <p:sldId id="333" r:id="rId41"/>
    <p:sldId id="334" r:id="rId42"/>
    <p:sldId id="335" r:id="rId43"/>
    <p:sldId id="332" r:id="rId44"/>
    <p:sldId id="342" r:id="rId45"/>
    <p:sldId id="343" r:id="rId46"/>
    <p:sldId id="344" r:id="rId47"/>
    <p:sldId id="345" r:id="rId48"/>
  </p:sldIdLst>
  <p:sldSz cx="12801600" cy="9601200" type="A3"/>
  <p:notesSz cx="9144000" cy="6858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FF33CC"/>
    <a:srgbClr val="FF0066"/>
    <a:srgbClr val="FF66FF"/>
    <a:srgbClr val="FF99FF"/>
    <a:srgbClr val="00CCFF"/>
    <a:srgbClr val="33CCCC"/>
    <a:srgbClr val="66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704" autoAdjust="0"/>
  </p:normalViewPr>
  <p:slideViewPr>
    <p:cSldViewPr>
      <p:cViewPr>
        <p:scale>
          <a:sx n="40" d="100"/>
          <a:sy n="40" d="100"/>
        </p:scale>
        <p:origin x="-2232" y="-49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0EEB-3E65-4271-96CB-79BCB05CEAD3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98991-8644-4496-958A-3031C4635D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76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07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61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16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0299541" cy="938784"/>
          </a:xfrm>
        </p:spPr>
        <p:txBody>
          <a:bodyPr numCol="1">
            <a:normAutofit/>
          </a:bodyPr>
          <a:lstStyle>
            <a:lvl1pPr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0082" y="2011684"/>
            <a:ext cx="10978389" cy="5871762"/>
          </a:xfrm>
        </p:spPr>
        <p:txBody>
          <a:bodyPr numCol="1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0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80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93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63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17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70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641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44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38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901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74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14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373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98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9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08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21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81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9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3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0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2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8D3D-DBDF-497F-8C25-4C79AE53BA31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6D9A-EF46-44D4-B9C5-B05898BFAC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96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CE55-EFFC-4A4A-B5BF-AF7371BBFADF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859-1EC3-4353-B181-31D07C3EA5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7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>
            <a:alpha val="6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29210-8AE8-4C8C-906E-B1817C626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1920280"/>
            <a:ext cx="10881360" cy="3816424"/>
          </a:xfrm>
        </p:spPr>
        <p:txBody>
          <a:bodyPr>
            <a:normAutofit fontScale="90000"/>
          </a:bodyPr>
          <a:lstStyle/>
          <a:p>
            <a:pPr algn="r"/>
            <a:r>
              <a:rPr lang="en-GB" sz="7800" dirty="0" smtClean="0">
                <a:solidFill>
                  <a:schemeClr val="bg1"/>
                </a:solidFill>
              </a:rPr>
              <a:t>MCP </a:t>
            </a:r>
            <a:br>
              <a:rPr lang="en-GB" sz="7800" dirty="0" smtClean="0">
                <a:solidFill>
                  <a:schemeClr val="bg1"/>
                </a:solidFill>
              </a:rPr>
            </a:br>
            <a:r>
              <a:rPr lang="en-GB" sz="7800" dirty="0" smtClean="0">
                <a:solidFill>
                  <a:schemeClr val="bg1"/>
                </a:solidFill>
              </a:rPr>
              <a:t>Clinical Service Delivery</a:t>
            </a:r>
            <a:br>
              <a:rPr lang="en-GB" sz="7800" dirty="0" smtClean="0">
                <a:solidFill>
                  <a:schemeClr val="bg1"/>
                </a:solidFill>
              </a:rPr>
            </a:br>
            <a:r>
              <a:rPr lang="en-GB" sz="7800" dirty="0" smtClean="0">
                <a:solidFill>
                  <a:schemeClr val="bg1"/>
                </a:solidFill>
              </a:rPr>
              <a:t>Dialogue Session  </a:t>
            </a:r>
            <a:br>
              <a:rPr lang="en-GB" sz="7800" dirty="0" smtClean="0">
                <a:solidFill>
                  <a:schemeClr val="bg1"/>
                </a:solidFill>
              </a:rPr>
            </a:br>
            <a:endParaRPr lang="en-GB" sz="7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5E8461-AB02-4E68-85E7-E50B9ACAF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0400" y="6168752"/>
            <a:ext cx="8961120" cy="1080120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February 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Key Enablers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2" y="2011683"/>
            <a:ext cx="10978389" cy="6743978"/>
          </a:xfrm>
        </p:spPr>
        <p:txBody>
          <a:bodyPr>
            <a:normAutofit/>
          </a:bodyPr>
          <a:lstStyle/>
          <a:p>
            <a:pPr lvl="0"/>
            <a:r>
              <a:rPr lang="en-GB" sz="4400" dirty="0" smtClean="0"/>
              <a:t>Shared Outcomes</a:t>
            </a:r>
          </a:p>
          <a:p>
            <a:pPr lvl="0"/>
            <a:r>
              <a:rPr lang="en-GB" sz="4400" dirty="0" smtClean="0"/>
              <a:t>Shared clinical record</a:t>
            </a:r>
          </a:p>
          <a:p>
            <a:pPr lvl="0"/>
            <a:r>
              <a:rPr lang="en-GB" sz="4400" dirty="0" smtClean="0"/>
              <a:t>Shared MCP “culture”</a:t>
            </a:r>
          </a:p>
          <a:p>
            <a:r>
              <a:rPr lang="en-GB" sz="4400" dirty="0"/>
              <a:t>New Management and Operational </a:t>
            </a:r>
            <a:r>
              <a:rPr lang="en-GB" sz="4400" dirty="0" smtClean="0"/>
              <a:t>structures</a:t>
            </a:r>
          </a:p>
          <a:p>
            <a:r>
              <a:rPr lang="en-GB" sz="4400" dirty="0" smtClean="0"/>
              <a:t>Clinical pathway transformation/ redesign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942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Support to Primary Care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160" y="1632248"/>
            <a:ext cx="11809312" cy="7704856"/>
          </a:xfrm>
        </p:spPr>
        <p:txBody>
          <a:bodyPr>
            <a:noAutofit/>
          </a:bodyPr>
          <a:lstStyle/>
          <a:p>
            <a:pPr lvl="0"/>
            <a:r>
              <a:rPr lang="en-GB" sz="2800" dirty="0" smtClean="0"/>
              <a:t>Integrated Community Teams (ICTs) at </a:t>
            </a:r>
            <a:r>
              <a:rPr lang="en-GB" sz="2800" dirty="0"/>
              <a:t>the 10 sub-locality areas</a:t>
            </a:r>
          </a:p>
          <a:p>
            <a:pPr lvl="0"/>
            <a:r>
              <a:rPr lang="en-GB" sz="2800" dirty="0" smtClean="0"/>
              <a:t>ICT  </a:t>
            </a:r>
            <a:r>
              <a:rPr lang="en-GB" sz="2800" dirty="0"/>
              <a:t>staff will be employed directly by the MCP</a:t>
            </a:r>
          </a:p>
          <a:p>
            <a:pPr lvl="0"/>
            <a:r>
              <a:rPr lang="en-GB" sz="2800" dirty="0"/>
              <a:t>Each GP practice will have named contacts for key community services</a:t>
            </a:r>
          </a:p>
          <a:p>
            <a:pPr lvl="0"/>
            <a:r>
              <a:rPr lang="en-GB" sz="2800" dirty="0"/>
              <a:t>Ensuring all staff delivering services </a:t>
            </a:r>
            <a:r>
              <a:rPr lang="en-GB" sz="2800" dirty="0" smtClean="0"/>
              <a:t>are </a:t>
            </a:r>
            <a:r>
              <a:rPr lang="en-GB" sz="2800" dirty="0"/>
              <a:t>working to the shared outcomes within the Dudley Quality Outcomes Framework</a:t>
            </a:r>
            <a:endParaRPr lang="en-GB" sz="3200" dirty="0"/>
          </a:p>
          <a:p>
            <a:pPr lvl="0"/>
            <a:r>
              <a:rPr lang="en-GB" sz="2800" dirty="0"/>
              <a:t>For all services </a:t>
            </a:r>
            <a:r>
              <a:rPr lang="en-GB" sz="2800" i="1" dirty="0"/>
              <a:t>Directly</a:t>
            </a:r>
            <a:r>
              <a:rPr lang="en-GB" sz="2800" dirty="0"/>
              <a:t> provided by the MCP </a:t>
            </a:r>
            <a:r>
              <a:rPr lang="en-GB" sz="2800" dirty="0" smtClean="0"/>
              <a:t>deploy </a:t>
            </a:r>
            <a:r>
              <a:rPr lang="en-GB" sz="2800" dirty="0"/>
              <a:t>a clinical system that can </a:t>
            </a:r>
            <a:r>
              <a:rPr lang="en-GB" sz="2800" dirty="0" smtClean="0"/>
              <a:t>integrate with Emis Web</a:t>
            </a:r>
            <a:r>
              <a:rPr lang="en-GB" sz="2800" dirty="0"/>
              <a:t>.</a:t>
            </a:r>
          </a:p>
          <a:p>
            <a:pPr lvl="1"/>
            <a:r>
              <a:rPr lang="en-GB" sz="2400" dirty="0" smtClean="0"/>
              <a:t>visibility of all </a:t>
            </a:r>
            <a:r>
              <a:rPr lang="en-GB" sz="2400" dirty="0"/>
              <a:t>interventions undertaken by both Primary Care and the MCP</a:t>
            </a:r>
          </a:p>
          <a:p>
            <a:pPr lvl="1"/>
            <a:r>
              <a:rPr lang="en-GB" sz="2400" dirty="0"/>
              <a:t>This will facilitate a new level of communication to support care planning, referrals, advice and guidance and capacity management.</a:t>
            </a:r>
          </a:p>
          <a:p>
            <a:pPr lvl="0"/>
            <a:r>
              <a:rPr lang="en-GB" sz="2800" dirty="0"/>
              <a:t>Support clinician decision making through a shared clinical record</a:t>
            </a:r>
            <a:endParaRPr lang="en-GB" sz="3200" dirty="0"/>
          </a:p>
          <a:p>
            <a:pPr lvl="0"/>
            <a:r>
              <a:rPr lang="en-GB" sz="2800" dirty="0"/>
              <a:t>Integrate LTC specialist staff into </a:t>
            </a:r>
            <a:r>
              <a:rPr lang="en-GB" sz="2800" dirty="0" smtClean="0"/>
              <a:t>ICTs </a:t>
            </a:r>
          </a:p>
          <a:p>
            <a:pPr lvl="0"/>
            <a:r>
              <a:rPr lang="en-GB" sz="2800" dirty="0" smtClean="0"/>
              <a:t>OD </a:t>
            </a:r>
            <a:r>
              <a:rPr lang="en-GB" sz="2800" dirty="0"/>
              <a:t>strategy will ensure the workforce </a:t>
            </a:r>
            <a:r>
              <a:rPr lang="en-GB" sz="2800" i="1" dirty="0" smtClean="0"/>
              <a:t>are</a:t>
            </a:r>
            <a:r>
              <a:rPr lang="en-GB" sz="2800" dirty="0" smtClean="0"/>
              <a:t> </a:t>
            </a:r>
            <a:r>
              <a:rPr lang="en-GB" sz="2800" dirty="0"/>
              <a:t>engaged, involved and </a:t>
            </a:r>
            <a:r>
              <a:rPr lang="en-GB" sz="2800" dirty="0" smtClean="0"/>
              <a:t>motivated</a:t>
            </a:r>
            <a:endParaRPr lang="en-GB" sz="2800" dirty="0"/>
          </a:p>
          <a:p>
            <a:pPr lvl="0"/>
            <a:r>
              <a:rPr lang="en-GB" sz="2800" dirty="0" smtClean="0"/>
              <a:t>Communications </a:t>
            </a:r>
            <a:r>
              <a:rPr lang="en-GB" sz="2800" dirty="0"/>
              <a:t>Hub and its on-going enhancement</a:t>
            </a:r>
          </a:p>
          <a:p>
            <a:pPr lvl="0"/>
            <a:r>
              <a:rPr lang="en-GB" sz="2800" dirty="0"/>
              <a:t>A clear process for the assessment and development of Full Integration within the MCP</a:t>
            </a:r>
          </a:p>
        </p:txBody>
      </p:sp>
    </p:spTree>
    <p:extLst>
      <p:ext uri="{BB962C8B-B14F-4D97-AF65-F5344CB8AC3E}">
        <p14:creationId xmlns:p14="http://schemas.microsoft.com/office/powerpoint/2010/main" val="3583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ands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"/>
          <a:stretch>
            <a:fillRect/>
          </a:stretch>
        </p:blipFill>
        <p:spPr bwMode="gray">
          <a:xfrm>
            <a:off x="800101" y="2100264"/>
            <a:ext cx="11101388" cy="6838632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260159" y="400050"/>
            <a:ext cx="10281285" cy="1113473"/>
          </a:xfrm>
        </p:spPr>
        <p:txBody>
          <a:bodyPr>
            <a:normAutofit/>
          </a:bodyPr>
          <a:lstStyle/>
          <a:p>
            <a:r>
              <a:rPr lang="en-GB" altLang="en-US" sz="5600" b="1" dirty="0" smtClean="0"/>
              <a:t>Questions</a:t>
            </a:r>
            <a:endParaRPr lang="en-GB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38679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8" y="1513806"/>
            <a:ext cx="10906140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Communications Centre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rmAutofit/>
          </a:bodyPr>
          <a:lstStyle/>
          <a:p>
            <a:r>
              <a:rPr lang="en-GB" sz="3600" dirty="0"/>
              <a:t>Access via one task / email / number</a:t>
            </a:r>
          </a:p>
          <a:p>
            <a:r>
              <a:rPr lang="en-GB" sz="3600" dirty="0" smtClean="0"/>
              <a:t>Response co-ordinated by </a:t>
            </a:r>
            <a:r>
              <a:rPr lang="en-GB" sz="3600" dirty="0"/>
              <a:t>a care </a:t>
            </a:r>
            <a:r>
              <a:rPr lang="en-GB" sz="3600" dirty="0" smtClean="0"/>
              <a:t>navigator</a:t>
            </a:r>
            <a:endParaRPr lang="en-GB" sz="3600" dirty="0"/>
          </a:p>
          <a:p>
            <a:r>
              <a:rPr lang="en-GB" sz="3600" dirty="0"/>
              <a:t>Passed to most appropriate clinician</a:t>
            </a:r>
          </a:p>
          <a:p>
            <a:r>
              <a:rPr lang="en-GB" sz="3600" dirty="0"/>
              <a:t>Clinician can </a:t>
            </a:r>
            <a:r>
              <a:rPr lang="en-GB" sz="3600" dirty="0" smtClean="0"/>
              <a:t>view whole patient record</a:t>
            </a:r>
            <a:endParaRPr lang="en-GB" sz="3600" dirty="0"/>
          </a:p>
          <a:p>
            <a:r>
              <a:rPr lang="en-GB" sz="3600" dirty="0"/>
              <a:t>Disposition</a:t>
            </a:r>
          </a:p>
          <a:p>
            <a:pPr lvl="1"/>
            <a:r>
              <a:rPr lang="en-GB" sz="3000" dirty="0"/>
              <a:t>Advice and guidance</a:t>
            </a:r>
          </a:p>
          <a:p>
            <a:pPr lvl="1"/>
            <a:r>
              <a:rPr lang="en-GB" sz="3000" dirty="0"/>
              <a:t>Teleconsultation</a:t>
            </a:r>
          </a:p>
          <a:p>
            <a:pPr lvl="1"/>
            <a:r>
              <a:rPr lang="en-GB" sz="3000" dirty="0"/>
              <a:t>Referral for non-urgent </a:t>
            </a:r>
            <a:r>
              <a:rPr lang="en-GB" sz="3000" dirty="0" smtClean="0"/>
              <a:t>appointment (DN /Case manager/ HF/ </a:t>
            </a:r>
            <a:r>
              <a:rPr lang="en-GB" sz="3000" dirty="0"/>
              <a:t>DRAS </a:t>
            </a:r>
            <a:r>
              <a:rPr lang="en-GB" sz="3000" dirty="0" smtClean="0"/>
              <a:t>/DSN </a:t>
            </a:r>
            <a:r>
              <a:rPr lang="en-GB" sz="3000" dirty="0"/>
              <a:t>/ </a:t>
            </a:r>
            <a:r>
              <a:rPr lang="en-GB" sz="3000" dirty="0" smtClean="0"/>
              <a:t>Macmillan/ AHP’s/ Therapies/ Social services)</a:t>
            </a:r>
            <a:endParaRPr lang="en-GB" sz="3000" dirty="0"/>
          </a:p>
          <a:p>
            <a:pPr lvl="1"/>
            <a:r>
              <a:rPr lang="en-GB" sz="3000" dirty="0"/>
              <a:t>Urgent / non-urgent </a:t>
            </a:r>
            <a:r>
              <a:rPr lang="en-GB" sz="3000" dirty="0" smtClean="0"/>
              <a:t>visit (Community </a:t>
            </a:r>
            <a:r>
              <a:rPr lang="en-GB" sz="3000" dirty="0"/>
              <a:t>Response Team / </a:t>
            </a:r>
            <a:r>
              <a:rPr lang="en-GB" sz="3000" dirty="0" smtClean="0"/>
              <a:t>OPAT)</a:t>
            </a:r>
            <a:endParaRPr lang="en-GB" sz="3000" dirty="0"/>
          </a:p>
          <a:p>
            <a:pPr lvl="1"/>
            <a:r>
              <a:rPr lang="en-GB" sz="3000" dirty="0"/>
              <a:t>Respite or Admission </a:t>
            </a:r>
            <a:r>
              <a:rPr lang="en-GB" sz="3000" dirty="0" smtClean="0"/>
              <a:t>(social </a:t>
            </a:r>
            <a:r>
              <a:rPr lang="en-GB" sz="3000" dirty="0"/>
              <a:t>and </a:t>
            </a:r>
            <a:r>
              <a:rPr lang="en-GB" sz="3000" dirty="0" smtClean="0"/>
              <a:t>nursing) “</a:t>
            </a:r>
            <a:r>
              <a:rPr lang="en-GB" sz="3000" dirty="0"/>
              <a:t>Urgent Care Bureau”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Communications Centre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200" dirty="0"/>
              <a:t>What are the benefits to patients/residents?</a:t>
            </a:r>
            <a:endParaRPr lang="en-GB" sz="3200" dirty="0">
              <a:ea typeface="Calibri"/>
              <a:cs typeface="Times New Roman"/>
            </a:endParaRPr>
          </a:p>
          <a:p>
            <a:pPr lvl="1"/>
            <a:r>
              <a:rPr lang="en-GB" sz="2600" dirty="0"/>
              <a:t>Fewer inappropriate hospital attendances / </a:t>
            </a:r>
            <a:r>
              <a:rPr lang="en-GB" sz="2600" dirty="0" smtClean="0"/>
              <a:t>admissions</a:t>
            </a:r>
            <a:endParaRPr lang="en-GB" sz="2600" dirty="0"/>
          </a:p>
          <a:p>
            <a:pPr lvl="1"/>
            <a:r>
              <a:rPr lang="en-GB" sz="2600" dirty="0"/>
              <a:t>Care at home more </a:t>
            </a:r>
            <a:r>
              <a:rPr lang="en-GB" sz="2600" dirty="0" smtClean="0"/>
              <a:t>frequently</a:t>
            </a:r>
            <a:endParaRPr lang="en-GB" sz="2600" dirty="0"/>
          </a:p>
          <a:p>
            <a:pPr lvl="1"/>
            <a:r>
              <a:rPr lang="en-GB" sz="2600" dirty="0"/>
              <a:t>Right care</a:t>
            </a:r>
          </a:p>
          <a:p>
            <a:pPr lvl="1"/>
            <a:r>
              <a:rPr lang="en-GB" sz="2600" dirty="0"/>
              <a:t>No need to repeat their history, as all professionals can see record.</a:t>
            </a:r>
          </a:p>
          <a:p>
            <a:r>
              <a:rPr lang="en-GB" sz="3200" dirty="0"/>
              <a:t>What are the benefits </a:t>
            </a:r>
            <a:r>
              <a:rPr lang="en-GB" sz="3200" dirty="0" smtClean="0"/>
              <a:t>for staff?</a:t>
            </a:r>
          </a:p>
          <a:p>
            <a:pPr lvl="1"/>
            <a:r>
              <a:rPr lang="en-GB" sz="2600" dirty="0" smtClean="0"/>
              <a:t>Nurses </a:t>
            </a:r>
            <a:r>
              <a:rPr lang="en-GB" sz="2600" dirty="0"/>
              <a:t>&amp; AHPs see full data needed to triage well. </a:t>
            </a:r>
          </a:p>
          <a:p>
            <a:pPr lvl="1"/>
            <a:r>
              <a:rPr lang="en-GB" sz="2600" dirty="0"/>
              <a:t>Greater role for nurse / AHP decision making and leadership -&gt; job satisfaction.</a:t>
            </a:r>
          </a:p>
          <a:p>
            <a:pPr lvl="1"/>
            <a:r>
              <a:rPr lang="en-GB" sz="2600" dirty="0"/>
              <a:t>Great two-way communication with GPs and community </a:t>
            </a:r>
            <a:r>
              <a:rPr lang="en-GB" sz="2600" dirty="0" smtClean="0"/>
              <a:t>specialists</a:t>
            </a:r>
          </a:p>
          <a:p>
            <a:pPr lvl="1"/>
            <a:r>
              <a:rPr lang="en-GB" sz="2600" dirty="0" smtClean="0"/>
              <a:t>Bespoke </a:t>
            </a:r>
            <a:r>
              <a:rPr lang="en-GB" sz="2600" dirty="0"/>
              <a:t>recruitment and training needed for navigators</a:t>
            </a:r>
          </a:p>
          <a:p>
            <a:r>
              <a:rPr lang="en-GB" sz="3200" dirty="0" smtClean="0"/>
              <a:t>Impact </a:t>
            </a:r>
            <a:r>
              <a:rPr lang="en-GB" sz="3200" dirty="0"/>
              <a:t>on </a:t>
            </a:r>
            <a:r>
              <a:rPr lang="en-GB" sz="3200" dirty="0" smtClean="0"/>
              <a:t>outcomes</a:t>
            </a:r>
          </a:p>
          <a:p>
            <a:pPr lvl="1"/>
            <a:r>
              <a:rPr lang="en-GB" sz="2600" dirty="0"/>
              <a:t>Fewer hospital </a:t>
            </a:r>
            <a:r>
              <a:rPr lang="en-GB" sz="2600" dirty="0" smtClean="0"/>
              <a:t>admissions</a:t>
            </a:r>
            <a:endParaRPr lang="en-GB" sz="2600" dirty="0"/>
          </a:p>
          <a:p>
            <a:pPr lvl="1"/>
            <a:r>
              <a:rPr lang="en-GB" sz="2600" dirty="0"/>
              <a:t>Fewer breaks in care </a:t>
            </a:r>
            <a:r>
              <a:rPr lang="en-GB" sz="2600" dirty="0" smtClean="0"/>
              <a:t>pathways </a:t>
            </a:r>
            <a:endParaRPr lang="en-GB" sz="2600" dirty="0"/>
          </a:p>
          <a:p>
            <a:pPr lvl="1"/>
            <a:r>
              <a:rPr lang="en-GB" sz="2600" dirty="0"/>
              <a:t>Earlier appropriate interventions prevent deteriorations / crises</a:t>
            </a:r>
          </a:p>
          <a:p>
            <a:endParaRPr lang="en-GB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Communications Centre - benefits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Autofit/>
          </a:bodyPr>
          <a:lstStyle/>
          <a:p>
            <a:pPr lvl="0"/>
            <a:r>
              <a:rPr lang="en-GB" sz="3800" dirty="0" smtClean="0"/>
              <a:t>Creates clinical capacity by using skilled non-clinical staff</a:t>
            </a:r>
          </a:p>
          <a:p>
            <a:pPr lvl="0"/>
            <a:r>
              <a:rPr lang="en-GB" sz="3800" dirty="0" smtClean="0">
                <a:ea typeface="Calibri"/>
                <a:cs typeface="Times New Roman"/>
              </a:rPr>
              <a:t>Utilises MCP clinical system that integrates with Emis Web</a:t>
            </a:r>
          </a:p>
          <a:p>
            <a:pPr lvl="0"/>
            <a:r>
              <a:rPr lang="en-GB" sz="3800" dirty="0" smtClean="0">
                <a:ea typeface="Calibri"/>
                <a:cs typeface="Times New Roman"/>
              </a:rPr>
              <a:t>Increases efficiency through streamlined processes e.g. use of tasks not waiting for call to be answered</a:t>
            </a:r>
          </a:p>
          <a:p>
            <a:pPr lvl="0"/>
            <a:r>
              <a:rPr lang="en-GB" sz="3800" dirty="0" smtClean="0">
                <a:ea typeface="Calibri"/>
                <a:cs typeface="Times New Roman"/>
              </a:rPr>
              <a:t>Economies of scale e.g. opening times, response times, team resilience</a:t>
            </a:r>
          </a:p>
          <a:p>
            <a:pPr lvl="0"/>
            <a:r>
              <a:rPr lang="en-GB" sz="3800" dirty="0" smtClean="0">
                <a:ea typeface="Calibri"/>
                <a:cs typeface="Times New Roman"/>
              </a:rPr>
              <a:t>Fit for purpose ICT e.g. telephony</a:t>
            </a:r>
          </a:p>
          <a:p>
            <a:pPr lvl="0"/>
            <a:r>
              <a:rPr lang="en-GB" sz="3800" dirty="0" smtClean="0">
                <a:ea typeface="Calibri"/>
                <a:cs typeface="Times New Roman"/>
              </a:rPr>
              <a:t>Phased approach supports safe transfer, scale of investment requirements and benefits realisation</a:t>
            </a:r>
            <a:endParaRPr lang="en-GB" sz="3800" dirty="0">
              <a:ea typeface="Calibri"/>
              <a:cs typeface="Times New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Communications Centre - how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rmAutofit/>
          </a:bodyPr>
          <a:lstStyle/>
          <a:p>
            <a:r>
              <a:rPr lang="en-GB" sz="4000" dirty="0"/>
              <a:t>Care navigation for public (with 111)</a:t>
            </a:r>
          </a:p>
          <a:p>
            <a:r>
              <a:rPr lang="en-GB" sz="4000" dirty="0"/>
              <a:t>Medicines management (with POD)</a:t>
            </a:r>
          </a:p>
          <a:p>
            <a:r>
              <a:rPr lang="en-GB" sz="4000" dirty="0"/>
              <a:t>Clear care plan for all frail patients</a:t>
            </a:r>
          </a:p>
          <a:p>
            <a:r>
              <a:rPr lang="en-GB" sz="4000" dirty="0"/>
              <a:t>Referral management</a:t>
            </a:r>
          </a:p>
          <a:p>
            <a:r>
              <a:rPr lang="en-GB" sz="4000" dirty="0"/>
              <a:t>Unified safeguarding</a:t>
            </a:r>
          </a:p>
          <a:p>
            <a:r>
              <a:rPr lang="en-GB" sz="4000" dirty="0"/>
              <a:t>Integration with SW / police / </a:t>
            </a:r>
            <a:r>
              <a:rPr lang="en-GB" sz="4000" dirty="0" smtClean="0"/>
              <a:t>Integrated+ </a:t>
            </a:r>
            <a:r>
              <a:rPr lang="en-GB" sz="4000" dirty="0"/>
              <a:t>/ chaplaincy /Job Centre</a:t>
            </a:r>
          </a:p>
          <a:p>
            <a:r>
              <a:rPr lang="en-GB" sz="4000" dirty="0"/>
              <a:t>Targeted public health campaigns</a:t>
            </a:r>
          </a:p>
          <a:p>
            <a:pPr lvl="1"/>
            <a:r>
              <a:rPr lang="en-GB" sz="3200" dirty="0"/>
              <a:t>Screening / </a:t>
            </a:r>
            <a:r>
              <a:rPr lang="en-GB" sz="3200" dirty="0" smtClean="0"/>
              <a:t>immunisations </a:t>
            </a:r>
            <a:r>
              <a:rPr lang="en-GB" sz="3200" dirty="0"/>
              <a:t>/ alcohol / lifestyle</a:t>
            </a:r>
          </a:p>
          <a:p>
            <a:endParaRPr lang="en-GB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Communications Centre – opportunities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 Local Team, for around 30,000 patients</a:t>
            </a:r>
          </a:p>
          <a:p>
            <a:r>
              <a:rPr lang="en-GB" sz="3600" dirty="0"/>
              <a:t>1 Locality Lead GP</a:t>
            </a:r>
          </a:p>
          <a:p>
            <a:r>
              <a:rPr lang="en-GB" sz="3600" dirty="0"/>
              <a:t>1 Care coordinator</a:t>
            </a:r>
          </a:p>
          <a:p>
            <a:r>
              <a:rPr lang="en-GB" sz="3600" dirty="0"/>
              <a:t>1 – 5 Practices</a:t>
            </a:r>
          </a:p>
          <a:p>
            <a:r>
              <a:rPr lang="en-GB" sz="3600" dirty="0"/>
              <a:t>Nursing teams (DN’s, Case manager, MH nurse, Specialist nurses)</a:t>
            </a:r>
          </a:p>
          <a:p>
            <a:r>
              <a:rPr lang="en-GB" sz="3600" dirty="0"/>
              <a:t>Therapists (OT, PT, SALT, podiatry)</a:t>
            </a:r>
          </a:p>
          <a:p>
            <a:r>
              <a:rPr lang="en-GB" sz="3600" dirty="0"/>
              <a:t>Consultant </a:t>
            </a:r>
            <a:r>
              <a:rPr lang="en-GB" sz="3600" dirty="0" smtClean="0"/>
              <a:t>support</a:t>
            </a:r>
          </a:p>
          <a:p>
            <a:pPr marL="0" indent="0">
              <a:buNone/>
            </a:pPr>
            <a:r>
              <a:rPr lang="en-GB" sz="3600" dirty="0" smtClean="0"/>
              <a:t>Foundation of the new Integrated Community Teams</a:t>
            </a:r>
            <a:endParaRPr lang="en-GB" sz="3600" dirty="0"/>
          </a:p>
          <a:p>
            <a:endParaRPr lang="en-GB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10 MDTs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ands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"/>
          <a:stretch>
            <a:fillRect/>
          </a:stretch>
        </p:blipFill>
        <p:spPr bwMode="gray">
          <a:xfrm>
            <a:off x="800101" y="2100264"/>
            <a:ext cx="11101388" cy="6838632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260159" y="400050"/>
            <a:ext cx="10281285" cy="1113473"/>
          </a:xfrm>
        </p:spPr>
        <p:txBody>
          <a:bodyPr>
            <a:normAutofit/>
          </a:bodyPr>
          <a:lstStyle/>
          <a:p>
            <a:r>
              <a:rPr lang="en-GB" altLang="en-US" sz="5600" b="1" dirty="0" smtClean="0"/>
              <a:t>Questions</a:t>
            </a:r>
            <a:endParaRPr lang="en-GB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23403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Session Format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2" y="2011683"/>
            <a:ext cx="10978389" cy="6743978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en-GB" sz="2700" dirty="0"/>
          </a:p>
          <a:p>
            <a:pPr lvl="2">
              <a:buFont typeface="Arial" pitchFamily="34" charset="0"/>
              <a:buChar char="•"/>
            </a:pPr>
            <a:endParaRPr lang="en-GB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87359"/>
              </p:ext>
            </p:extLst>
          </p:nvPr>
        </p:nvGraphicFramePr>
        <p:xfrm>
          <a:off x="712168" y="1704253"/>
          <a:ext cx="11521279" cy="7419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357"/>
                <a:gridCol w="2497285"/>
                <a:gridCol w="8341637"/>
              </a:tblGrid>
              <a:tr h="346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#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Time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Topic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3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1300-1335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Overarching approach to service and outcome delivery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15 min presentation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 min Q&amp;A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</a:tr>
              <a:tr h="1201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1335-1405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Communications Hub &amp; Community Nursing to include MDTs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 min presentation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 min Q&amp;A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</a:tr>
              <a:tr h="103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1405-1435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Long Term Conditions incl respiratory and diabetes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 min presentation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 min Q&amp;A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</a:tr>
              <a:tr h="103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1435-1450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MSK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 min presentation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 min Q&amp;A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</a:tr>
              <a:tr h="103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1450-1520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Children and Young Peoples incl 0-19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 min presentation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 min Q&amp;A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</a:tr>
              <a:tr h="103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1520-1540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Approach to other clinical areas in scope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 min presentation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 min Q&amp;A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</a:tr>
              <a:tr h="346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1540-1600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General Q&amp;A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1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84133" y="1704256"/>
            <a:ext cx="11521440" cy="63363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Where are we now</a:t>
            </a:r>
            <a:r>
              <a:rPr lang="en-GB" dirty="0" smtClean="0"/>
              <a:t>?</a:t>
            </a:r>
          </a:p>
          <a:p>
            <a:r>
              <a:rPr lang="en-GB" dirty="0" smtClean="0"/>
              <a:t>Well educated Healthcare Professionals with shared template, shared treatment guidelines and community support</a:t>
            </a:r>
          </a:p>
          <a:p>
            <a:r>
              <a:rPr lang="en-GB" dirty="0" smtClean="0"/>
              <a:t>Disjointed teams in community working in silos</a:t>
            </a:r>
          </a:p>
          <a:p>
            <a:r>
              <a:rPr lang="en-GB" dirty="0" smtClean="0"/>
              <a:t>High admission rates</a:t>
            </a:r>
          </a:p>
          <a:p>
            <a:r>
              <a:rPr lang="en-GB" dirty="0" smtClean="0"/>
              <a:t>High re-admission rates</a:t>
            </a:r>
          </a:p>
          <a:p>
            <a:r>
              <a:rPr lang="en-GB" dirty="0" smtClean="0"/>
              <a:t>Vey high number of respiratory patients dying in hospital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2168" y="408112"/>
            <a:ext cx="11665370" cy="938784"/>
          </a:xfrm>
          <a:prstGeom prst="rect">
            <a:avLst/>
          </a:prstGeom>
          <a:solidFill>
            <a:srgbClr val="33CCCC"/>
          </a:solidFill>
        </p:spPr>
        <p:txBody>
          <a:bodyPr vert="horz" lIns="128016" tIns="64008" rIns="128016" bIns="64008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600" dirty="0" smtClean="0">
                <a:solidFill>
                  <a:schemeClr val="bg1"/>
                </a:solidFill>
              </a:rPr>
              <a:t>Respiratory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539" y="2631598"/>
            <a:ext cx="6016114" cy="485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10" y="2669504"/>
            <a:ext cx="6016113" cy="4851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7878911" y="7537386"/>
            <a:ext cx="40383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16" tIns="53743" rIns="107516" bIns="53743" anchor="t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sym typeface="Arial"/>
              </a:rPr>
              <a:t>Direct Access clinics for advice and management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4539" y="264097"/>
            <a:ext cx="12069325" cy="1512167"/>
          </a:xfrm>
          <a:prstGeom prst="rect">
            <a:avLst/>
          </a:prstGeom>
          <a:solidFill>
            <a:srgbClr val="33CCCC"/>
          </a:solidFill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5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What do I do with a patient who exacerbates or I am concerned about a patient on maximum therapy or may be End of </a:t>
            </a:r>
            <a:r>
              <a:rPr lang="en-GB" sz="3600" dirty="0" smtClean="0"/>
              <a:t>Life</a:t>
            </a:r>
            <a:r>
              <a:rPr lang="en-GB" sz="36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6995" y="7867243"/>
            <a:ext cx="4914546" cy="539471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GB" sz="2800" b="1" dirty="0"/>
              <a:t>Currently confused – dial 999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345" y="1986105"/>
            <a:ext cx="1760369" cy="49330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GB" b="1" dirty="0" smtClean="0"/>
              <a:t>CURRENT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4450" y="1950244"/>
            <a:ext cx="837529" cy="493305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en-GB" b="1" dirty="0" smtClean="0"/>
              <a:t>MCP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943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539" y="2631598"/>
            <a:ext cx="6016114" cy="485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0947" y="2624156"/>
            <a:ext cx="6016114" cy="4851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6480948" y="7760146"/>
            <a:ext cx="6016113" cy="172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16" tIns="53743" rIns="107516" bIns="53743" anchor="t" anchorCtr="0"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  <a:sym typeface="Arial"/>
              </a:rPr>
              <a:t>Respiratory MDT meetings</a:t>
            </a:r>
            <a:endParaRPr sz="2800" b="1" dirty="0">
              <a:solidFill>
                <a:srgbClr val="0070C0"/>
              </a:solidFill>
            </a:endParaRPr>
          </a:p>
          <a:p>
            <a:r>
              <a:rPr lang="en-GB" sz="2000" b="1" dirty="0">
                <a:solidFill>
                  <a:srgbClr val="0070C0"/>
                </a:solidFill>
                <a:sym typeface="Arial"/>
              </a:rPr>
              <a:t>2 per practice per year.</a:t>
            </a:r>
            <a:endParaRPr sz="2000" b="1" dirty="0">
              <a:solidFill>
                <a:srgbClr val="0070C0"/>
              </a:solidFill>
              <a:sym typeface="Arial"/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Identify complex palliative patients and then plan further management.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539" y="408112"/>
            <a:ext cx="12192522" cy="1253969"/>
          </a:xfrm>
          <a:prstGeom prst="rect">
            <a:avLst/>
          </a:prstGeom>
          <a:solidFill>
            <a:srgbClr val="33CCCC"/>
          </a:solidFill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do I do with complex patients with multiple problems or who may be nearing End of </a:t>
            </a:r>
            <a:r>
              <a:rPr lang="en-GB" dirty="0" smtClean="0"/>
              <a:t>life</a:t>
            </a:r>
            <a:r>
              <a:rPr lang="en-GB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698" y="1908733"/>
            <a:ext cx="1634581" cy="493305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en-GB" b="1" dirty="0" smtClean="0"/>
              <a:t>CURRENT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05667" y="1932412"/>
            <a:ext cx="837529" cy="493305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en-GB" b="1" dirty="0" smtClean="0"/>
              <a:t>MCP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1387" y="8238648"/>
            <a:ext cx="4961414" cy="477916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en-GB" sz="2400" b="1" dirty="0" smtClean="0"/>
              <a:t>Confused/limited </a:t>
            </a:r>
            <a:r>
              <a:rPr lang="en-GB" sz="2400" b="1" dirty="0"/>
              <a:t>support- dial 999?</a:t>
            </a:r>
          </a:p>
        </p:txBody>
      </p:sp>
    </p:spTree>
    <p:extLst>
      <p:ext uri="{BB962C8B-B14F-4D97-AF65-F5344CB8AC3E}">
        <p14:creationId xmlns:p14="http://schemas.microsoft.com/office/powerpoint/2010/main" val="2986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510505" y="2280320"/>
            <a:ext cx="6016185" cy="559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16" tIns="53743" rIns="107516" bIns="53743" anchor="t" anchorCtr="0">
            <a:noAutofit/>
          </a:bodyPr>
          <a:lstStyle/>
          <a:p>
            <a:r>
              <a:rPr lang="en-GB" sz="3300" b="1" dirty="0"/>
              <a:t>Who do I call?</a:t>
            </a:r>
          </a:p>
          <a:p>
            <a:pPr marL="537667" indent="-537667">
              <a:buFont typeface="Arial" panose="020B0604020202020204" pitchFamily="34" charset="0"/>
              <a:buChar char="•"/>
            </a:pPr>
            <a:r>
              <a:rPr lang="en-GB" sz="3300" b="1" dirty="0"/>
              <a:t>?</a:t>
            </a:r>
            <a:r>
              <a:rPr lang="en-GB" sz="3300" b="1" dirty="0">
                <a:sym typeface="Arial"/>
              </a:rPr>
              <a:t>Dudley Respiratory ?Assessment Service</a:t>
            </a:r>
            <a:endParaRPr sz="3300" b="1" dirty="0">
              <a:sym typeface="Arial"/>
            </a:endParaRPr>
          </a:p>
          <a:p>
            <a:pPr marL="537667" indent="-537667">
              <a:buFont typeface="Arial" panose="020B0604020202020204" pitchFamily="34" charset="0"/>
              <a:buChar char="•"/>
            </a:pPr>
            <a:r>
              <a:rPr lang="en-GB" sz="3300" b="1" dirty="0"/>
              <a:t>?District nurse</a:t>
            </a:r>
            <a:endParaRPr sz="3300" b="1" dirty="0"/>
          </a:p>
          <a:p>
            <a:pPr marL="537667" indent="-537667">
              <a:buFont typeface="Arial" panose="020B0604020202020204" pitchFamily="34" charset="0"/>
              <a:buChar char="•"/>
            </a:pPr>
            <a:r>
              <a:rPr lang="en-GB" sz="3300" b="1" dirty="0"/>
              <a:t>?Long term conditions team</a:t>
            </a:r>
            <a:endParaRPr sz="3300" b="1" dirty="0"/>
          </a:p>
          <a:p>
            <a:pPr marL="537667" indent="-537667">
              <a:buFont typeface="Arial" panose="020B0604020202020204" pitchFamily="34" charset="0"/>
              <a:buChar char="•"/>
            </a:pPr>
            <a:r>
              <a:rPr lang="en-GB" sz="3300" b="1" dirty="0"/>
              <a:t>?ANP</a:t>
            </a:r>
            <a:endParaRPr sz="3300" b="1" dirty="0"/>
          </a:p>
          <a:p>
            <a:pPr algn="ctr"/>
            <a:endParaRPr sz="3300" b="1" dirty="0"/>
          </a:p>
          <a:p>
            <a:pPr algn="ctr"/>
            <a:r>
              <a:rPr lang="en-GB" sz="3300" b="1" dirty="0"/>
              <a:t>Confused- dial 999!</a:t>
            </a:r>
            <a:endParaRPr sz="3300" b="1" dirty="0"/>
          </a:p>
        </p:txBody>
      </p:sp>
      <p:sp>
        <p:nvSpPr>
          <p:cNvPr id="138" name="Shape 138"/>
          <p:cNvSpPr txBox="1"/>
          <p:nvPr/>
        </p:nvSpPr>
        <p:spPr>
          <a:xfrm>
            <a:off x="6640968" y="7320880"/>
            <a:ext cx="6016113" cy="172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16" tIns="53743" rIns="107516" bIns="53743" anchor="t" anchorCtr="0">
            <a:noAutofit/>
          </a:bodyPr>
          <a:lstStyle/>
          <a:p>
            <a:pPr lvl="0"/>
            <a:r>
              <a:rPr lang="en-GB" sz="3300" b="1" dirty="0">
                <a:solidFill>
                  <a:srgbClr val="0070C0"/>
                </a:solidFill>
                <a:sym typeface="Arial"/>
              </a:rPr>
              <a:t>Community Respiratory Team- one team contacted through </a:t>
            </a:r>
            <a:r>
              <a:rPr lang="en-GB" sz="3300" b="1" dirty="0" smtClean="0">
                <a:solidFill>
                  <a:srgbClr val="0070C0"/>
                </a:solidFill>
                <a:sym typeface="Arial"/>
              </a:rPr>
              <a:t>Communication Centre</a:t>
            </a:r>
            <a:endParaRPr sz="16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842" y="2078698"/>
            <a:ext cx="5634379" cy="5112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0160" y="264096"/>
            <a:ext cx="11773061" cy="1189907"/>
          </a:xfrm>
          <a:prstGeom prst="rect">
            <a:avLst/>
          </a:prstGeom>
          <a:solidFill>
            <a:srgbClr val="33CCCC"/>
          </a:solidFill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Confused about who will support my patient when they exacerbate or when near </a:t>
            </a:r>
            <a:r>
              <a:rPr lang="en-GB" dirty="0" smtClean="0"/>
              <a:t>End </a:t>
            </a:r>
            <a:r>
              <a:rPr lang="en-GB" dirty="0"/>
              <a:t>of </a:t>
            </a:r>
            <a:r>
              <a:rPr lang="en-GB" dirty="0" smtClean="0"/>
              <a:t>Life</a:t>
            </a:r>
            <a:r>
              <a:rPr lang="en-GB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3432" y="1585393"/>
            <a:ext cx="1486745" cy="493305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en-GB" b="1" dirty="0" smtClean="0"/>
              <a:t>CURRENT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15927" y="1585392"/>
            <a:ext cx="837529" cy="493305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en-GB" b="1" dirty="0" smtClean="0"/>
              <a:t>MCP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266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583" y="2377042"/>
            <a:ext cx="5590478" cy="49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30638" y="7630035"/>
            <a:ext cx="5590620" cy="81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16" tIns="53743" rIns="107516" bIns="53743" anchor="t" anchorCtr="0">
            <a:noAutofit/>
          </a:bodyPr>
          <a:lstStyle/>
          <a:p>
            <a:pPr algn="ctr"/>
            <a:r>
              <a:rPr lang="en-GB" sz="2400" b="1" dirty="0">
                <a:latin typeface="Arial"/>
                <a:ea typeface="Arial"/>
                <a:cs typeface="Arial"/>
                <a:sym typeface="Arial"/>
              </a:rPr>
              <a:t>Currently limited to few sites.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16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7626" y="2885188"/>
            <a:ext cx="2379954" cy="231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7173" y="3548590"/>
            <a:ext cx="3088358" cy="12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6">
            <a:alphaModFix/>
          </a:blip>
          <a:srcRect t="10432" r="47215" b="4164"/>
          <a:stretch/>
        </p:blipFill>
        <p:spPr>
          <a:xfrm>
            <a:off x="6627625" y="5623544"/>
            <a:ext cx="2247796" cy="3430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 descr="Image result for animated community church hall"/>
          <p:cNvSpPr/>
          <p:nvPr/>
        </p:nvSpPr>
        <p:spPr>
          <a:xfrm>
            <a:off x="5260658" y="3473769"/>
            <a:ext cx="2280285" cy="265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16" tIns="53743" rIns="107516" bIns="53743" anchor="t" anchorCtr="0">
            <a:noAutofit/>
          </a:bodyPr>
          <a:lstStyle/>
          <a:p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 descr="Image result for animated community church "/>
          <p:cNvSpPr/>
          <p:nvPr/>
        </p:nvSpPr>
        <p:spPr>
          <a:xfrm>
            <a:off x="5730716" y="3373755"/>
            <a:ext cx="1340168" cy="285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516" tIns="53743" rIns="107516" bIns="53743" anchor="t" anchorCtr="0">
            <a:noAutofit/>
          </a:bodyPr>
          <a:lstStyle/>
          <a:p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582" y="364908"/>
            <a:ext cx="12045949" cy="1216580"/>
          </a:xfrm>
          <a:prstGeom prst="rect">
            <a:avLst/>
          </a:prstGeom>
          <a:solidFill>
            <a:srgbClr val="33CCCC"/>
          </a:solidFill>
        </p:spPr>
        <p:txBody>
          <a:bodyPr vert="horz" lIns="128016" tIns="64008" rIns="128016" bIns="64008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Exercise is vital to improve my patients condition- pulmonary rehabilitation proven to support and improve </a:t>
            </a:r>
            <a:r>
              <a:rPr lang="en-GB" sz="3200" dirty="0" smtClean="0"/>
              <a:t>QOL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98873" y="6158917"/>
            <a:ext cx="3397973" cy="1724411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pPr marL="336042" indent="-336042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70C0"/>
                </a:solidFill>
              </a:rPr>
              <a:t>More sites</a:t>
            </a:r>
          </a:p>
          <a:p>
            <a:pPr marL="336042" indent="-336042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70C0"/>
                </a:solidFill>
              </a:rPr>
              <a:t>Rolling programme</a:t>
            </a:r>
          </a:p>
          <a:p>
            <a:pPr marL="336042" indent="-336042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70C0"/>
                </a:solidFill>
              </a:rPr>
              <a:t>Rehab for housebound</a:t>
            </a:r>
          </a:p>
          <a:p>
            <a:pPr marL="336042" indent="-336042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70C0"/>
                </a:solidFill>
              </a:rPr>
              <a:t>Taster sessions</a:t>
            </a:r>
          </a:p>
          <a:p>
            <a:pPr marL="336042" indent="-336042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70C0"/>
                </a:solidFill>
              </a:rPr>
              <a:t>Maintenance programme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329" y="1776265"/>
            <a:ext cx="1544966" cy="493305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en-GB" b="1" dirty="0" smtClean="0"/>
              <a:t>CURRENT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69448" y="1776264"/>
            <a:ext cx="837529" cy="493305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/>
          <a:p>
            <a:r>
              <a:rPr lang="en-GB" b="1" dirty="0" smtClean="0"/>
              <a:t>MCP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7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dirty="0"/>
              <a:t>MCP gives HCP </a:t>
            </a:r>
            <a:r>
              <a:rPr lang="en-GB" sz="3600" dirty="0" smtClean="0"/>
              <a:t>opportunity to </a:t>
            </a:r>
            <a:r>
              <a:rPr lang="en-GB" sz="3600" dirty="0"/>
              <a:t>manage patients with Respiratory disease better by identifying patients that need support and EOL care through practice MDT’s.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dirty="0"/>
              <a:t>MCP gives us </a:t>
            </a:r>
            <a:r>
              <a:rPr lang="en-GB" sz="3600" dirty="0" smtClean="0"/>
              <a:t>the opportunity to </a:t>
            </a:r>
            <a:r>
              <a:rPr lang="en-GB" sz="3600" dirty="0"/>
              <a:t>provide continuity care- single community team gives continuity care when stable and with a remit to support patients during EOL.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dirty="0"/>
              <a:t>MCP gives HCP opportunity </a:t>
            </a:r>
            <a:r>
              <a:rPr lang="en-GB" sz="3600" dirty="0" smtClean="0"/>
              <a:t>to </a:t>
            </a:r>
            <a:r>
              <a:rPr lang="en-GB" sz="3600" dirty="0"/>
              <a:t>manage patients who exacerbate better with support community teams and direct access consultant clinics.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dirty="0" smtClean="0"/>
              <a:t>MCP </a:t>
            </a:r>
            <a:r>
              <a:rPr lang="en-GB" sz="3600" dirty="0"/>
              <a:t>gives us the </a:t>
            </a:r>
            <a:r>
              <a:rPr lang="en-GB" sz="3600" dirty="0" smtClean="0"/>
              <a:t>opportunity to </a:t>
            </a:r>
            <a:r>
              <a:rPr lang="en-GB" sz="3600" dirty="0"/>
              <a:t>improve patient care by better access to services-diagnosis/education and pulmonary rehabilitation.</a:t>
            </a:r>
          </a:p>
          <a:p>
            <a:endParaRPr lang="en-GB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Respiratory - benefits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6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76" y="1435002"/>
            <a:ext cx="11521440" cy="761407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4300" dirty="0" smtClean="0"/>
              <a:t>Present</a:t>
            </a:r>
            <a:endParaRPr lang="en-GB" sz="3200" dirty="0">
              <a:ea typeface="Calibri"/>
              <a:cs typeface="Times New Roman"/>
            </a:endParaRPr>
          </a:p>
          <a:p>
            <a:pPr lvl="1"/>
            <a:r>
              <a:rPr lang="en-US" dirty="0"/>
              <a:t>Secondary care based</a:t>
            </a:r>
          </a:p>
          <a:p>
            <a:pPr lvl="1"/>
            <a:r>
              <a:rPr lang="en-US" dirty="0"/>
              <a:t>Access only via referral to hospital</a:t>
            </a:r>
          </a:p>
          <a:p>
            <a:pPr lvl="1"/>
            <a:r>
              <a:rPr lang="en-US" dirty="0"/>
              <a:t>Minimal education/ sporadic</a:t>
            </a:r>
          </a:p>
          <a:p>
            <a:r>
              <a:rPr lang="en-GB" sz="4300" dirty="0" smtClean="0"/>
              <a:t>Future</a:t>
            </a:r>
            <a:r>
              <a:rPr lang="en-GB" sz="4300" dirty="0"/>
              <a:t>/ MCP</a:t>
            </a:r>
          </a:p>
          <a:p>
            <a:pPr lvl="1"/>
            <a:r>
              <a:rPr lang="en-GB" sz="4000" dirty="0"/>
              <a:t>Diabetes MDT/Virtual </a:t>
            </a:r>
            <a:r>
              <a:rPr lang="en-GB" sz="4000" dirty="0" smtClean="0"/>
              <a:t>clinic with </a:t>
            </a:r>
            <a:r>
              <a:rPr lang="en-GB" sz="4000" dirty="0"/>
              <a:t>consultants and DSN giving targeted system wide support both in social and health support</a:t>
            </a:r>
          </a:p>
          <a:p>
            <a:pPr lvl="1"/>
            <a:r>
              <a:rPr lang="en-US" dirty="0" smtClean="0"/>
              <a:t>Newly </a:t>
            </a:r>
            <a:r>
              <a:rPr lang="en-US" dirty="0"/>
              <a:t>diagnosed offered range of education services</a:t>
            </a:r>
          </a:p>
          <a:p>
            <a:pPr lvl="1"/>
            <a:r>
              <a:rPr lang="en-US" dirty="0"/>
              <a:t>GP practice to review twice a year: annual and 6 mth review</a:t>
            </a:r>
          </a:p>
          <a:p>
            <a:pPr lvl="1"/>
            <a:r>
              <a:rPr lang="en-US" dirty="0"/>
              <a:t>Any complications/ issues refer into MDT process running every 3 months.</a:t>
            </a:r>
          </a:p>
          <a:p>
            <a:pPr lvl="1"/>
            <a:r>
              <a:rPr lang="en-US" dirty="0"/>
              <a:t>Use of advice and </a:t>
            </a:r>
            <a:r>
              <a:rPr lang="en-US" dirty="0" smtClean="0"/>
              <a:t>guidance</a:t>
            </a:r>
            <a:endParaRPr lang="en-US" dirty="0"/>
          </a:p>
          <a:p>
            <a:pPr lvl="1"/>
            <a:r>
              <a:rPr lang="en-US" dirty="0" smtClean="0"/>
              <a:t>Access</a:t>
            </a:r>
            <a:r>
              <a:rPr lang="en-US" dirty="0"/>
              <a:t>: hotline for clinicians , </a:t>
            </a:r>
            <a:r>
              <a:rPr lang="en-US" dirty="0" smtClean="0"/>
              <a:t>in future </a:t>
            </a:r>
            <a:r>
              <a:rPr lang="en-US" dirty="0"/>
              <a:t>for patients, named DSN / consultant/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2168" y="336104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5600" dirty="0">
                <a:solidFill>
                  <a:schemeClr val="bg1"/>
                </a:solidFill>
              </a:rPr>
              <a:t>Diabetes – service changes</a:t>
            </a:r>
          </a:p>
        </p:txBody>
      </p:sp>
    </p:spTree>
    <p:extLst>
      <p:ext uri="{BB962C8B-B14F-4D97-AF65-F5344CB8AC3E}">
        <p14:creationId xmlns:p14="http://schemas.microsoft.com/office/powerpoint/2010/main" val="35135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76" y="1435002"/>
            <a:ext cx="11521440" cy="747005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3200" dirty="0"/>
              <a:t>What are the benefits to patients/residents?</a:t>
            </a:r>
            <a:endParaRPr lang="en-GB" sz="3200" dirty="0">
              <a:ea typeface="Calibri"/>
              <a:cs typeface="Times New Roman"/>
            </a:endParaRPr>
          </a:p>
          <a:p>
            <a:pPr lvl="1"/>
            <a:r>
              <a:rPr lang="en-US" sz="2800" dirty="0" smtClean="0"/>
              <a:t>Smooth </a:t>
            </a:r>
            <a:r>
              <a:rPr lang="en-US" sz="2800" dirty="0"/>
              <a:t>transition from primary to MCP team/ secondary care</a:t>
            </a:r>
          </a:p>
          <a:p>
            <a:pPr lvl="1"/>
            <a:r>
              <a:rPr lang="en-US" sz="2800" dirty="0"/>
              <a:t>Improved communication </a:t>
            </a:r>
            <a:r>
              <a:rPr lang="en-US" sz="2800" dirty="0" smtClean="0"/>
              <a:t>computer systems integrated: </a:t>
            </a:r>
            <a:r>
              <a:rPr lang="en-US" sz="2800" dirty="0"/>
              <a:t>less duplication</a:t>
            </a:r>
          </a:p>
          <a:p>
            <a:pPr lvl="1"/>
            <a:r>
              <a:rPr lang="en-US" sz="2800" dirty="0"/>
              <a:t>Better control = less complications = less hospital admissions</a:t>
            </a:r>
          </a:p>
          <a:p>
            <a:pPr lvl="1"/>
            <a:r>
              <a:rPr lang="en-GB" sz="2800" dirty="0"/>
              <a:t>Community team will enhance continuity of care from diagnosis to progression of complications and levels of control</a:t>
            </a:r>
          </a:p>
          <a:p>
            <a:pPr lvl="1"/>
            <a:r>
              <a:rPr lang="en-GB" sz="2800" dirty="0"/>
              <a:t>Increased education for type 1 and 2 diabetes to include potential web-based programmes </a:t>
            </a:r>
            <a:endParaRPr lang="en-GB" sz="2800" dirty="0" smtClean="0"/>
          </a:p>
          <a:p>
            <a:pPr lvl="1"/>
            <a:r>
              <a:rPr lang="en-GB" sz="2800" dirty="0" smtClean="0"/>
              <a:t>Provide </a:t>
            </a:r>
            <a:r>
              <a:rPr lang="en-GB" sz="2800" dirty="0"/>
              <a:t>tools and information to promote confidence of self care and management of condition</a:t>
            </a:r>
            <a:endParaRPr lang="en-US" sz="2800" dirty="0"/>
          </a:p>
          <a:p>
            <a:pPr lvl="1"/>
            <a:r>
              <a:rPr lang="en-US" sz="2800" dirty="0"/>
              <a:t>Innovative consultations ? Group </a:t>
            </a:r>
            <a:r>
              <a:rPr lang="en-US" sz="2800" dirty="0" smtClean="0"/>
              <a:t>work</a:t>
            </a:r>
            <a:endParaRPr lang="en-GB" sz="2800" dirty="0" smtClean="0"/>
          </a:p>
          <a:p>
            <a:r>
              <a:rPr lang="en-GB" sz="3200" dirty="0" smtClean="0"/>
              <a:t>What </a:t>
            </a:r>
            <a:r>
              <a:rPr lang="en-GB" sz="3200" dirty="0"/>
              <a:t>are the benefits </a:t>
            </a:r>
            <a:r>
              <a:rPr lang="en-GB" sz="3200" dirty="0" smtClean="0"/>
              <a:t>for staff?</a:t>
            </a:r>
          </a:p>
          <a:p>
            <a:pPr lvl="1"/>
            <a:r>
              <a:rPr lang="en-US" sz="2800" dirty="0"/>
              <a:t>Rewarding to see improved care via a shared care approach</a:t>
            </a:r>
          </a:p>
          <a:p>
            <a:pPr lvl="1"/>
            <a:r>
              <a:rPr lang="en-US" sz="2800" dirty="0"/>
              <a:t>Better access to help</a:t>
            </a:r>
          </a:p>
          <a:p>
            <a:pPr lvl="1"/>
            <a:r>
              <a:rPr lang="en-US" sz="2800" dirty="0"/>
              <a:t>Use of EMIS/computer </a:t>
            </a:r>
          </a:p>
          <a:p>
            <a:pPr lvl="1"/>
            <a:r>
              <a:rPr lang="en-US" sz="2800" dirty="0"/>
              <a:t>MDTs: quarterly for each practice</a:t>
            </a:r>
          </a:p>
          <a:p>
            <a:pPr lvl="1"/>
            <a:r>
              <a:rPr lang="en-US" sz="2800" dirty="0"/>
              <a:t>Shared work Increased job satisfaction</a:t>
            </a:r>
          </a:p>
          <a:p>
            <a:pPr lvl="1"/>
            <a:r>
              <a:rPr lang="en-US" sz="2800" dirty="0"/>
              <a:t>Mutual outcome across whole of MCP so all working to same agenda</a:t>
            </a:r>
            <a:endParaRPr lang="en-GB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2168" y="336104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Diabetes - benefits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76" y="1435002"/>
            <a:ext cx="11521440" cy="66059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Impact </a:t>
            </a:r>
            <a:r>
              <a:rPr lang="en-GB" sz="3600" dirty="0"/>
              <a:t>on </a:t>
            </a:r>
            <a:r>
              <a:rPr lang="en-GB" sz="3600" dirty="0" smtClean="0"/>
              <a:t>outcomes</a:t>
            </a:r>
          </a:p>
          <a:p>
            <a:pPr marL="1017270" lvl="1" indent="-457200">
              <a:lnSpc>
                <a:spcPct val="115000"/>
              </a:lnSpc>
            </a:pPr>
            <a:r>
              <a:rPr lang="en-GB" sz="2800" dirty="0" smtClean="0"/>
              <a:t>Reduction </a:t>
            </a:r>
            <a:r>
              <a:rPr lang="en-GB" sz="2800" dirty="0"/>
              <a:t>in admissions with acute emergencies </a:t>
            </a:r>
          </a:p>
          <a:p>
            <a:pPr marL="1017270" lvl="1" indent="-457200">
              <a:lnSpc>
                <a:spcPct val="115000"/>
              </a:lnSpc>
              <a:spcBef>
                <a:spcPts val="0"/>
              </a:spcBef>
              <a:defRPr/>
            </a:pPr>
            <a:r>
              <a:rPr lang="en-GB" sz="2800" dirty="0"/>
              <a:t>Improved patient satisfaction</a:t>
            </a:r>
          </a:p>
          <a:p>
            <a:pPr marL="1017270" lvl="1" indent="-457200">
              <a:lnSpc>
                <a:spcPct val="115000"/>
              </a:lnSpc>
            </a:pPr>
            <a:r>
              <a:rPr lang="en-GB" sz="2800" dirty="0"/>
              <a:t>Fewer breaks in care pathways </a:t>
            </a:r>
          </a:p>
          <a:p>
            <a:pPr marL="1017270" lvl="1" indent="-457200">
              <a:lnSpc>
                <a:spcPct val="115000"/>
              </a:lnSpc>
            </a:pPr>
            <a:r>
              <a:rPr lang="en-GB" sz="2800" dirty="0" smtClean="0"/>
              <a:t>Empowering </a:t>
            </a:r>
            <a:r>
              <a:rPr lang="en-GB" sz="2800" dirty="0"/>
              <a:t>patients to make informed decisions about their health management</a:t>
            </a:r>
          </a:p>
          <a:p>
            <a:pPr marL="1017270" lvl="1" indent="-457200">
              <a:lnSpc>
                <a:spcPct val="115000"/>
              </a:lnSpc>
            </a:pPr>
            <a:r>
              <a:rPr lang="en-GB" sz="2800" dirty="0"/>
              <a:t>Earlier appropriate interventions prevent deteriorations / crises</a:t>
            </a:r>
          </a:p>
          <a:p>
            <a:pPr marL="1017270" lvl="1" indent="-457200">
              <a:lnSpc>
                <a:spcPct val="115000"/>
              </a:lnSpc>
            </a:pPr>
            <a:endParaRPr lang="en-GB" sz="2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2168" y="336104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Diabetes - Outcomes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ands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"/>
          <a:stretch>
            <a:fillRect/>
          </a:stretch>
        </p:blipFill>
        <p:spPr bwMode="gray">
          <a:xfrm>
            <a:off x="800101" y="2100264"/>
            <a:ext cx="11101388" cy="6838632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260159" y="400050"/>
            <a:ext cx="10281285" cy="1113473"/>
          </a:xfrm>
        </p:spPr>
        <p:txBody>
          <a:bodyPr>
            <a:normAutofit/>
          </a:bodyPr>
          <a:lstStyle/>
          <a:p>
            <a:r>
              <a:rPr lang="en-GB" altLang="en-US" sz="5600" b="1" dirty="0" smtClean="0"/>
              <a:t>Questions</a:t>
            </a:r>
            <a:endParaRPr lang="en-GB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5714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Delivering an MCP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2" y="2011683"/>
            <a:ext cx="10978389" cy="6743978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A new mind set when delivering a population health contract</a:t>
            </a:r>
          </a:p>
          <a:p>
            <a:pPr lvl="0"/>
            <a:r>
              <a:rPr lang="en-GB" sz="3600" dirty="0"/>
              <a:t>Significant redesign of clinical pathways</a:t>
            </a:r>
          </a:p>
          <a:p>
            <a:pPr lvl="0"/>
            <a:r>
              <a:rPr lang="en-GB" sz="3600" dirty="0"/>
              <a:t>New ways of working for all staff</a:t>
            </a:r>
          </a:p>
          <a:p>
            <a:pPr lvl="0"/>
            <a:r>
              <a:rPr lang="en-GB" sz="3600" dirty="0"/>
              <a:t>New ways of engaging and interacting with the population of </a:t>
            </a:r>
            <a:r>
              <a:rPr lang="en-GB" sz="3600" dirty="0" smtClean="0"/>
              <a:t>Dudley</a:t>
            </a:r>
          </a:p>
          <a:p>
            <a:pPr lvl="0"/>
            <a:r>
              <a:rPr lang="en-GB" sz="3600" dirty="0" smtClean="0"/>
              <a:t>Investment </a:t>
            </a:r>
            <a:r>
              <a:rPr lang="en-GB" sz="3600" dirty="0"/>
              <a:t>at a time of austerity</a:t>
            </a:r>
          </a:p>
          <a:p>
            <a:pPr lvl="0"/>
            <a:r>
              <a:rPr lang="en-GB" sz="3600" dirty="0"/>
              <a:t>An ambitious 15 year plan whilst ensuring Year 1 is sustainable and all the services in scope “land” safely at Go Live</a:t>
            </a:r>
            <a:r>
              <a:rPr lang="en-GB" sz="3600" dirty="0" smtClean="0"/>
              <a:t>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40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Autofit/>
          </a:bodyPr>
          <a:lstStyle/>
          <a:p>
            <a:r>
              <a:rPr lang="en-GB" sz="4000" dirty="0" smtClean="0"/>
              <a:t>Access </a:t>
            </a:r>
            <a:endParaRPr lang="en-GB" sz="4000" dirty="0"/>
          </a:p>
          <a:p>
            <a:pPr lvl="1"/>
            <a:r>
              <a:rPr lang="en-GB" sz="3600" dirty="0"/>
              <a:t> central assessment hub, self referral, First Contact</a:t>
            </a:r>
          </a:p>
          <a:p>
            <a:r>
              <a:rPr lang="en-GB" sz="4000" dirty="0"/>
              <a:t>Single Integrated service </a:t>
            </a:r>
          </a:p>
          <a:p>
            <a:pPr lvl="1"/>
            <a:r>
              <a:rPr lang="en-GB" sz="3600" dirty="0"/>
              <a:t>OAS, Physio, Orthopaedics, Rheumatology, Pain</a:t>
            </a:r>
          </a:p>
          <a:p>
            <a:r>
              <a:rPr lang="en-GB" sz="4000" dirty="0"/>
              <a:t>Fast track surgical pathways</a:t>
            </a:r>
          </a:p>
          <a:p>
            <a:r>
              <a:rPr lang="en-GB" sz="4000" dirty="0"/>
              <a:t>Community based Rheumatology </a:t>
            </a:r>
          </a:p>
          <a:p>
            <a:r>
              <a:rPr lang="en-GB" sz="4000" dirty="0"/>
              <a:t>“De-</a:t>
            </a:r>
            <a:r>
              <a:rPr lang="en-GB" sz="4000" dirty="0" err="1"/>
              <a:t>medicalised</a:t>
            </a:r>
            <a:r>
              <a:rPr lang="en-GB" sz="4000" dirty="0"/>
              <a:t>” Pain service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MSK service - summary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76" y="1435002"/>
            <a:ext cx="11521440" cy="7470054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800" dirty="0"/>
              <a:t>What are the benefits to patients/residents?</a:t>
            </a:r>
            <a:endParaRPr lang="en-GB" sz="3800" dirty="0">
              <a:ea typeface="Calibri"/>
              <a:cs typeface="Times New Roman"/>
            </a:endParaRPr>
          </a:p>
          <a:p>
            <a:pPr lvl="1"/>
            <a:r>
              <a:rPr lang="en-GB" sz="2800" dirty="0"/>
              <a:t>See right service first time</a:t>
            </a:r>
          </a:p>
          <a:p>
            <a:pPr lvl="1"/>
            <a:r>
              <a:rPr lang="en-GB" sz="2800" dirty="0"/>
              <a:t>Reduce waiting </a:t>
            </a:r>
            <a:r>
              <a:rPr lang="en-GB" sz="2800" dirty="0" smtClean="0"/>
              <a:t>times </a:t>
            </a:r>
            <a:r>
              <a:rPr lang="en-GB" sz="2800" dirty="0"/>
              <a:t>for quicker recovery and re-enablement </a:t>
            </a:r>
          </a:p>
          <a:p>
            <a:pPr lvl="1"/>
            <a:r>
              <a:rPr lang="en-GB" sz="2800" dirty="0"/>
              <a:t>Improved outcomes</a:t>
            </a:r>
          </a:p>
          <a:p>
            <a:pPr lvl="1"/>
            <a:r>
              <a:rPr lang="en-GB" sz="2800" dirty="0"/>
              <a:t>Consistent messages </a:t>
            </a:r>
          </a:p>
          <a:p>
            <a:pPr fontAlgn="t"/>
            <a:r>
              <a:rPr lang="en-GB" sz="3800" dirty="0" smtClean="0"/>
              <a:t>What </a:t>
            </a:r>
            <a:r>
              <a:rPr lang="en-GB" sz="3800" dirty="0"/>
              <a:t>are the benefits </a:t>
            </a:r>
            <a:r>
              <a:rPr lang="en-GB" sz="3800" dirty="0" smtClean="0"/>
              <a:t>for staff?</a:t>
            </a:r>
            <a:r>
              <a:rPr lang="en-GB" sz="4000" b="1" dirty="0"/>
              <a:t> </a:t>
            </a:r>
            <a:endParaRPr lang="en-GB" sz="4000" b="1" dirty="0" smtClean="0"/>
          </a:p>
          <a:p>
            <a:pPr lvl="1" fontAlgn="t"/>
            <a:r>
              <a:rPr lang="en-GB" sz="2900" dirty="0"/>
              <a:t>30% of GP workload is MSK that could be managed better</a:t>
            </a:r>
          </a:p>
          <a:p>
            <a:pPr lvl="1"/>
            <a:r>
              <a:rPr lang="en-GB" sz="2900" dirty="0"/>
              <a:t>First Contact Physiotherapy in GP Practices – collaborative working</a:t>
            </a:r>
          </a:p>
          <a:p>
            <a:pPr lvl="1" fontAlgn="t"/>
            <a:r>
              <a:rPr lang="en-GB" sz="2900" dirty="0"/>
              <a:t>Improved advice &amp; guidance. </a:t>
            </a:r>
          </a:p>
          <a:p>
            <a:pPr lvl="1"/>
            <a:r>
              <a:rPr lang="en-GB" sz="2900" dirty="0" smtClean="0"/>
              <a:t>Opportunities </a:t>
            </a:r>
            <a:r>
              <a:rPr lang="en-GB" sz="2900" dirty="0"/>
              <a:t>for developing new skills Non-Medical Prescribing + First contact</a:t>
            </a:r>
          </a:p>
          <a:p>
            <a:pPr lvl="1"/>
            <a:r>
              <a:rPr lang="en-GB" sz="2900" dirty="0"/>
              <a:t>Single integrated multidisciplinary team – </a:t>
            </a:r>
            <a:r>
              <a:rPr lang="en-GB" sz="2900" dirty="0" smtClean="0"/>
              <a:t>clear processes</a:t>
            </a:r>
            <a:endParaRPr lang="en-GB" sz="2900" dirty="0"/>
          </a:p>
          <a:p>
            <a:pPr lvl="1"/>
            <a:r>
              <a:rPr lang="en-GB" sz="2900" dirty="0"/>
              <a:t>Increase opportunity to work directly with consultants and </a:t>
            </a:r>
            <a:r>
              <a:rPr lang="en-GB" sz="2900" dirty="0" err="1"/>
              <a:t>physios</a:t>
            </a:r>
            <a:endParaRPr lang="en-GB" sz="2900" dirty="0"/>
          </a:p>
          <a:p>
            <a:pPr lvl="1"/>
            <a:r>
              <a:rPr lang="en-GB" sz="2900" dirty="0"/>
              <a:t>Easier for GPs – single entry point into further </a:t>
            </a:r>
            <a:r>
              <a:rPr lang="en-GB" sz="2900" dirty="0" smtClean="0"/>
              <a:t>care</a:t>
            </a:r>
            <a:endParaRPr lang="en-GB" sz="29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2168" y="336104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MSK - benefits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Autofit/>
          </a:bodyPr>
          <a:lstStyle/>
          <a:p>
            <a:r>
              <a:rPr lang="en-GB" sz="3200" dirty="0" smtClean="0"/>
              <a:t>Control and manage the flow via </a:t>
            </a:r>
            <a:r>
              <a:rPr lang="en-GB" sz="3200" dirty="0" smtClean="0">
                <a:solidFill>
                  <a:schemeClr val="dk1"/>
                </a:solidFill>
              </a:rPr>
              <a:t>MSK </a:t>
            </a:r>
            <a:r>
              <a:rPr lang="en-GB" sz="3200" dirty="0">
                <a:solidFill>
                  <a:schemeClr val="dk1"/>
                </a:solidFill>
              </a:rPr>
              <a:t>Triage </a:t>
            </a:r>
            <a:r>
              <a:rPr lang="en-GB" sz="3200" dirty="0" smtClean="0">
                <a:solidFill>
                  <a:schemeClr val="dk1"/>
                </a:solidFill>
              </a:rPr>
              <a:t>that </a:t>
            </a:r>
            <a:r>
              <a:rPr lang="en-GB" sz="3200" dirty="0">
                <a:solidFill>
                  <a:schemeClr val="dk1"/>
                </a:solidFill>
              </a:rPr>
              <a:t>processes all MSK referrals </a:t>
            </a:r>
            <a:r>
              <a:rPr lang="en-GB" sz="3200" dirty="0" smtClean="0">
                <a:solidFill>
                  <a:schemeClr val="dk1"/>
                </a:solidFill>
              </a:rPr>
              <a:t>&amp; </a:t>
            </a:r>
            <a:r>
              <a:rPr lang="en-GB" sz="3200" dirty="0">
                <a:solidFill>
                  <a:schemeClr val="dk1"/>
                </a:solidFill>
              </a:rPr>
              <a:t>Self-Referral from patients </a:t>
            </a:r>
          </a:p>
          <a:p>
            <a:pPr lvl="0"/>
            <a:r>
              <a:rPr lang="en-GB" sz="3200" dirty="0" smtClean="0"/>
              <a:t>Allocate patients efficiently to correct clinician</a:t>
            </a:r>
          </a:p>
          <a:p>
            <a:pPr lvl="0"/>
            <a:r>
              <a:rPr lang="en-GB" sz="3200" dirty="0" smtClean="0"/>
              <a:t>Seamless communication within service for advice or onward management</a:t>
            </a:r>
          </a:p>
          <a:p>
            <a:pPr lvl="0"/>
            <a:r>
              <a:rPr lang="en-GB" sz="3200" dirty="0" smtClean="0">
                <a:ea typeface="Calibri"/>
                <a:cs typeface="Times New Roman"/>
              </a:rPr>
              <a:t>Utilises MCP clinical system that integrates with Emis Web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GB" sz="3200" dirty="0">
                <a:solidFill>
                  <a:schemeClr val="dk1"/>
                </a:solidFill>
              </a:rPr>
              <a:t>Reduction in unnecessary diagnostics from Primary Care. 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GB" sz="3200" dirty="0">
                <a:solidFill>
                  <a:schemeClr val="dk1"/>
                </a:solidFill>
              </a:rPr>
              <a:t>Manage outlier for corticosteroid injections 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GB" sz="3200" dirty="0">
                <a:solidFill>
                  <a:schemeClr val="dk1"/>
                </a:solidFill>
              </a:rPr>
              <a:t>Increased conversion rates from orthopaedic consultant clinics to surgery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GB" sz="3200" dirty="0">
                <a:solidFill>
                  <a:schemeClr val="dk1"/>
                </a:solidFill>
              </a:rPr>
              <a:t>Reduce variation in delivery of patient pathways across acute, community and private physio settings</a:t>
            </a:r>
            <a:endParaRPr lang="en-GB" sz="3200" dirty="0"/>
          </a:p>
          <a:p>
            <a:pPr lvl="0"/>
            <a:r>
              <a:rPr lang="en-GB" sz="3200" dirty="0" smtClean="0">
                <a:ea typeface="Calibri"/>
                <a:cs typeface="Times New Roman"/>
              </a:rPr>
              <a:t>Phased approach supports safe transfer and benefits realisation</a:t>
            </a:r>
            <a:endParaRPr lang="en-GB" sz="3200" dirty="0">
              <a:ea typeface="Calibri"/>
              <a:cs typeface="Times New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MSK - how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Autofit/>
          </a:bodyPr>
          <a:lstStyle/>
          <a:p>
            <a:pPr lvl="0"/>
            <a:r>
              <a:rPr lang="en-GB" sz="4000" dirty="0" smtClean="0">
                <a:ea typeface="Calibri"/>
                <a:cs typeface="Times New Roman"/>
              </a:rPr>
              <a:t>Day 1</a:t>
            </a:r>
          </a:p>
          <a:p>
            <a:pPr lvl="1"/>
            <a:r>
              <a:rPr lang="en-GB" sz="3400" dirty="0" smtClean="0"/>
              <a:t>Triage Assessment</a:t>
            </a:r>
            <a:endParaRPr lang="en-GB" sz="3400" dirty="0"/>
          </a:p>
          <a:p>
            <a:pPr lvl="1"/>
            <a:r>
              <a:rPr lang="en-GB" sz="3400" dirty="0"/>
              <a:t>Self Referral</a:t>
            </a:r>
          </a:p>
          <a:p>
            <a:pPr lvl="1"/>
            <a:r>
              <a:rPr lang="en-GB" sz="3400" dirty="0"/>
              <a:t>First Contact</a:t>
            </a:r>
          </a:p>
          <a:p>
            <a:endParaRPr lang="en-GB" sz="4000" dirty="0"/>
          </a:p>
          <a:p>
            <a:r>
              <a:rPr lang="en-GB" sz="4000" dirty="0"/>
              <a:t>Long term</a:t>
            </a:r>
          </a:p>
          <a:p>
            <a:pPr lvl="1"/>
            <a:r>
              <a:rPr lang="en-GB" sz="3400" dirty="0"/>
              <a:t>Rheumatology</a:t>
            </a:r>
          </a:p>
          <a:p>
            <a:pPr lvl="1"/>
            <a:r>
              <a:rPr lang="en-GB" sz="3400" dirty="0" smtClean="0"/>
              <a:t>Pain</a:t>
            </a:r>
            <a:endParaRPr lang="en-GB" sz="3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MSK - Phasing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ands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"/>
          <a:stretch>
            <a:fillRect/>
          </a:stretch>
        </p:blipFill>
        <p:spPr bwMode="gray">
          <a:xfrm>
            <a:off x="800101" y="2100264"/>
            <a:ext cx="11101388" cy="6838632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260159" y="400050"/>
            <a:ext cx="10281285" cy="1113473"/>
          </a:xfrm>
        </p:spPr>
        <p:txBody>
          <a:bodyPr>
            <a:normAutofit/>
          </a:bodyPr>
          <a:lstStyle/>
          <a:p>
            <a:r>
              <a:rPr lang="en-GB" altLang="en-US" sz="5600" b="1" dirty="0" smtClean="0"/>
              <a:t>Questions</a:t>
            </a:r>
            <a:endParaRPr lang="en-GB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1633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Autofit/>
          </a:bodyPr>
          <a:lstStyle/>
          <a:p>
            <a:pPr marL="7267575" indent="-457200"/>
            <a:r>
              <a:rPr lang="en-GB" sz="3600" dirty="0" smtClean="0"/>
              <a:t>Context</a:t>
            </a:r>
          </a:p>
          <a:p>
            <a:pPr marL="7267575" indent="-457200"/>
            <a:r>
              <a:rPr lang="en-GB" sz="3600" dirty="0" smtClean="0"/>
              <a:t>Our Strategic Plan</a:t>
            </a:r>
          </a:p>
          <a:p>
            <a:pPr marL="7267575" indent="-457200"/>
            <a:r>
              <a:rPr lang="en-GB" sz="3600" dirty="0" smtClean="0"/>
              <a:t>Long-term workstreams</a:t>
            </a:r>
          </a:p>
          <a:p>
            <a:pPr marL="7267575" indent="-457200"/>
            <a:r>
              <a:rPr lang="en-GB" sz="3600" dirty="0" smtClean="0"/>
              <a:t>Place based integration</a:t>
            </a:r>
          </a:p>
          <a:p>
            <a:pPr marL="7267575" indent="-457200"/>
            <a:r>
              <a:rPr lang="en-GB" sz="3600" dirty="0" smtClean="0"/>
              <a:t>Community engagement</a:t>
            </a:r>
          </a:p>
          <a:p>
            <a:pPr marL="7267575" indent="-457200"/>
            <a:r>
              <a:rPr lang="en-GB" sz="3600" dirty="0" smtClean="0"/>
              <a:t>Governance</a:t>
            </a:r>
          </a:p>
          <a:p>
            <a:pPr marL="7267575" indent="-457200"/>
            <a:r>
              <a:rPr lang="en-GB" sz="3600" dirty="0"/>
              <a:t>Builds on existing</a:t>
            </a:r>
          </a:p>
          <a:p>
            <a:pPr marL="7267575" indent="-457200"/>
            <a:endParaRPr lang="en-GB" sz="3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Children &amp; Young People’s Strategy</a:t>
            </a:r>
            <a:endParaRPr lang="en-GB" sz="5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275">
            <a:off x="1636666" y="2482476"/>
            <a:ext cx="5029200" cy="5857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8115" y="480120"/>
            <a:ext cx="11665370" cy="938784"/>
          </a:xfrm>
          <a:solidFill>
            <a:srgbClr val="33CCCC"/>
          </a:solidFill>
        </p:spPr>
        <p:txBody>
          <a:bodyPr vert="horz" lIns="128016" tIns="64008" rIns="128016" bIns="64008" rtlCol="0" anchor="ctr">
            <a:noAutofit/>
          </a:bodyPr>
          <a:lstStyle/>
          <a:p>
            <a:r>
              <a:rPr lang="en-GB" sz="5600" dirty="0">
                <a:solidFill>
                  <a:schemeClr val="bg1"/>
                </a:solidFill>
              </a:rPr>
              <a:t>A whole population approach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62" y="2136304"/>
            <a:ext cx="9205292" cy="5976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93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3200" dirty="0" smtClean="0"/>
              <a:t>Parent </a:t>
            </a:r>
            <a:r>
              <a:rPr lang="en-GB" sz="3200" dirty="0"/>
              <a:t>information and primary care training tools for the six most common reasons for attendance at A+E and </a:t>
            </a:r>
            <a:r>
              <a:rPr lang="en-GB" sz="3200" dirty="0" smtClean="0"/>
              <a:t>admission</a:t>
            </a:r>
          </a:p>
          <a:p>
            <a:pPr>
              <a:lnSpc>
                <a:spcPct val="115000"/>
              </a:lnSpc>
            </a:pPr>
            <a:r>
              <a:rPr lang="en-GB" sz="3200" dirty="0" smtClean="0"/>
              <a:t>Better </a:t>
            </a:r>
            <a:r>
              <a:rPr lang="en-GB" sz="3200" dirty="0"/>
              <a:t>diagnosis of childhood illnesses</a:t>
            </a:r>
          </a:p>
          <a:p>
            <a:pPr>
              <a:lnSpc>
                <a:spcPct val="115000"/>
              </a:lnSpc>
            </a:pPr>
            <a:r>
              <a:rPr lang="en-GB" sz="3200" dirty="0"/>
              <a:t>More appropriate use of ED / PAU services due to better diagnostic / prognostic accuracy – reduced admissions/ costs in system</a:t>
            </a:r>
          </a:p>
          <a:p>
            <a:pPr>
              <a:lnSpc>
                <a:spcPct val="115000"/>
              </a:lnSpc>
            </a:pPr>
            <a:r>
              <a:rPr lang="en-GB" sz="3200" dirty="0"/>
              <a:t>More care closer to home preserving a child’s social and family support</a:t>
            </a:r>
          </a:p>
          <a:p>
            <a:pPr>
              <a:lnSpc>
                <a:spcPct val="115000"/>
              </a:lnSpc>
            </a:pPr>
            <a:r>
              <a:rPr lang="en-GB" sz="3200" dirty="0"/>
              <a:t>More holistic care approach across mental / physical health domains</a:t>
            </a:r>
          </a:p>
          <a:p>
            <a:pPr lvl="1">
              <a:lnSpc>
                <a:spcPct val="115000"/>
              </a:lnSpc>
            </a:pPr>
            <a:endParaRPr lang="en-GB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Acutely mild-to moderately unwell </a:t>
            </a:r>
            <a:r>
              <a:rPr lang="en-GB" sz="5400" dirty="0" smtClean="0">
                <a:solidFill>
                  <a:schemeClr val="bg1"/>
                </a:solidFill>
              </a:rPr>
              <a:t>child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76" y="1435002"/>
            <a:ext cx="11521440" cy="7470054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600" dirty="0"/>
              <a:t>What are the benefits to </a:t>
            </a:r>
            <a:r>
              <a:rPr lang="en-GB" sz="3600" dirty="0" smtClean="0"/>
              <a:t>CYP/parents/residents</a:t>
            </a:r>
            <a:r>
              <a:rPr lang="en-GB" sz="3600" dirty="0"/>
              <a:t>?</a:t>
            </a:r>
            <a:endParaRPr lang="en-GB" sz="36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</a:pPr>
            <a:r>
              <a:rPr lang="en-GB" sz="2800" dirty="0"/>
              <a:t>Better joint care planning between CYP / Parent and medical professional - inclusion</a:t>
            </a:r>
          </a:p>
          <a:p>
            <a:pPr lvl="1">
              <a:lnSpc>
                <a:spcPct val="115000"/>
              </a:lnSpc>
              <a:defRPr/>
            </a:pPr>
            <a:r>
              <a:rPr lang="en-GB" sz="2800" dirty="0"/>
              <a:t>Better continuity of care as mostly based in Primary / Community care setting</a:t>
            </a:r>
          </a:p>
          <a:p>
            <a:pPr lvl="1">
              <a:lnSpc>
                <a:spcPct val="115000"/>
              </a:lnSpc>
            </a:pPr>
            <a:r>
              <a:rPr lang="en-GB" sz="2800" dirty="0"/>
              <a:t>More care closer to home preserving a child’s social / educational and family support</a:t>
            </a:r>
          </a:p>
          <a:p>
            <a:pPr lvl="1">
              <a:lnSpc>
                <a:spcPct val="115000"/>
              </a:lnSpc>
              <a:defRPr/>
            </a:pPr>
            <a:r>
              <a:rPr lang="en-GB" sz="2800" dirty="0"/>
              <a:t>Less stress for CYP by avoiding hospital admission etc.</a:t>
            </a:r>
          </a:p>
          <a:p>
            <a:pPr>
              <a:spcBef>
                <a:spcPts val="600"/>
              </a:spcBef>
            </a:pPr>
            <a:r>
              <a:rPr lang="en-GB" sz="3600" dirty="0" smtClean="0"/>
              <a:t>What </a:t>
            </a:r>
            <a:r>
              <a:rPr lang="en-GB" sz="3600" dirty="0"/>
              <a:t>are the benefits </a:t>
            </a:r>
            <a:r>
              <a:rPr lang="en-GB" sz="3600" dirty="0" smtClean="0"/>
              <a:t>for staff?</a:t>
            </a:r>
          </a:p>
          <a:p>
            <a:pPr lvl="1">
              <a:lnSpc>
                <a:spcPct val="115000"/>
              </a:lnSpc>
            </a:pPr>
            <a:r>
              <a:rPr lang="en-GB" sz="2800" dirty="0"/>
              <a:t>Greater job satisfaction – feeling you are offering a better service</a:t>
            </a:r>
          </a:p>
          <a:p>
            <a:pPr lvl="1">
              <a:lnSpc>
                <a:spcPct val="115000"/>
              </a:lnSpc>
            </a:pPr>
            <a:r>
              <a:rPr lang="en-GB" sz="2800" dirty="0"/>
              <a:t>More transparent system leadership and support</a:t>
            </a:r>
          </a:p>
          <a:p>
            <a:pPr lvl="1">
              <a:lnSpc>
                <a:spcPct val="115000"/>
              </a:lnSpc>
            </a:pPr>
            <a:r>
              <a:rPr lang="en-GB" sz="2800" dirty="0"/>
              <a:t>MDT environment a safer / more supportive environment in which to work</a:t>
            </a:r>
          </a:p>
          <a:p>
            <a:pPr lvl="1">
              <a:lnSpc>
                <a:spcPct val="115000"/>
              </a:lnSpc>
            </a:pPr>
            <a:r>
              <a:rPr lang="en-GB" sz="2800" dirty="0"/>
              <a:t>Better training and development opportunities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endParaRPr lang="en-GB" sz="3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2168" y="336104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Mild to Moderate - benefits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7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776264"/>
            <a:ext cx="11521440" cy="729844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3200" dirty="0" smtClean="0">
                <a:cs typeface="Arial" panose="020B0604020202020204" pitchFamily="34" charset="0"/>
              </a:rPr>
              <a:t>Health </a:t>
            </a:r>
            <a:r>
              <a:rPr lang="en-GB" sz="3200" dirty="0">
                <a:cs typeface="Arial" panose="020B0604020202020204" pitchFamily="34" charset="0"/>
              </a:rPr>
              <a:t>visitors, school nurses, support staff and administrative support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GB" sz="3200" dirty="0" smtClean="0">
                <a:cs typeface="Arial" panose="020B0604020202020204" pitchFamily="34" charset="0"/>
              </a:rPr>
              <a:t>Linked </a:t>
            </a:r>
            <a:r>
              <a:rPr lang="en-GB" sz="3200" dirty="0">
                <a:cs typeface="Arial" panose="020B0604020202020204" pitchFamily="34" charset="0"/>
              </a:rPr>
              <a:t>to primary and secondary care, early years, childcare and educational settings, </a:t>
            </a:r>
            <a:r>
              <a:rPr lang="en-GB" sz="3200" dirty="0" smtClean="0">
                <a:cs typeface="Arial" panose="020B0604020202020204" pitchFamily="34" charset="0"/>
              </a:rPr>
              <a:t>through locally </a:t>
            </a:r>
            <a:r>
              <a:rPr lang="en-GB" sz="3200" dirty="0">
                <a:cs typeface="Arial" panose="020B0604020202020204" pitchFamily="34" charset="0"/>
              </a:rPr>
              <a:t>based teams and nominated </a:t>
            </a:r>
            <a:r>
              <a:rPr lang="en-GB" sz="3200" dirty="0" smtClean="0">
                <a:cs typeface="Arial" panose="020B0604020202020204" pitchFamily="34" charset="0"/>
              </a:rPr>
              <a:t>leads</a:t>
            </a:r>
            <a:endParaRPr lang="en-GB" sz="32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3200" dirty="0" smtClean="0">
                <a:solidFill>
                  <a:schemeClr val="dk1"/>
                </a:solidFill>
                <a:cs typeface="Arial" panose="020B0604020202020204" pitchFamily="34" charset="0"/>
              </a:rPr>
              <a:t>Co-location </a:t>
            </a:r>
            <a:r>
              <a:rPr lang="en-GB" sz="3200" dirty="0">
                <a:solidFill>
                  <a:schemeClr val="dk1"/>
                </a:solidFill>
                <a:cs typeface="Arial" panose="020B0604020202020204" pitchFamily="34" charset="0"/>
              </a:rPr>
              <a:t>of staff </a:t>
            </a:r>
            <a:r>
              <a:rPr lang="en-GB" sz="3200" dirty="0" smtClean="0">
                <a:solidFill>
                  <a:schemeClr val="dk1"/>
                </a:solidFill>
                <a:cs typeface="Arial" panose="020B0604020202020204" pitchFamily="34" charset="0"/>
              </a:rPr>
              <a:t>to </a:t>
            </a:r>
            <a:r>
              <a:rPr lang="en-GB" sz="3200" dirty="0">
                <a:solidFill>
                  <a:schemeClr val="dk1"/>
                </a:solidFill>
                <a:cs typeface="Arial" panose="020B0604020202020204" pitchFamily="34" charset="0"/>
              </a:rPr>
              <a:t>support a truly integrated service  </a:t>
            </a:r>
            <a:endParaRPr lang="en-GB" sz="32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cs typeface="Arial" panose="020B0604020202020204" pitchFamily="34" charset="0"/>
              </a:rPr>
              <a:t>Use of Assistant Early Years practitioners across the 0-8 age </a:t>
            </a:r>
            <a:r>
              <a:rPr lang="en-GB" sz="3200" dirty="0" smtClean="0">
                <a:cs typeface="Arial" panose="020B0604020202020204" pitchFamily="34" charset="0"/>
              </a:rPr>
              <a:t>group recognising their unique skills</a:t>
            </a:r>
            <a:endParaRPr lang="en-GB" sz="32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3200" dirty="0" smtClean="0">
                <a:cs typeface="Arial" panose="020B0604020202020204" pitchFamily="34" charset="0"/>
              </a:rPr>
              <a:t>MDT </a:t>
            </a:r>
            <a:r>
              <a:rPr lang="en-GB" sz="3200" dirty="0">
                <a:cs typeface="Arial" panose="020B0604020202020204" pitchFamily="34" charset="0"/>
              </a:rPr>
              <a:t>integrating the work of CAMHS, Adult Mental Health, Social and Health care and providing a system wide approach to healthcare improving early intervention and targeted support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540792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Integrated 0-19 universal service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Purpose of our presentations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2" y="2011683"/>
            <a:ext cx="10978389" cy="6743978"/>
          </a:xfrm>
        </p:spPr>
        <p:txBody>
          <a:bodyPr>
            <a:noAutofit/>
          </a:bodyPr>
          <a:lstStyle/>
          <a:p>
            <a:pPr lvl="0"/>
            <a:r>
              <a:rPr lang="en-GB" sz="3600" dirty="0" smtClean="0"/>
              <a:t>Clear </a:t>
            </a:r>
            <a:r>
              <a:rPr lang="en-GB" sz="3600" dirty="0"/>
              <a:t>proposals for the way the MCP will operate and its fundamentally new approach to healthcare delivery</a:t>
            </a:r>
          </a:p>
          <a:p>
            <a:pPr lvl="0"/>
            <a:r>
              <a:rPr lang="en-GB" sz="3600" dirty="0"/>
              <a:t>How it will deliver the three “Pillars” of the MCP - Access, Continuity and Co-ordination</a:t>
            </a:r>
          </a:p>
          <a:p>
            <a:pPr lvl="0"/>
            <a:r>
              <a:rPr lang="en-GB" sz="3600" dirty="0"/>
              <a:t>The key enablers it will put in place</a:t>
            </a:r>
          </a:p>
          <a:p>
            <a:pPr lvl="0"/>
            <a:r>
              <a:rPr lang="en-GB" sz="3600" dirty="0"/>
              <a:t>A clear prioritisation strategy</a:t>
            </a:r>
          </a:p>
          <a:p>
            <a:pPr lvl="0"/>
            <a:r>
              <a:rPr lang="en-GB" sz="3600" dirty="0"/>
              <a:t>Support to Primary Care</a:t>
            </a:r>
          </a:p>
          <a:p>
            <a:pPr lvl="0"/>
            <a:r>
              <a:rPr lang="en-GB" sz="3600" dirty="0"/>
              <a:t>Some examples of key service/operational </a:t>
            </a:r>
            <a:r>
              <a:rPr lang="en-GB" sz="3600" dirty="0" smtClean="0"/>
              <a:t>changes</a:t>
            </a:r>
            <a:endParaRPr lang="en-GB" sz="3600" dirty="0"/>
          </a:p>
          <a:p>
            <a:pPr lvl="0"/>
            <a:r>
              <a:rPr lang="en-GB" sz="3600" dirty="0"/>
              <a:t>Clarification of its approach to all services in scope, the rationale and its future plans for </a:t>
            </a:r>
            <a:r>
              <a:rPr lang="en-GB" sz="3600" dirty="0" smtClean="0"/>
              <a:t>each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600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76" y="1435002"/>
            <a:ext cx="11521440" cy="7470054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What are the benefits to patients/residents?</a:t>
            </a:r>
            <a:endParaRPr lang="en-GB" sz="36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GB" sz="3000" dirty="0"/>
              <a:t>A seamless service across the 0-19 age group which means there will be no ‘wrong door’ for children, young people or families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GB" sz="3000" dirty="0"/>
              <a:t>A service that promotes an integrated approach to improving child and family health locally, including leading partnerships with early years settings, schools and other partner agencies including social care</a:t>
            </a:r>
          </a:p>
          <a:p>
            <a:r>
              <a:rPr lang="en-GB" sz="3600" dirty="0" smtClean="0"/>
              <a:t>What </a:t>
            </a:r>
            <a:r>
              <a:rPr lang="en-GB" sz="3600" dirty="0"/>
              <a:t>are the benefits </a:t>
            </a:r>
            <a:r>
              <a:rPr lang="en-GB" sz="3600" dirty="0" smtClean="0"/>
              <a:t>for staff?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GB" sz="3000" dirty="0" smtClean="0"/>
              <a:t>Staff </a:t>
            </a:r>
            <a:r>
              <a:rPr lang="en-GB" sz="3000" dirty="0"/>
              <a:t>will be able to undertake additional qualifications to be able to work across the 0-19 service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GB" sz="3000" dirty="0"/>
              <a:t>Greater job satisfaction in delivering holistic care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2168" y="336104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0-19 - benefits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76" y="1704256"/>
            <a:ext cx="11521440" cy="660595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Impact </a:t>
            </a:r>
            <a:r>
              <a:rPr lang="en-GB" sz="3600" dirty="0"/>
              <a:t>on </a:t>
            </a:r>
            <a:r>
              <a:rPr lang="en-GB" sz="3600" dirty="0" smtClean="0"/>
              <a:t>outcomes</a:t>
            </a:r>
          </a:p>
          <a:p>
            <a:pPr marL="1017270" lvl="1" indent="-457200">
              <a:lnSpc>
                <a:spcPct val="115000"/>
              </a:lnSpc>
              <a:spcAft>
                <a:spcPts val="0"/>
              </a:spcAft>
            </a:pPr>
            <a:r>
              <a:rPr lang="en-GB" sz="2800" dirty="0" smtClean="0"/>
              <a:t>Increased </a:t>
            </a:r>
            <a:r>
              <a:rPr lang="en-GB" sz="2800" dirty="0"/>
              <a:t>satisfaction for children, young people and families due to greater awareness of service </a:t>
            </a:r>
          </a:p>
          <a:p>
            <a:pPr marL="1017270" lvl="1" indent="-457200">
              <a:lnSpc>
                <a:spcPct val="115000"/>
              </a:lnSpc>
              <a:spcAft>
                <a:spcPts val="0"/>
              </a:spcAft>
            </a:pPr>
            <a:r>
              <a:rPr lang="en-GB" sz="2800" dirty="0"/>
              <a:t>Improved access to service by way of locally based integrated teams</a:t>
            </a:r>
          </a:p>
          <a:p>
            <a:pPr marL="1017270" lvl="1" indent="-457200">
              <a:lnSpc>
                <a:spcPct val="115000"/>
              </a:lnSpc>
              <a:spcAft>
                <a:spcPts val="0"/>
              </a:spcAft>
            </a:pPr>
            <a:r>
              <a:rPr lang="en-GB" sz="2800" dirty="0"/>
              <a:t>Increased co ordination across the 0-19 pathway by removal of a false barrier at school entry</a:t>
            </a:r>
          </a:p>
          <a:p>
            <a:pPr marL="1017270" lvl="1" indent="-457200">
              <a:lnSpc>
                <a:spcPct val="115000"/>
              </a:lnSpc>
              <a:spcAft>
                <a:spcPts val="0"/>
              </a:spcAft>
            </a:pPr>
            <a:r>
              <a:rPr lang="en-GB" sz="2800" dirty="0"/>
              <a:t>Encourage closer working with social care with enhanced MDT provision across the borough</a:t>
            </a:r>
          </a:p>
          <a:p>
            <a:pPr marL="1017270" lvl="1" indent="-457200">
              <a:lnSpc>
                <a:spcPct val="115000"/>
              </a:lnSpc>
            </a:pPr>
            <a:endParaRPr lang="en-GB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2168" y="336104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pPr algn="ctr"/>
            <a:r>
              <a:rPr lang="en-GB" sz="5600" dirty="0" smtClean="0">
                <a:solidFill>
                  <a:schemeClr val="bg1"/>
                </a:solidFill>
              </a:rPr>
              <a:t>0-19 - Outcomes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ands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"/>
          <a:stretch>
            <a:fillRect/>
          </a:stretch>
        </p:blipFill>
        <p:spPr bwMode="gray">
          <a:xfrm>
            <a:off x="800101" y="2100264"/>
            <a:ext cx="11101388" cy="6838632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260159" y="400050"/>
            <a:ext cx="10281285" cy="1113473"/>
          </a:xfrm>
        </p:spPr>
        <p:txBody>
          <a:bodyPr>
            <a:normAutofit/>
          </a:bodyPr>
          <a:lstStyle/>
          <a:p>
            <a:r>
              <a:rPr lang="en-GB" altLang="en-US" sz="5600" b="1" dirty="0" smtClean="0"/>
              <a:t>Questions</a:t>
            </a:r>
            <a:endParaRPr lang="en-GB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33226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920280"/>
            <a:ext cx="11521440" cy="71544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4400" dirty="0" smtClean="0"/>
              <a:t>Prescribing - Transfer staff from CCG</a:t>
            </a:r>
          </a:p>
          <a:p>
            <a:pPr>
              <a:lnSpc>
                <a:spcPct val="115000"/>
              </a:lnSpc>
            </a:pPr>
            <a:r>
              <a:rPr lang="en-GB" sz="4400" dirty="0" smtClean="0"/>
              <a:t>CHC and Intermediate Care - </a:t>
            </a:r>
            <a:r>
              <a:rPr lang="en-GB" sz="4400" dirty="0"/>
              <a:t>Transfer staff from </a:t>
            </a:r>
            <a:r>
              <a:rPr lang="en-GB" sz="4400" dirty="0" smtClean="0"/>
              <a:t>CCG. Contract with current providers</a:t>
            </a:r>
            <a:endParaRPr lang="en-GB" sz="4400" dirty="0"/>
          </a:p>
          <a:p>
            <a:pPr>
              <a:lnSpc>
                <a:spcPct val="115000"/>
              </a:lnSpc>
            </a:pPr>
            <a:r>
              <a:rPr lang="en-GB" sz="4400" dirty="0" smtClean="0"/>
              <a:t>Dermatology - Tier 2 community service</a:t>
            </a:r>
          </a:p>
          <a:p>
            <a:pPr>
              <a:lnSpc>
                <a:spcPct val="115000"/>
              </a:lnSpc>
            </a:pPr>
            <a:r>
              <a:rPr lang="en-GB" sz="4400" dirty="0" smtClean="0"/>
              <a:t>Primary care mental health/IAPT</a:t>
            </a:r>
          </a:p>
          <a:p>
            <a:pPr marL="0" indent="0">
              <a:lnSpc>
                <a:spcPct val="115000"/>
              </a:lnSpc>
              <a:buNone/>
            </a:pPr>
            <a:endParaRPr lang="en-GB" sz="4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336104"/>
            <a:ext cx="11665370" cy="1224136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Other services delivered Directly by the MCP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920280"/>
            <a:ext cx="11521440" cy="71544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4000" dirty="0" smtClean="0"/>
              <a:t>Services will integrate with Integrated Community Teams and/or part of sub-locality MDTs </a:t>
            </a:r>
          </a:p>
          <a:p>
            <a:pPr>
              <a:lnSpc>
                <a:spcPct val="115000"/>
              </a:lnSpc>
            </a:pPr>
            <a:r>
              <a:rPr lang="en-GB" sz="4000" dirty="0"/>
              <a:t>MCPs supply chain contracts will require appropriate participation and contractual commitment to the “teams without </a:t>
            </a:r>
            <a:r>
              <a:rPr lang="en-GB" sz="4000" dirty="0" smtClean="0"/>
              <a:t>walls”</a:t>
            </a:r>
          </a:p>
          <a:p>
            <a:pPr>
              <a:lnSpc>
                <a:spcPct val="115000"/>
              </a:lnSpc>
            </a:pPr>
            <a:r>
              <a:rPr lang="en-GB" sz="4000" dirty="0"/>
              <a:t>MCP is committed to supporting third sector participation in MDTs e.g. Link </a:t>
            </a:r>
            <a:r>
              <a:rPr lang="en-GB" sz="4000" dirty="0" smtClean="0"/>
              <a:t>Workers</a:t>
            </a:r>
          </a:p>
          <a:p>
            <a:pPr>
              <a:lnSpc>
                <a:spcPct val="115000"/>
              </a:lnSpc>
            </a:pPr>
            <a:r>
              <a:rPr lang="en-GB" sz="4000" dirty="0" smtClean="0"/>
              <a:t>MCP supply chain will be required to participate in Dudley Interoperability solution</a:t>
            </a:r>
            <a:endParaRPr lang="en-GB" sz="4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336104"/>
            <a:ext cx="11665370" cy="1224136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Indirectly provided services (Day 1)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62" y="1920280"/>
            <a:ext cx="11521440" cy="71544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3600" dirty="0" smtClean="0"/>
              <a:t>Mental Health &amp; CAMHS		DWMH</a:t>
            </a:r>
          </a:p>
          <a:p>
            <a:pPr>
              <a:lnSpc>
                <a:spcPct val="115000"/>
              </a:lnSpc>
            </a:pPr>
            <a:r>
              <a:rPr lang="en-GB" sz="3600" dirty="0" smtClean="0"/>
              <a:t>Direct Access Diagnostics	DGFT</a:t>
            </a:r>
          </a:p>
          <a:p>
            <a:pPr>
              <a:lnSpc>
                <a:spcPct val="115000"/>
              </a:lnSpc>
            </a:pPr>
            <a:r>
              <a:rPr lang="en-GB" sz="3600" dirty="0" smtClean="0"/>
              <a:t>Learning Disabilities		BCPFT</a:t>
            </a:r>
          </a:p>
          <a:p>
            <a:pPr>
              <a:lnSpc>
                <a:spcPct val="115000"/>
              </a:lnSpc>
            </a:pPr>
            <a:r>
              <a:rPr lang="en-GB" sz="3600" dirty="0" smtClean="0"/>
              <a:t>Urgent Care			Malling Health</a:t>
            </a:r>
          </a:p>
          <a:p>
            <a:pPr>
              <a:lnSpc>
                <a:spcPct val="115000"/>
              </a:lnSpc>
            </a:pPr>
            <a:r>
              <a:rPr lang="en-GB" sz="3600" dirty="0" smtClean="0"/>
              <a:t>Outpatients </a:t>
            </a:r>
            <a:br>
              <a:rPr lang="en-GB" sz="3600" dirty="0" smtClean="0"/>
            </a:br>
            <a:r>
              <a:rPr lang="en-GB" sz="3600" dirty="0" smtClean="0"/>
              <a:t>(excl. MCP direct provision)	DGFT</a:t>
            </a:r>
          </a:p>
          <a:p>
            <a:pPr>
              <a:lnSpc>
                <a:spcPct val="115000"/>
              </a:lnSpc>
            </a:pPr>
            <a:r>
              <a:rPr lang="en-GB" sz="3600" dirty="0" smtClean="0"/>
              <a:t>Substance Misuse			CGL etc.</a:t>
            </a:r>
          </a:p>
          <a:p>
            <a:pPr>
              <a:lnSpc>
                <a:spcPct val="115000"/>
              </a:lnSpc>
            </a:pPr>
            <a:r>
              <a:rPr lang="en-GB" sz="3600" dirty="0" smtClean="0"/>
              <a:t>Sexual Health			DGFT &amp; Primary Care</a:t>
            </a:r>
          </a:p>
          <a:p>
            <a:pPr>
              <a:lnSpc>
                <a:spcPct val="115000"/>
              </a:lnSpc>
            </a:pPr>
            <a:r>
              <a:rPr lang="en-GB" sz="3600" dirty="0" smtClean="0"/>
              <a:t>Wellness Service			Solutions for Health</a:t>
            </a:r>
            <a:endParaRPr lang="en-GB" sz="3600" dirty="0"/>
          </a:p>
          <a:p>
            <a:pPr>
              <a:lnSpc>
                <a:spcPct val="115000"/>
              </a:lnSpc>
            </a:pPr>
            <a:r>
              <a:rPr lang="en-GB" sz="3600" dirty="0" smtClean="0"/>
              <a:t>Terminations			BPAS &amp; Marie </a:t>
            </a:r>
            <a:r>
              <a:rPr lang="en-GB" sz="3600" dirty="0" err="1" smtClean="0"/>
              <a:t>Stopes</a:t>
            </a:r>
            <a:r>
              <a:rPr lang="en-GB" sz="3600" dirty="0" smtClean="0"/>
              <a:t>		</a:t>
            </a:r>
            <a:endParaRPr lang="en-GB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770" y="336104"/>
            <a:ext cx="11665370" cy="1224136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Indirectly provided services –Providers (Day 1)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ands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"/>
          <a:stretch>
            <a:fillRect/>
          </a:stretch>
        </p:blipFill>
        <p:spPr bwMode="gray">
          <a:xfrm>
            <a:off x="800101" y="2100264"/>
            <a:ext cx="11101388" cy="6838632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260159" y="400050"/>
            <a:ext cx="10281285" cy="1113473"/>
          </a:xfrm>
        </p:spPr>
        <p:txBody>
          <a:bodyPr>
            <a:normAutofit/>
          </a:bodyPr>
          <a:lstStyle/>
          <a:p>
            <a:r>
              <a:rPr lang="en-GB" altLang="en-US" sz="5600" b="1" dirty="0" smtClean="0"/>
              <a:t>Questions</a:t>
            </a:r>
            <a:endParaRPr lang="en-GB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28938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347788"/>
            <a:ext cx="9298805" cy="76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44" y="552128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5600" dirty="0">
                <a:solidFill>
                  <a:schemeClr val="bg1"/>
                </a:solidFill>
              </a:rPr>
              <a:t>Integrated Community </a:t>
            </a:r>
            <a:r>
              <a:rPr lang="en-GB" sz="5600" dirty="0" smtClean="0">
                <a:solidFill>
                  <a:schemeClr val="bg1"/>
                </a:solidFill>
              </a:rPr>
              <a:t>Teams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6504" y="6053174"/>
            <a:ext cx="864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64496" y="582482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ICT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77" y="1704256"/>
            <a:ext cx="2174430" cy="10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9" y="2950273"/>
            <a:ext cx="2309528" cy="98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63" y="4110305"/>
            <a:ext cx="2237037" cy="9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5453531"/>
            <a:ext cx="1911016" cy="89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32" y="6348049"/>
            <a:ext cx="1387060" cy="97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90" y="6915364"/>
            <a:ext cx="2047342" cy="88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56" y="6443587"/>
            <a:ext cx="2423295" cy="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37" y="7407954"/>
            <a:ext cx="1734839" cy="9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78" y="203981"/>
            <a:ext cx="9338701" cy="932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93" y="1140570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60" y="1424064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73" y="3592569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45" y="5003926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78" y="3007043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66" y="4162254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41" y="7317455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09" y="7317455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326" y="7015021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9" l="2611" r="98070">
                        <a14:foregroundMark x1="19523" y1="39046" x2="19523" y2="39046"/>
                        <a14:foregroundMark x1="27469" y1="30284" x2="27469" y2="30284"/>
                        <a14:foregroundMark x1="34052" y1="21907" x2="34052" y2="21907"/>
                        <a14:foregroundMark x1="56186" y1="19201" x2="56186" y2="19201"/>
                        <a14:foregroundMark x1="66288" y1="21649" x2="81044" y2="44588"/>
                        <a14:foregroundMark x1="82293" y1="52964" x2="79909" y2="65979"/>
                        <a14:foregroundMark x1="76163" y1="74613" x2="55051" y2="86469"/>
                        <a14:foregroundMark x1="21680" y1="74613" x2="42225" y2="87371"/>
                        <a14:foregroundMark x1="16913" y1="48196" x2="16232" y2="70232"/>
                        <a14:foregroundMark x1="15664" y1="38660" x2="10216" y2="61082"/>
                        <a14:foregroundMark x1="24291" y1="29124" x2="15096" y2="46263"/>
                        <a14:foregroundMark x1="32917" y1="20361" x2="16232" y2="33892"/>
                        <a14:foregroundMark x1="46652" y1="17655" x2="28150" y2="19330"/>
                        <a14:foregroundMark x1="48581" y1="16753" x2="77185" y2="32474"/>
                        <a14:foregroundMark x1="80250" y1="45747" x2="77185" y2="71134"/>
                        <a14:foregroundMark x1="75369" y1="74227" x2="58910" y2="86856"/>
                        <a14:foregroundMark x1="62656" y1="86598" x2="30874" y2="85309"/>
                        <a14:foregroundMark x1="18161" y1="68814" x2="44495" y2="90851"/>
                        <a14:foregroundMark x1="60159" y1="89820" x2="33598" y2="89820"/>
                        <a14:foregroundMark x1="23156" y1="70619" x2="24745" y2="73582"/>
                        <a14:foregroundMark x1="18956" y1="54510" x2="22928" y2="70876"/>
                        <a14:foregroundMark x1="22247" y1="40851" x2="16913" y2="55155"/>
                        <a14:foregroundMark x1="30760" y1="29510" x2="16345" y2="44588"/>
                        <a14:foregroundMark x1="42225" y1="23840" x2="25199" y2="33505"/>
                        <a14:foregroundMark x1="39955" y1="23840" x2="63451" y2="22938"/>
                        <a14:foregroundMark x1="53235" y1="23196" x2="31101" y2="30670"/>
                        <a14:foregroundMark x1="32236" y1="25902" x2="40976" y2="28351"/>
                        <a14:foregroundMark x1="55846" y1="24742" x2="72304" y2="36340"/>
                        <a14:foregroundMark x1="70715" y1="37113" x2="76844" y2="52577"/>
                        <a14:foregroundMark x1="76617" y1="51031" x2="75596" y2="60954"/>
                        <a14:foregroundMark x1="75142" y1="62887" x2="70488" y2="71134"/>
                        <a14:foregroundMark x1="70375" y1="74485" x2="62883" y2="79253"/>
                        <a14:foregroundMark x1="57662" y1="83119" x2="65040" y2="79768"/>
                        <a14:foregroundMark x1="52667" y1="84794" x2="58343" y2="83763"/>
                        <a14:foregroundMark x1="59364" y1="25902" x2="62770" y2="28866"/>
                        <a14:foregroundMark x1="72645" y1="37758" x2="77072" y2="46778"/>
                        <a14:foregroundMark x1="45176" y1="14948" x2="59251" y2="15464"/>
                        <a14:foregroundMark x1="20999" y1="78351" x2="29285" y2="8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039" y="6825137"/>
            <a:ext cx="1602327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0120" y="240469"/>
            <a:ext cx="6443588" cy="1183595"/>
          </a:xfrm>
          <a:prstGeom prst="rect">
            <a:avLst/>
          </a:prstGeom>
          <a:solidFill>
            <a:srgbClr val="33CCCC"/>
          </a:solidFill>
        </p:spPr>
        <p:txBody>
          <a:bodyPr vert="horz" lIns="128016" tIns="64008" rIns="128016" bIns="64008" rtlCol="0" anchor="ctr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600" dirty="0" smtClean="0">
                <a:solidFill>
                  <a:schemeClr val="bg1"/>
                </a:solidFill>
              </a:rPr>
              <a:t>10 ICTs in 5 localities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10215" y="1424064"/>
            <a:ext cx="5184157" cy="7625008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indent="-48006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Resources allocated based on </a:t>
            </a:r>
            <a:r>
              <a:rPr lang="en-GB" sz="3600" dirty="0" smtClean="0">
                <a:solidFill>
                  <a:schemeClr val="tx1"/>
                </a:solidFill>
              </a:rPr>
              <a:t>need</a:t>
            </a:r>
          </a:p>
          <a:p>
            <a:pPr marL="480060" lvl="0" indent="-48006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If operationally </a:t>
            </a:r>
            <a:r>
              <a:rPr lang="en-GB" sz="3600" dirty="0">
                <a:solidFill>
                  <a:schemeClr val="tx1"/>
                </a:solidFill>
              </a:rPr>
              <a:t>and clinically </a:t>
            </a:r>
            <a:r>
              <a:rPr lang="en-GB" sz="3600" dirty="0" smtClean="0">
                <a:solidFill>
                  <a:schemeClr val="tx1"/>
                </a:solidFill>
              </a:rPr>
              <a:t>functional management at sub-locality level</a:t>
            </a:r>
          </a:p>
          <a:p>
            <a:pPr marL="480060" lvl="0" indent="-48006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M</a:t>
            </a:r>
            <a:r>
              <a:rPr lang="en-GB" sz="3600" dirty="0" smtClean="0">
                <a:solidFill>
                  <a:schemeClr val="tx1"/>
                </a:solidFill>
              </a:rPr>
              <a:t>ajority </a:t>
            </a:r>
            <a:r>
              <a:rPr lang="en-GB" sz="3600" dirty="0">
                <a:solidFill>
                  <a:schemeClr val="tx1"/>
                </a:solidFill>
              </a:rPr>
              <a:t>of community staff </a:t>
            </a:r>
            <a:r>
              <a:rPr lang="en-GB" sz="3600" dirty="0" smtClean="0">
                <a:solidFill>
                  <a:schemeClr val="tx1"/>
                </a:solidFill>
              </a:rPr>
              <a:t>employed by </a:t>
            </a:r>
            <a:r>
              <a:rPr lang="en-GB" sz="3600" dirty="0">
                <a:solidFill>
                  <a:schemeClr val="tx1"/>
                </a:solidFill>
              </a:rPr>
              <a:t>the MCP</a:t>
            </a:r>
          </a:p>
          <a:p>
            <a:pPr marL="480060" indent="-48006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Sub-contracts </a:t>
            </a:r>
            <a:r>
              <a:rPr lang="en-GB" sz="3600" dirty="0">
                <a:solidFill>
                  <a:schemeClr val="tx1"/>
                </a:solidFill>
              </a:rPr>
              <a:t>will require </a:t>
            </a:r>
            <a:r>
              <a:rPr lang="en-GB" sz="3600" dirty="0" smtClean="0">
                <a:solidFill>
                  <a:schemeClr val="tx1"/>
                </a:solidFill>
              </a:rPr>
              <a:t>commitment </a:t>
            </a:r>
            <a:r>
              <a:rPr lang="en-GB" sz="3600" dirty="0">
                <a:solidFill>
                  <a:schemeClr val="tx1"/>
                </a:solidFill>
              </a:rPr>
              <a:t>to </a:t>
            </a:r>
            <a:r>
              <a:rPr lang="en-GB" sz="3600" dirty="0" smtClean="0">
                <a:solidFill>
                  <a:schemeClr val="tx1"/>
                </a:solidFill>
              </a:rPr>
              <a:t>“</a:t>
            </a:r>
            <a:r>
              <a:rPr lang="en-GB" sz="3600" dirty="0">
                <a:solidFill>
                  <a:schemeClr val="tx1"/>
                </a:solidFill>
              </a:rPr>
              <a:t>teams without </a:t>
            </a:r>
            <a:r>
              <a:rPr lang="en-GB" sz="3600" dirty="0" smtClean="0">
                <a:solidFill>
                  <a:schemeClr val="tx1"/>
                </a:solidFill>
              </a:rPr>
              <a:t>walls”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5600" dirty="0" smtClean="0">
                <a:solidFill>
                  <a:schemeClr val="bg1"/>
                </a:solidFill>
              </a:rPr>
              <a:t>Access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2" y="2011683"/>
            <a:ext cx="10978389" cy="6743978"/>
          </a:xfrm>
        </p:spPr>
        <p:txBody>
          <a:bodyPr>
            <a:noAutofit/>
          </a:bodyPr>
          <a:lstStyle/>
          <a:p>
            <a:r>
              <a:rPr lang="en-GB" sz="3600" dirty="0"/>
              <a:t>The MCP is required to:</a:t>
            </a:r>
          </a:p>
          <a:p>
            <a:pPr lvl="1"/>
            <a:r>
              <a:rPr lang="en-GB" sz="3400" dirty="0"/>
              <a:t>Reduce waits</a:t>
            </a:r>
          </a:p>
          <a:p>
            <a:pPr lvl="1"/>
            <a:r>
              <a:rPr lang="en-GB" sz="3400" dirty="0"/>
              <a:t>Reduce variation</a:t>
            </a:r>
          </a:p>
          <a:p>
            <a:pPr lvl="1"/>
            <a:r>
              <a:rPr lang="en-GB" sz="3400" dirty="0"/>
              <a:t>Improve calls, visits, diagnostics &amp; treatment response times</a:t>
            </a:r>
          </a:p>
          <a:p>
            <a:pPr lvl="1"/>
            <a:r>
              <a:rPr lang="en-GB" sz="3400" dirty="0"/>
              <a:t>Improved flexibility in the time and mode of access </a:t>
            </a:r>
          </a:p>
          <a:p>
            <a:pPr lvl="0"/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40160" y="1978152"/>
            <a:ext cx="11305256" cy="726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The MCP will increase </a:t>
            </a:r>
            <a:r>
              <a:rPr lang="en-GB" sz="3600" dirty="0"/>
              <a:t>the operational capacity of existing resources (including staff) through: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Improved efficiency and effectiveness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Pathway transformation and redesign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Reduced duplication and waste e.g. lean methodologies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Utilisation of tools and technologies e.g. dependency and workforce allocation tools, shared clinical record, patient portals etc</a:t>
            </a:r>
            <a:r>
              <a:rPr lang="en-GB" sz="3400" dirty="0" smtClean="0"/>
              <a:t>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400" dirty="0" smtClean="0"/>
              <a:t>The MCP will use this capacity to: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Improve access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Improve Outcomes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Support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0867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5600" dirty="0" smtClean="0">
                <a:solidFill>
                  <a:schemeClr val="bg1"/>
                </a:solidFill>
              </a:rPr>
              <a:t>Continuity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2" y="2011683"/>
            <a:ext cx="10978389" cy="3941045"/>
          </a:xfrm>
        </p:spPr>
        <p:txBody>
          <a:bodyPr>
            <a:noAutofit/>
          </a:bodyPr>
          <a:lstStyle/>
          <a:p>
            <a:r>
              <a:rPr lang="en-GB" sz="3600" dirty="0"/>
              <a:t>The MCP is required to:</a:t>
            </a:r>
          </a:p>
          <a:p>
            <a:pPr lvl="1"/>
            <a:r>
              <a:rPr lang="en-GB" sz="3400" dirty="0"/>
              <a:t>Ensure appropriate diagnosis and Long Term Condition management</a:t>
            </a:r>
          </a:p>
          <a:p>
            <a:pPr lvl="1"/>
            <a:r>
              <a:rPr lang="en-GB" sz="3400" dirty="0"/>
              <a:t>Provide joined up care for people with continuing needs</a:t>
            </a:r>
          </a:p>
          <a:p>
            <a:pPr lvl="1"/>
            <a:r>
              <a:rPr lang="en-GB" sz="3400" dirty="0"/>
              <a:t>Deliver the evidence-based outcomes </a:t>
            </a:r>
            <a:r>
              <a:rPr lang="en-GB" sz="3400" dirty="0" smtClean="0"/>
              <a:t>framework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932910" y="1992288"/>
            <a:ext cx="11305256" cy="734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0060" indent="-4800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600" dirty="0"/>
              <a:t>The MCP will deliver this through: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Ensuring all staff delivering services for the MCP </a:t>
            </a:r>
            <a:r>
              <a:rPr lang="en-GB" sz="3400" dirty="0" smtClean="0"/>
              <a:t>are </a:t>
            </a:r>
            <a:r>
              <a:rPr lang="en-GB" sz="3400" dirty="0"/>
              <a:t>working to </a:t>
            </a:r>
            <a:r>
              <a:rPr lang="en-GB" sz="3400" dirty="0" smtClean="0"/>
              <a:t>the outcomes </a:t>
            </a:r>
            <a:r>
              <a:rPr lang="en-GB" sz="3400" dirty="0"/>
              <a:t>framework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Supporting clinician decision making through a shared clinical record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Integrating LTC specialist staff into multidisciplinary/ Integrated Community Teams (either through management structures or contractual pathway protocols) </a:t>
            </a:r>
            <a:endParaRPr lang="en-GB" sz="3400" dirty="0" smtClean="0"/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 smtClean="0"/>
              <a:t>The </a:t>
            </a:r>
            <a:r>
              <a:rPr lang="en-GB" sz="3400" dirty="0"/>
              <a:t>MCP will prioritise its initial transformation efforts on community nursing, case management, diabetes, respiratory and End of Life patients/pathways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5549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6" y="504000"/>
            <a:ext cx="11665370" cy="938784"/>
          </a:xfrm>
          <a:solidFill>
            <a:srgbClr val="33CCCC"/>
          </a:solidFill>
        </p:spPr>
        <p:txBody>
          <a:bodyPr>
            <a:noAutofit/>
          </a:bodyPr>
          <a:lstStyle/>
          <a:p>
            <a:r>
              <a:rPr lang="en-GB" sz="5600" dirty="0" smtClean="0">
                <a:solidFill>
                  <a:schemeClr val="bg1"/>
                </a:solidFill>
              </a:rPr>
              <a:t>Co-ordination</a:t>
            </a:r>
            <a:endParaRPr lang="en-GB" sz="5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601" y="1704256"/>
            <a:ext cx="10978389" cy="5688632"/>
          </a:xfrm>
        </p:spPr>
        <p:txBody>
          <a:bodyPr>
            <a:noAutofit/>
          </a:bodyPr>
          <a:lstStyle/>
          <a:p>
            <a:r>
              <a:rPr lang="en-GB" sz="3600" dirty="0"/>
              <a:t>The MCP is required to:</a:t>
            </a:r>
          </a:p>
          <a:p>
            <a:pPr lvl="1"/>
            <a:r>
              <a:rPr lang="en-GB" sz="3400" dirty="0"/>
              <a:t>Ensure care plans are constructed with all relevant parties and co-produced with the individual</a:t>
            </a:r>
          </a:p>
          <a:p>
            <a:pPr lvl="1"/>
            <a:r>
              <a:rPr lang="en-GB" sz="3400" dirty="0"/>
              <a:t>Ensure patients with multiple co-morbidities, those with frailty and those nearing the end of life, get better coordinated care and that services that support them work closely together </a:t>
            </a:r>
          </a:p>
          <a:p>
            <a:pPr lvl="1"/>
            <a:r>
              <a:rPr lang="en-GB" sz="3400" dirty="0"/>
              <a:t>Reduce avoidable admissions, DTOCs, and social isolation</a:t>
            </a:r>
          </a:p>
          <a:p>
            <a:pPr lvl="1"/>
            <a:r>
              <a:rPr lang="en-GB" sz="3400" dirty="0"/>
              <a:t>EOL care in the place of </a:t>
            </a:r>
            <a:r>
              <a:rPr lang="en-GB" sz="3400" dirty="0" smtClean="0"/>
              <a:t>choice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856184" y="1676328"/>
            <a:ext cx="11305256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0060" indent="-4800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600" dirty="0"/>
              <a:t>The MCP will deliver this through: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 smtClean="0"/>
              <a:t>all </a:t>
            </a:r>
            <a:r>
              <a:rPr lang="en-GB" sz="3400" dirty="0"/>
              <a:t>staff </a:t>
            </a:r>
            <a:r>
              <a:rPr lang="en-GB" sz="3400" dirty="0" smtClean="0"/>
              <a:t>working </a:t>
            </a:r>
            <a:r>
              <a:rPr lang="en-GB" sz="3400" dirty="0"/>
              <a:t>to </a:t>
            </a:r>
            <a:r>
              <a:rPr lang="en-GB" sz="3400" dirty="0" smtClean="0"/>
              <a:t>the outcomes </a:t>
            </a:r>
            <a:r>
              <a:rPr lang="en-GB" sz="3400" dirty="0"/>
              <a:t>framework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 smtClean="0"/>
              <a:t>shared </a:t>
            </a:r>
            <a:r>
              <a:rPr lang="en-GB" sz="3400" dirty="0"/>
              <a:t>clinical record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Integrating LTC specialist </a:t>
            </a:r>
            <a:r>
              <a:rPr lang="en-GB" sz="3400" dirty="0" smtClean="0"/>
              <a:t>staff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/>
              <a:t>Improve communication throughout and across clinical </a:t>
            </a:r>
            <a:r>
              <a:rPr lang="en-GB" sz="3400" dirty="0" smtClean="0"/>
              <a:t>pathways, integrate </a:t>
            </a:r>
            <a:r>
              <a:rPr lang="en-GB" sz="3400" dirty="0"/>
              <a:t>with Primary Care systems, </a:t>
            </a:r>
            <a:r>
              <a:rPr lang="en-GB" sz="3400" dirty="0" smtClean="0"/>
              <a:t>Communications </a:t>
            </a:r>
            <a:r>
              <a:rPr lang="en-GB" sz="3400" dirty="0"/>
              <a:t>Hub and </a:t>
            </a:r>
            <a:r>
              <a:rPr lang="en-GB" sz="3400" dirty="0" smtClean="0"/>
              <a:t>ICTs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 smtClean="0"/>
              <a:t>Use </a:t>
            </a:r>
            <a:r>
              <a:rPr lang="en-GB" sz="3400" dirty="0"/>
              <a:t>online tools to support empowering patients</a:t>
            </a:r>
            <a:r>
              <a:rPr lang="en-GB" sz="3400" dirty="0" smtClean="0"/>
              <a:t>/ family/ carers </a:t>
            </a:r>
            <a:r>
              <a:rPr lang="en-GB" sz="3400" dirty="0"/>
              <a:t>to self-manage </a:t>
            </a:r>
          </a:p>
          <a:p>
            <a:pPr marL="1040130" lvl="1" indent="-4000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3400" dirty="0" smtClean="0"/>
              <a:t>Prioritise </a:t>
            </a:r>
            <a:r>
              <a:rPr lang="en-GB" sz="3400" dirty="0"/>
              <a:t>its initial transformation </a:t>
            </a:r>
            <a:r>
              <a:rPr lang="en-GB" sz="3400" dirty="0" smtClean="0"/>
              <a:t>efforts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15212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HHDC1A0q.I29QpsdZT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HHDC1A0q.I29QpsdZ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HHDC1A0q.I29QpsdZ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HHDC1A0q.I29QpsdZ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HHDC1A0q.I29QpsdZ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HHDC1A0q.I29QpsdZT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</TotalTime>
  <Words>2485</Words>
  <Application>Microsoft Office PowerPoint</Application>
  <PresentationFormat>A3 Paper (297x420 mm)</PresentationFormat>
  <Paragraphs>361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Custom Design</vt:lpstr>
      <vt:lpstr>MCP  Clinical Service Delivery Dialogue Session   </vt:lpstr>
      <vt:lpstr>Session Format</vt:lpstr>
      <vt:lpstr>Delivering an MCP</vt:lpstr>
      <vt:lpstr>Purpose of our presentations</vt:lpstr>
      <vt:lpstr>Integrated Community Teams</vt:lpstr>
      <vt:lpstr>PowerPoint Presentation</vt:lpstr>
      <vt:lpstr>Access</vt:lpstr>
      <vt:lpstr>Continuity</vt:lpstr>
      <vt:lpstr>Co-ordination</vt:lpstr>
      <vt:lpstr>Key Enablers</vt:lpstr>
      <vt:lpstr>Support to Primary Care</vt:lpstr>
      <vt:lpstr>Questions</vt:lpstr>
      <vt:lpstr>Communications Centre</vt:lpstr>
      <vt:lpstr>Communications Centre</vt:lpstr>
      <vt:lpstr>Communications Centre - benefits</vt:lpstr>
      <vt:lpstr>Communications Centre - how</vt:lpstr>
      <vt:lpstr>Communications Centre – opportunities</vt:lpstr>
      <vt:lpstr>10 MDTs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- benefits</vt:lpstr>
      <vt:lpstr>Diabetes – service changes</vt:lpstr>
      <vt:lpstr>Diabetes - benefits</vt:lpstr>
      <vt:lpstr>Diabetes - Outcomes</vt:lpstr>
      <vt:lpstr>Questions</vt:lpstr>
      <vt:lpstr>MSK service - summary</vt:lpstr>
      <vt:lpstr>MSK - benefits</vt:lpstr>
      <vt:lpstr>MSK - how</vt:lpstr>
      <vt:lpstr>MSK - Phasing</vt:lpstr>
      <vt:lpstr>Questions</vt:lpstr>
      <vt:lpstr>Children &amp; Young People’s Strategy</vt:lpstr>
      <vt:lpstr>A whole population approach</vt:lpstr>
      <vt:lpstr>Acutely mild-to moderately unwell child</vt:lpstr>
      <vt:lpstr>Mild to Moderate - benefits</vt:lpstr>
      <vt:lpstr>Integrated 0-19 universal service</vt:lpstr>
      <vt:lpstr>0-19 - benefits</vt:lpstr>
      <vt:lpstr>0-19 - Outcomes</vt:lpstr>
      <vt:lpstr>Questions</vt:lpstr>
      <vt:lpstr>Other services delivered Directly by the MCP</vt:lpstr>
      <vt:lpstr>Indirectly provided services (Day 1)</vt:lpstr>
      <vt:lpstr>Indirectly provided services –Providers (Day 1)</vt:lpstr>
      <vt:lpstr>Questions</vt:lpstr>
    </vt:vector>
  </TitlesOfParts>
  <Company>Birmingham Community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McEwan Robert</dc:creator>
  <cp:lastModifiedBy>Tim</cp:lastModifiedBy>
  <cp:revision>151</cp:revision>
  <dcterms:created xsi:type="dcterms:W3CDTF">2017-03-20T08:21:12Z</dcterms:created>
  <dcterms:modified xsi:type="dcterms:W3CDTF">2018-03-05T08:26:10Z</dcterms:modified>
</cp:coreProperties>
</file>