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51"/>
  </p:notesMasterIdLst>
  <p:handoutMasterIdLst>
    <p:handoutMasterId r:id="rId52"/>
  </p:handoutMasterIdLst>
  <p:sldIdLst>
    <p:sldId id="257" r:id="rId8"/>
    <p:sldId id="290" r:id="rId9"/>
    <p:sldId id="308" r:id="rId10"/>
    <p:sldId id="296" r:id="rId11"/>
    <p:sldId id="307" r:id="rId12"/>
    <p:sldId id="309" r:id="rId13"/>
    <p:sldId id="322" r:id="rId14"/>
    <p:sldId id="279" r:id="rId15"/>
    <p:sldId id="310" r:id="rId16"/>
    <p:sldId id="278" r:id="rId17"/>
    <p:sldId id="287" r:id="rId18"/>
    <p:sldId id="316" r:id="rId19"/>
    <p:sldId id="299" r:id="rId20"/>
    <p:sldId id="298" r:id="rId21"/>
    <p:sldId id="311" r:id="rId22"/>
    <p:sldId id="301" r:id="rId23"/>
    <p:sldId id="303" r:id="rId24"/>
    <p:sldId id="302" r:id="rId25"/>
    <p:sldId id="289" r:id="rId26"/>
    <p:sldId id="312" r:id="rId27"/>
    <p:sldId id="317" r:id="rId28"/>
    <p:sldId id="318" r:id="rId29"/>
    <p:sldId id="276" r:id="rId30"/>
    <p:sldId id="300" r:id="rId31"/>
    <p:sldId id="321" r:id="rId32"/>
    <p:sldId id="313" r:id="rId33"/>
    <p:sldId id="277" r:id="rId34"/>
    <p:sldId id="306" r:id="rId35"/>
    <p:sldId id="314" r:id="rId36"/>
    <p:sldId id="288" r:id="rId37"/>
    <p:sldId id="320" r:id="rId38"/>
    <p:sldId id="324" r:id="rId39"/>
    <p:sldId id="286" r:id="rId40"/>
    <p:sldId id="315" r:id="rId41"/>
    <p:sldId id="293" r:id="rId42"/>
    <p:sldId id="284" r:id="rId43"/>
    <p:sldId id="305" r:id="rId44"/>
    <p:sldId id="294" r:id="rId45"/>
    <p:sldId id="295" r:id="rId46"/>
    <p:sldId id="304" r:id="rId47"/>
    <p:sldId id="319" r:id="rId48"/>
    <p:sldId id="323" r:id="rId49"/>
    <p:sldId id="283"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Duckworth" initials="N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13CCB-D47F-4F2D-8DC1-D58E153FA075}" v="19" dt="2019-03-13T10:45:27.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05" autoAdjust="0"/>
  </p:normalViewPr>
  <p:slideViewPr>
    <p:cSldViewPr snapToGrid="0">
      <p:cViewPr>
        <p:scale>
          <a:sx n="95" d="100"/>
          <a:sy n="95" d="100"/>
        </p:scale>
        <p:origin x="-666" y="-66"/>
      </p:cViewPr>
      <p:guideLst>
        <p:guide orient="horz" pos="946"/>
        <p:guide orient="horz" pos="1620"/>
        <p:guide orient="horz" pos="517"/>
        <p:guide pos="3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olton" userId="9996b4e2-2f23-495a-8c4b-d049794d2294" providerId="ADAL" clId="{5DF13CCB-D47F-4F2D-8DC1-D58E153FA075}"/>
    <pc:docChg chg="custSel addSld modSld">
      <pc:chgData name="Amy Bolton" userId="9996b4e2-2f23-495a-8c4b-d049794d2294" providerId="ADAL" clId="{5DF13CCB-D47F-4F2D-8DC1-D58E153FA075}" dt="2019-03-13T10:45:27.615" v="18" actId="1076"/>
      <pc:docMkLst>
        <pc:docMk/>
      </pc:docMkLst>
      <pc:sldChg chg="modSp">
        <pc:chgData name="Amy Bolton" userId="9996b4e2-2f23-495a-8c4b-d049794d2294" providerId="ADAL" clId="{5DF13CCB-D47F-4F2D-8DC1-D58E153FA075}" dt="2019-03-13T10:42:33.145" v="0" actId="20577"/>
        <pc:sldMkLst>
          <pc:docMk/>
          <pc:sldMk cId="1588643248" sldId="287"/>
        </pc:sldMkLst>
        <pc:spChg chg="mod">
          <ac:chgData name="Amy Bolton" userId="9996b4e2-2f23-495a-8c4b-d049794d2294" providerId="ADAL" clId="{5DF13CCB-D47F-4F2D-8DC1-D58E153FA075}" dt="2019-03-13T10:42:33.145" v="0" actId="20577"/>
          <ac:spMkLst>
            <pc:docMk/>
            <pc:sldMk cId="1588643248" sldId="287"/>
            <ac:spMk id="3" creationId="{00000000-0000-0000-0000-000000000000}"/>
          </ac:spMkLst>
        </pc:spChg>
      </pc:sldChg>
      <pc:sldChg chg="addSp delSp modSp add">
        <pc:chgData name="Amy Bolton" userId="9996b4e2-2f23-495a-8c4b-d049794d2294" providerId="ADAL" clId="{5DF13CCB-D47F-4F2D-8DC1-D58E153FA075}" dt="2019-03-13T10:45:27.615" v="18" actId="1076"/>
        <pc:sldMkLst>
          <pc:docMk/>
          <pc:sldMk cId="63310657" sldId="324"/>
        </pc:sldMkLst>
        <pc:spChg chg="del">
          <ac:chgData name="Amy Bolton" userId="9996b4e2-2f23-495a-8c4b-d049794d2294" providerId="ADAL" clId="{5DF13CCB-D47F-4F2D-8DC1-D58E153FA075}" dt="2019-03-13T10:44:46.099" v="11" actId="478"/>
          <ac:spMkLst>
            <pc:docMk/>
            <pc:sldMk cId="63310657" sldId="324"/>
            <ac:spMk id="2" creationId="{431A27C7-DB3B-4F03-816B-2046E8875C8E}"/>
          </ac:spMkLst>
        </pc:spChg>
        <pc:spChg chg="del">
          <ac:chgData name="Amy Bolton" userId="9996b4e2-2f23-495a-8c4b-d049794d2294" providerId="ADAL" clId="{5DF13CCB-D47F-4F2D-8DC1-D58E153FA075}" dt="2019-03-13T10:43:36.578" v="2" actId="931"/>
          <ac:spMkLst>
            <pc:docMk/>
            <pc:sldMk cId="63310657" sldId="324"/>
            <ac:spMk id="3" creationId="{494DCFFB-289F-4965-903A-2E2676331F20}"/>
          </ac:spMkLst>
        </pc:spChg>
        <pc:spChg chg="add del mod">
          <ac:chgData name="Amy Bolton" userId="9996b4e2-2f23-495a-8c4b-d049794d2294" providerId="ADAL" clId="{5DF13CCB-D47F-4F2D-8DC1-D58E153FA075}" dt="2019-03-13T10:44:28.147" v="4" actId="931"/>
          <ac:spMkLst>
            <pc:docMk/>
            <pc:sldMk cId="63310657" sldId="324"/>
            <ac:spMk id="9" creationId="{F91446A5-A06C-43AE-A2E1-9859D3044B06}"/>
          </ac:spMkLst>
        </pc:spChg>
        <pc:picChg chg="add del mod">
          <ac:chgData name="Amy Bolton" userId="9996b4e2-2f23-495a-8c4b-d049794d2294" providerId="ADAL" clId="{5DF13CCB-D47F-4F2D-8DC1-D58E153FA075}" dt="2019-03-13T10:43:39.978" v="3" actId="478"/>
          <ac:picMkLst>
            <pc:docMk/>
            <pc:sldMk cId="63310657" sldId="324"/>
            <ac:picMk id="7" creationId="{AC9CE8C0-202D-48CD-8F7B-1E7BA1F81E00}"/>
          </ac:picMkLst>
        </pc:picChg>
        <pc:picChg chg="add mod modCrop">
          <ac:chgData name="Amy Bolton" userId="9996b4e2-2f23-495a-8c4b-d049794d2294" providerId="ADAL" clId="{5DF13CCB-D47F-4F2D-8DC1-D58E153FA075}" dt="2019-03-13T10:45:27.615" v="18" actId="1076"/>
          <ac:picMkLst>
            <pc:docMk/>
            <pc:sldMk cId="63310657" sldId="324"/>
            <ac:picMk id="11" creationId="{874DF581-5D67-4E13-95F0-D1197F10DB88}"/>
          </ac:picMkLst>
        </pc:picChg>
      </pc:sldChg>
    </pc:docChg>
  </pc:docChgLst>
  <pc:docChgLst>
    <pc:chgData name="Daniel Hodgson" userId="36b46253-684d-4cad-980c-f5b68d8dfdb5" providerId="ADAL" clId="{EA457248-7D26-49A6-A33B-CB14F0A9EB8C}"/>
    <pc:docChg chg="modSld">
      <pc:chgData name="Daniel Hodgson" userId="36b46253-684d-4cad-980c-f5b68d8dfdb5" providerId="ADAL" clId="{EA457248-7D26-49A6-A33B-CB14F0A9EB8C}" dt="2019-03-11T09:12:48.725" v="18" actId="6549"/>
      <pc:docMkLst>
        <pc:docMk/>
      </pc:docMkLst>
      <pc:sldChg chg="modSp">
        <pc:chgData name="Daniel Hodgson" userId="36b46253-684d-4cad-980c-f5b68d8dfdb5" providerId="ADAL" clId="{EA457248-7D26-49A6-A33B-CB14F0A9EB8C}" dt="2019-03-11T09:12:48.725" v="18" actId="6549"/>
        <pc:sldMkLst>
          <pc:docMk/>
          <pc:sldMk cId="3917432193" sldId="320"/>
        </pc:sldMkLst>
        <pc:spChg chg="mod">
          <ac:chgData name="Daniel Hodgson" userId="36b46253-684d-4cad-980c-f5b68d8dfdb5" providerId="ADAL" clId="{EA457248-7D26-49A6-A33B-CB14F0A9EB8C}" dt="2019-03-11T09:12:48.725" v="18" actId="6549"/>
          <ac:spMkLst>
            <pc:docMk/>
            <pc:sldMk cId="3917432193" sldId="32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3/25/2019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3/25/2019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4F72-B667-724A-817B-C8D52BA16B5C}" type="slidenum">
              <a:rPr lang="en-GB" smtClean="0"/>
              <a:t>14</a:t>
            </a:fld>
            <a:endParaRPr lang="en-GB"/>
          </a:p>
        </p:txBody>
      </p:sp>
    </p:spTree>
    <p:extLst>
      <p:ext uri="{BB962C8B-B14F-4D97-AF65-F5344CB8AC3E}">
        <p14:creationId xmlns:p14="http://schemas.microsoft.com/office/powerpoint/2010/main" val="15913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30</a:t>
            </a:fld>
            <a:endParaRPr lang="en-GB"/>
          </a:p>
        </p:txBody>
      </p:sp>
    </p:spTree>
    <p:extLst>
      <p:ext uri="{BB962C8B-B14F-4D97-AF65-F5344CB8AC3E}">
        <p14:creationId xmlns:p14="http://schemas.microsoft.com/office/powerpoint/2010/main" val="65672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31</a:t>
            </a:fld>
            <a:endParaRPr lang="en-GB"/>
          </a:p>
        </p:txBody>
      </p:sp>
    </p:spTree>
    <p:extLst>
      <p:ext uri="{BB962C8B-B14F-4D97-AF65-F5344CB8AC3E}">
        <p14:creationId xmlns:p14="http://schemas.microsoft.com/office/powerpoint/2010/main" val="171880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a:t>Click to edit </a:t>
            </a:r>
            <a:br>
              <a:rPr lang="en-GB"/>
            </a:br>
            <a:r>
              <a:rPr lang="en-GB"/>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5"/>
          <p:cNvSpPr>
            <a:spLocks noGrp="1"/>
          </p:cNvSpPr>
          <p:nvPr>
            <p:ph type="chart" sz="quarter" idx="13"/>
          </p:nvPr>
        </p:nvSpPr>
        <p:spPr>
          <a:xfrm>
            <a:off x="4633913" y="1289050"/>
            <a:ext cx="4137025" cy="3049588"/>
          </a:xfrm>
        </p:spPr>
        <p:txBody>
          <a:bodyPr/>
          <a:lstStyle/>
          <a:p>
            <a:r>
              <a:rPr lang="en-US"/>
              <a:t>Click icon to add chart</a:t>
            </a:r>
            <a:endParaRPr lang="en-GB"/>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25 March,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a:p>
        </p:txBody>
      </p:sp>
      <p:sp>
        <p:nvSpPr>
          <p:cNvPr id="9" name="Chart Placeholder 5"/>
          <p:cNvSpPr>
            <a:spLocks noGrp="1"/>
          </p:cNvSpPr>
          <p:nvPr>
            <p:ph type="chart" sz="quarter" idx="13"/>
          </p:nvPr>
        </p:nvSpPr>
        <p:spPr>
          <a:xfrm>
            <a:off x="377235" y="1251100"/>
            <a:ext cx="8393704" cy="3087538"/>
          </a:xfrm>
        </p:spPr>
        <p:txBody>
          <a:bodyPr/>
          <a:lstStyle/>
          <a:p>
            <a:r>
              <a:rPr lang="en-US"/>
              <a:t>Click icon to add chart</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25 March,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a:p>
        </p:txBody>
      </p:sp>
      <p:sp>
        <p:nvSpPr>
          <p:cNvPr id="7" name="Table Placeholder 3"/>
          <p:cNvSpPr>
            <a:spLocks noGrp="1"/>
          </p:cNvSpPr>
          <p:nvPr>
            <p:ph type="tbl" sz="quarter" idx="14"/>
          </p:nvPr>
        </p:nvSpPr>
        <p:spPr>
          <a:xfrm>
            <a:off x="377235" y="917893"/>
            <a:ext cx="8393704" cy="3508110"/>
          </a:xfrm>
        </p:spPr>
        <p:txBody>
          <a:bodyPr/>
          <a:lstStyle/>
          <a:p>
            <a:r>
              <a:rPr lang="en-US"/>
              <a:t>Click icon to add table</a:t>
            </a:r>
            <a:endParaRPr lang="en-GB"/>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25 March, 2019</a:t>
            </a:fld>
            <a:endParaRPr lang="en-US"/>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25 March, 2019</a:t>
            </a:fld>
            <a:endParaRPr lang="en-US"/>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25 March, 2019</a:t>
            </a:fld>
            <a:endParaRPr lang="en-US"/>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25 March, 2019</a:t>
            </a:fld>
            <a:endParaRPr lang="en-US"/>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25 March, 2019</a:t>
            </a:fld>
            <a:endParaRPr lang="en-US"/>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25 March, 2019</a:t>
            </a:fld>
            <a:endParaRPr lang="en-US"/>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25 March, 2019</a:t>
            </a:fld>
            <a:endParaRPr lang="en-US"/>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25 March,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25 March, 2019</a:t>
            </a:fld>
            <a:endParaRPr lang="en-US"/>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25 March, 2019</a:t>
            </a:fld>
            <a:endParaRPr lang="en-US"/>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25 March, 2019</a:t>
            </a:fld>
            <a:endParaRPr lang="en-US"/>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25 March,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25 March,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25 March, 2019</a:t>
            </a:fld>
            <a:endParaRPr lang="en-US"/>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25 March,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2"/>
          </p:nvPr>
        </p:nvSpPr>
        <p:spPr>
          <a:xfrm>
            <a:off x="4639981" y="1295399"/>
            <a:ext cx="4124607" cy="3048873"/>
          </a:xfrm>
        </p:spPr>
        <p:txBody>
          <a:bodyPr/>
          <a:lstStyle/>
          <a:p>
            <a:r>
              <a:rPr lang="en-US"/>
              <a:t>Click icon to add picture</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25 March, 2019</a:t>
            </a:fld>
            <a:endParaRPr lang="en-US"/>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25 March,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
        <p:nvSpPr>
          <p:cNvPr id="7" name="Picture Placeholder 7"/>
          <p:cNvSpPr>
            <a:spLocks noGrp="1"/>
          </p:cNvSpPr>
          <p:nvPr>
            <p:ph type="pic" sz="quarter" idx="12"/>
          </p:nvPr>
        </p:nvSpPr>
        <p:spPr>
          <a:xfrm>
            <a:off x="403257" y="1295399"/>
            <a:ext cx="8361331" cy="3048873"/>
          </a:xfrm>
        </p:spPr>
        <p:txBody>
          <a:bodyPr/>
          <a:lstStyle/>
          <a:p>
            <a:r>
              <a:rPr lang="en-US"/>
              <a:t>Click icon to add picture</a:t>
            </a:r>
            <a:endParaRPr lang="en-GB"/>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25 March, 2019</a:t>
            </a:fld>
            <a:endParaRPr lang="en-US"/>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25 March, 2019</a:t>
            </a:fld>
            <a:endParaRPr lang="en-US"/>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25 March, 2019</a:t>
            </a:fld>
            <a:endParaRPr lang="en-US"/>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25 March, 2019</a:t>
            </a:fld>
            <a:endParaRPr lang="en-US"/>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a:t>Click to edit </a:t>
            </a:r>
            <a:br>
              <a:rPr lang="en-GB"/>
            </a:br>
            <a:r>
              <a:rPr lang="en-GB"/>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25 March, 2019</a:t>
            </a:fld>
            <a:endParaRPr lang="en-US"/>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england.nhs.uk/nhsidentit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sessionalGPs@bma.org.uk" TargetMode="External"/><Relationship Id="rId3" Type="http://schemas.openxmlformats.org/officeDocument/2006/relationships/hyperlink" Target="https://www.bma.org.uk/connecting-doctors/the_practice/b/weblog/" TargetMode="External"/><Relationship Id="rId7" Type="http://schemas.openxmlformats.org/officeDocument/2006/relationships/hyperlink" Target="mailto:info.lmcqueries@bma.org.uk" TargetMode="External"/><Relationship Id="rId2" Type="http://schemas.openxmlformats.org/officeDocument/2006/relationships/hyperlink" Target="http://www.bma.org.uk/gpcontractengland" TargetMode="External"/><Relationship Id="rId1" Type="http://schemas.openxmlformats.org/officeDocument/2006/relationships/slideLayout" Target="../slideLayouts/slideLayout2.xml"/><Relationship Id="rId6" Type="http://schemas.openxmlformats.org/officeDocument/2006/relationships/hyperlink" Target="mailto:info.gpc@bma.org.uk" TargetMode="External"/><Relationship Id="rId5" Type="http://schemas.openxmlformats.org/officeDocument/2006/relationships/hyperlink" Target="https://www.bma.org.uk/collective-voice/committees/general-practitioners-committee/sessional-gps-subcommittee" TargetMode="External"/><Relationship Id="rId4" Type="http://schemas.openxmlformats.org/officeDocument/2006/relationships/hyperlink" Target="https://www.bma.org.uk/collective-voice/committees/general-practitioners-committee/gpc-englan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GP contract reform 2019</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2009444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workforce</a:t>
            </a:r>
          </a:p>
        </p:txBody>
      </p:sp>
      <p:sp>
        <p:nvSpPr>
          <p:cNvPr id="3" name="Content Placeholder 2"/>
          <p:cNvSpPr>
            <a:spLocks noGrp="1"/>
          </p:cNvSpPr>
          <p:nvPr>
            <p:ph idx="1"/>
          </p:nvPr>
        </p:nvSpPr>
        <p:spPr>
          <a:xfrm>
            <a:off x="375469" y="723640"/>
            <a:ext cx="8336140" cy="3595486"/>
          </a:xfrm>
        </p:spPr>
        <p:txBody>
          <a:bodyPr/>
          <a:lstStyle/>
          <a:p>
            <a:pPr marL="342900" indent="-342900">
              <a:lnSpc>
                <a:spcPct val="100000"/>
              </a:lnSpc>
              <a:buFont typeface="Arial" panose="020B0604020202020204" pitchFamily="34" charset="0"/>
              <a:buChar char="•"/>
            </a:pPr>
            <a:endParaRPr lang="en-GB" sz="1600" dirty="0">
              <a:solidFill>
                <a:srgbClr val="002060"/>
              </a:solidFill>
              <a:latin typeface="+mj-lt"/>
            </a:endParaRPr>
          </a:p>
          <a:p>
            <a:pPr marL="342900" indent="-342900">
              <a:lnSpc>
                <a:spcPct val="100000"/>
              </a:lnSpc>
              <a:buFont typeface="Arial" panose="020B0604020202020204" pitchFamily="34" charset="0"/>
              <a:buChar char="•"/>
            </a:pPr>
            <a:r>
              <a:rPr lang="en-GB" sz="1600" dirty="0">
                <a:solidFill>
                  <a:srgbClr val="002060"/>
                </a:solidFill>
                <a:latin typeface="+mj-lt"/>
              </a:rPr>
              <a:t>New workforce at network level will increase across the five years</a:t>
            </a:r>
          </a:p>
          <a:p>
            <a:pPr marL="342900" indent="-342900">
              <a:lnSpc>
                <a:spcPct val="100000"/>
              </a:lnSpc>
              <a:buFont typeface="Arial" panose="020B0604020202020204" pitchFamily="34" charset="0"/>
              <a:buChar char="•"/>
            </a:pPr>
            <a:r>
              <a:rPr lang="en-GB" sz="1600" dirty="0">
                <a:solidFill>
                  <a:srgbClr val="002060"/>
                </a:solidFill>
                <a:latin typeface="+mj-lt"/>
              </a:rPr>
              <a:t>New workforce will be part funded recurrently at 70% including on-costs, with 30% to be provided by the network (apart from social prescribers which will be 100% funded by NHSE)</a:t>
            </a:r>
          </a:p>
          <a:p>
            <a:pPr marL="342900" indent="-342900">
              <a:lnSpc>
                <a:spcPct val="100000"/>
              </a:lnSpc>
              <a:buFont typeface="Arial" panose="020B0604020202020204" pitchFamily="34" charset="0"/>
              <a:buChar char="•"/>
            </a:pPr>
            <a:r>
              <a:rPr lang="en-GB" sz="1600" dirty="0">
                <a:solidFill>
                  <a:srgbClr val="002060"/>
                </a:solidFill>
                <a:latin typeface="+mj-lt"/>
              </a:rPr>
              <a:t>Funding will be set nationally based on Agenda for Change scales, but no requirement locally to employ on the </a:t>
            </a:r>
            <a:r>
              <a:rPr lang="en-GB" sz="1600" dirty="0" err="1">
                <a:solidFill>
                  <a:srgbClr val="002060"/>
                </a:solidFill>
                <a:latin typeface="+mj-lt"/>
              </a:rPr>
              <a:t>AfC</a:t>
            </a:r>
            <a:r>
              <a:rPr lang="en-GB" sz="1600" dirty="0">
                <a:solidFill>
                  <a:srgbClr val="002060"/>
                </a:solidFill>
                <a:latin typeface="+mj-lt"/>
              </a:rPr>
              <a:t> contract</a:t>
            </a:r>
          </a:p>
          <a:p>
            <a:pPr marL="342900" indent="-342900">
              <a:lnSpc>
                <a:spcPct val="100000"/>
              </a:lnSpc>
              <a:buFont typeface="Arial" panose="020B0604020202020204" pitchFamily="34" charset="0"/>
              <a:buChar char="•"/>
            </a:pPr>
            <a:r>
              <a:rPr lang="en-GB" sz="1600" dirty="0">
                <a:solidFill>
                  <a:srgbClr val="002060"/>
                </a:solidFill>
                <a:latin typeface="+mj-lt"/>
              </a:rPr>
              <a:t>Network to agree how the new workforce is employed (by practices, a lead practice, a federation or community trust on behalf of the network etc)</a:t>
            </a:r>
          </a:p>
          <a:p>
            <a:pPr marL="342900" indent="-342900">
              <a:lnSpc>
                <a:spcPct val="100000"/>
              </a:lnSpc>
              <a:buFont typeface="Arial" panose="020B0604020202020204" pitchFamily="34" charset="0"/>
              <a:buChar char="•"/>
            </a:pPr>
            <a:r>
              <a:rPr lang="en-GB" sz="1600" dirty="0">
                <a:solidFill>
                  <a:srgbClr val="002060"/>
                </a:solidFill>
                <a:latin typeface="+mj-lt"/>
              </a:rPr>
              <a:t>Network to agree how the workforce is deployed, in line with agreeing how services are configured</a:t>
            </a:r>
          </a:p>
          <a:p>
            <a:pPr marL="342900" indent="-342900">
              <a:lnSpc>
                <a:spcPct val="100000"/>
              </a:lnSpc>
              <a:buFont typeface="Arial" panose="020B0604020202020204" pitchFamily="34" charset="0"/>
              <a:buChar char="•"/>
            </a:pPr>
            <a:r>
              <a:rPr lang="en-GB" sz="1600" dirty="0">
                <a:solidFill>
                  <a:srgbClr val="002060"/>
                </a:solidFill>
                <a:latin typeface="+mj-lt"/>
              </a:rPr>
              <a:t>CCGs should ensure that the community workforce is aligned along the PCN geography</a:t>
            </a:r>
          </a:p>
          <a:p>
            <a:pPr marL="342900" indent="-342900">
              <a:buFont typeface="Arial" panose="020B0604020202020204" pitchFamily="34" charset="0"/>
              <a:buChar char="•"/>
            </a:pPr>
            <a:r>
              <a:rPr lang="en-GB" sz="1600" dirty="0">
                <a:solidFill>
                  <a:srgbClr val="002060"/>
                </a:solidFill>
                <a:latin typeface="+mj-lt"/>
              </a:rPr>
              <a:t>Guidance on employment and deployment of network workforce will be provided shortly</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10</a:t>
            </a:fld>
            <a:endParaRPr lang="en-GB">
              <a:latin typeface="+mj-lt"/>
            </a:endParaRPr>
          </a:p>
        </p:txBody>
      </p:sp>
    </p:spTree>
    <p:extLst>
      <p:ext uri="{BB962C8B-B14F-4D97-AF65-F5344CB8AC3E}">
        <p14:creationId xmlns:p14="http://schemas.microsoft.com/office/powerpoint/2010/main" val="90483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funding</a:t>
            </a:r>
          </a:p>
        </p:txBody>
      </p:sp>
      <p:sp>
        <p:nvSpPr>
          <p:cNvPr id="3" name="Content Placeholder 2"/>
          <p:cNvSpPr>
            <a:spLocks noGrp="1"/>
          </p:cNvSpPr>
          <p:nvPr>
            <p:ph idx="1"/>
          </p:nvPr>
        </p:nvSpPr>
        <p:spPr>
          <a:xfrm>
            <a:off x="321341" y="834172"/>
            <a:ext cx="8336140" cy="3935000"/>
          </a:xfrm>
        </p:spPr>
        <p:txBody>
          <a:bodyPr/>
          <a:lstStyle/>
          <a:p>
            <a:pPr marL="342900" indent="-342900">
              <a:lnSpc>
                <a:spcPct val="100000"/>
              </a:lnSpc>
              <a:buFont typeface="Arial" panose="020B0604020202020204" pitchFamily="34" charset="0"/>
              <a:buChar char="•"/>
            </a:pPr>
            <a:r>
              <a:rPr lang="en-GB" sz="1300" dirty="0">
                <a:solidFill>
                  <a:srgbClr val="002060"/>
                </a:solidFill>
                <a:latin typeface="+mn-lt"/>
              </a:rPr>
              <a:t>70% of workforce costs (including </a:t>
            </a:r>
            <a:r>
              <a:rPr lang="en-GB" sz="1300" dirty="0" err="1">
                <a:solidFill>
                  <a:srgbClr val="002060"/>
                </a:solidFill>
                <a:latin typeface="+mn-lt"/>
              </a:rPr>
              <a:t>oncosts</a:t>
            </a:r>
            <a:r>
              <a:rPr lang="en-GB" sz="1300" dirty="0">
                <a:solidFill>
                  <a:srgbClr val="002060"/>
                </a:solidFill>
                <a:latin typeface="+mn-lt"/>
              </a:rPr>
              <a:t>) will be funded recurrently, including annual pay uplifts in line with </a:t>
            </a:r>
            <a:r>
              <a:rPr lang="en-GB" sz="1300" dirty="0" err="1">
                <a:solidFill>
                  <a:srgbClr val="002060"/>
                </a:solidFill>
                <a:latin typeface="+mn-lt"/>
              </a:rPr>
              <a:t>AfC</a:t>
            </a:r>
            <a:r>
              <a:rPr lang="en-GB" sz="1300" dirty="0">
                <a:solidFill>
                  <a:srgbClr val="002060"/>
                </a:solidFill>
                <a:latin typeface="+mn-lt"/>
              </a:rPr>
              <a:t> scales</a:t>
            </a:r>
          </a:p>
          <a:p>
            <a:pPr marL="342900" indent="-342900">
              <a:lnSpc>
                <a:spcPct val="100000"/>
              </a:lnSpc>
              <a:buFont typeface="Arial" panose="020B0604020202020204" pitchFamily="34" charset="0"/>
              <a:buChar char="•"/>
            </a:pPr>
            <a:r>
              <a:rPr lang="en-GB" sz="1300" dirty="0">
                <a:solidFill>
                  <a:srgbClr val="002060"/>
                </a:solidFill>
                <a:latin typeface="+mn-lt"/>
              </a:rPr>
              <a:t>100% of social prescribing costs (including </a:t>
            </a:r>
            <a:r>
              <a:rPr lang="en-GB" sz="1300" dirty="0" err="1">
                <a:solidFill>
                  <a:srgbClr val="002060"/>
                </a:solidFill>
                <a:latin typeface="+mn-lt"/>
              </a:rPr>
              <a:t>oncosts</a:t>
            </a:r>
            <a:r>
              <a:rPr lang="en-GB" sz="1300" dirty="0">
                <a:solidFill>
                  <a:srgbClr val="002060"/>
                </a:solidFill>
                <a:latin typeface="+mn-lt"/>
              </a:rPr>
              <a:t>) will be funded, including annual pay uplifts in line with </a:t>
            </a:r>
            <a:r>
              <a:rPr lang="en-GB" sz="1300" dirty="0" err="1">
                <a:solidFill>
                  <a:srgbClr val="002060"/>
                </a:solidFill>
                <a:latin typeface="+mn-lt"/>
              </a:rPr>
              <a:t>AfC</a:t>
            </a:r>
            <a:r>
              <a:rPr lang="en-GB" sz="1300" dirty="0">
                <a:solidFill>
                  <a:srgbClr val="002060"/>
                </a:solidFill>
                <a:latin typeface="+mn-lt"/>
              </a:rPr>
              <a:t> scales</a:t>
            </a:r>
          </a:p>
          <a:p>
            <a:pPr marL="342900" indent="-342900">
              <a:lnSpc>
                <a:spcPct val="100000"/>
              </a:lnSpc>
              <a:buFont typeface="Arial" panose="020B0604020202020204" pitchFamily="34" charset="0"/>
              <a:buChar char="•"/>
            </a:pPr>
            <a:r>
              <a:rPr lang="en-GB" sz="1300" dirty="0">
                <a:solidFill>
                  <a:srgbClr val="002060"/>
                </a:solidFill>
                <a:latin typeface="+mn-lt"/>
              </a:rPr>
              <a:t>These workforce costs will be provided to networks on the appointment of individuals (</a:t>
            </a:r>
            <a:r>
              <a:rPr lang="en-GB" sz="1300" dirty="0" err="1">
                <a:solidFill>
                  <a:srgbClr val="002060"/>
                </a:solidFill>
                <a:latin typeface="+mn-lt"/>
              </a:rPr>
              <a:t>ie</a:t>
            </a:r>
            <a:r>
              <a:rPr lang="en-GB" sz="1300" dirty="0">
                <a:solidFill>
                  <a:srgbClr val="002060"/>
                </a:solidFill>
                <a:latin typeface="+mn-lt"/>
              </a:rPr>
              <a:t> a reimbursement, but not provided without people in post)</a:t>
            </a:r>
          </a:p>
          <a:p>
            <a:pPr marL="342900" indent="-342900">
              <a:lnSpc>
                <a:spcPct val="100000"/>
              </a:lnSpc>
              <a:buFont typeface="Arial" panose="020B0604020202020204" pitchFamily="34" charset="0"/>
              <a:buChar char="•"/>
            </a:pPr>
            <a:r>
              <a:rPr lang="en-GB" sz="1300" dirty="0">
                <a:solidFill>
                  <a:srgbClr val="002060"/>
                </a:solidFill>
                <a:latin typeface="+mn-lt"/>
              </a:rPr>
              <a:t>Funding for 0.2 WTE per 40,000 pts, for clinical lead, at national average GP salary (including </a:t>
            </a:r>
            <a:r>
              <a:rPr lang="en-GB" sz="1300" dirty="0" err="1">
                <a:solidFill>
                  <a:srgbClr val="002060"/>
                </a:solidFill>
                <a:latin typeface="+mn-lt"/>
              </a:rPr>
              <a:t>oncosts</a:t>
            </a:r>
            <a:r>
              <a:rPr lang="en-GB" sz="1300" dirty="0">
                <a:solidFill>
                  <a:srgbClr val="002060"/>
                </a:solidFill>
                <a:latin typeface="+mn-lt"/>
              </a:rPr>
              <a:t>) – on sliding scale based on network size</a:t>
            </a:r>
          </a:p>
          <a:p>
            <a:pPr marL="342900" indent="-342900">
              <a:lnSpc>
                <a:spcPct val="100000"/>
              </a:lnSpc>
              <a:buFont typeface="Arial" panose="020B0604020202020204" pitchFamily="34" charset="0"/>
              <a:buChar char="•"/>
            </a:pPr>
            <a:r>
              <a:rPr lang="en-GB" sz="1300" dirty="0">
                <a:solidFill>
                  <a:srgbClr val="002060"/>
                </a:solidFill>
                <a:latin typeface="+mn-lt"/>
              </a:rPr>
              <a:t>Recurrent £1.50 per patient for network development, as an entitlement</a:t>
            </a:r>
          </a:p>
          <a:p>
            <a:pPr marL="342900" indent="-342900">
              <a:lnSpc>
                <a:spcPct val="100000"/>
              </a:lnSpc>
              <a:buFont typeface="Arial" panose="020B0604020202020204" pitchFamily="34" charset="0"/>
              <a:buChar char="•"/>
            </a:pPr>
            <a:r>
              <a:rPr lang="en-GB" sz="1300" dirty="0">
                <a:solidFill>
                  <a:srgbClr val="002060"/>
                </a:solidFill>
                <a:latin typeface="+mn-lt"/>
              </a:rPr>
              <a:t>Recurrent £1.45 per patient for extended hours, as an entitlement</a:t>
            </a:r>
          </a:p>
          <a:p>
            <a:pPr marL="342900" indent="-342900">
              <a:lnSpc>
                <a:spcPct val="100000"/>
              </a:lnSpc>
              <a:buFont typeface="Arial" panose="020B0604020202020204" pitchFamily="34" charset="0"/>
              <a:buChar char="•"/>
            </a:pPr>
            <a:r>
              <a:rPr lang="en-GB" sz="1300" dirty="0">
                <a:solidFill>
                  <a:srgbClr val="002060"/>
                </a:solidFill>
                <a:latin typeface="+mn-lt"/>
                <a:cs typeface="Calibri Light" panose="020F0302020204030204" pitchFamily="34" charset="0"/>
              </a:rPr>
              <a:t>Network ‘Investment and Impact Fund’, starting in 2020 at £75m building up to £300m by 2024</a:t>
            </a:r>
          </a:p>
          <a:p>
            <a:pPr marL="342900" indent="-342900">
              <a:lnSpc>
                <a:spcPct val="100000"/>
              </a:lnSpc>
              <a:buFont typeface="Arial" panose="020B0604020202020204" pitchFamily="34" charset="0"/>
              <a:buChar char="•"/>
            </a:pPr>
            <a:r>
              <a:rPr lang="en-GB" sz="1300" dirty="0">
                <a:solidFill>
                  <a:srgbClr val="002060"/>
                </a:solidFill>
                <a:latin typeface="+mn-lt"/>
              </a:rPr>
              <a:t>From 2020: potential additional funding for new services per Long Term Plan</a:t>
            </a:r>
          </a:p>
          <a:p>
            <a:pPr marL="342900" indent="-342900">
              <a:lnSpc>
                <a:spcPct val="100000"/>
              </a:lnSpc>
              <a:buFont typeface="Arial" panose="020B0604020202020204" pitchFamily="34" charset="0"/>
              <a:buChar char="•"/>
            </a:pPr>
            <a:r>
              <a:rPr lang="en-GB" sz="1300" dirty="0">
                <a:solidFill>
                  <a:srgbClr val="002060"/>
                </a:solidFill>
                <a:latin typeface="+mn-lt"/>
              </a:rPr>
              <a:t>From 2021: Guaranteed £6 per head for Improving Access to go to networks – some may receive this earlier</a:t>
            </a:r>
          </a:p>
          <a:p>
            <a:pPr marL="342900" indent="-342900">
              <a:lnSpc>
                <a:spcPct val="100000"/>
              </a:lnSpc>
              <a:buFont typeface="Arial" panose="020B0604020202020204" pitchFamily="34" charset="0"/>
              <a:buChar char="•"/>
            </a:pPr>
            <a:r>
              <a:rPr lang="en-GB" sz="1300" dirty="0">
                <a:solidFill>
                  <a:srgbClr val="002060"/>
                </a:solidFill>
                <a:latin typeface="+mn-lt"/>
              </a:rPr>
              <a:t>CCGs may decide to transfer LES funding to the Network (but this is not a requirement and should be discussed with LMCs and practices)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11</a:t>
            </a:fld>
            <a:endParaRPr lang="en-GB">
              <a:latin typeface="+mj-lt"/>
            </a:endParaRPr>
          </a:p>
        </p:txBody>
      </p:sp>
    </p:spTree>
    <p:extLst>
      <p:ext uri="{BB962C8B-B14F-4D97-AF65-F5344CB8AC3E}">
        <p14:creationId xmlns:p14="http://schemas.microsoft.com/office/powerpoint/2010/main" val="158864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Example network funding &amp; workforce 2019</a:t>
            </a:r>
          </a:p>
        </p:txBody>
      </p:sp>
      <p:sp>
        <p:nvSpPr>
          <p:cNvPr id="3" name="Content Placeholder 2"/>
          <p:cNvSpPr>
            <a:spLocks noGrp="1"/>
          </p:cNvSpPr>
          <p:nvPr>
            <p:ph idx="1"/>
          </p:nvPr>
        </p:nvSpPr>
        <p:spPr>
          <a:xfrm>
            <a:off x="321341" y="723640"/>
            <a:ext cx="8336140" cy="3935001"/>
          </a:xfrm>
        </p:spPr>
        <p:txBody>
          <a:bodyPr/>
          <a:lstStyle/>
          <a:p>
            <a:pPr>
              <a:lnSpc>
                <a:spcPct val="100000"/>
              </a:lnSpc>
            </a:pPr>
            <a:endParaRPr lang="en-GB" sz="1300" b="1" dirty="0">
              <a:solidFill>
                <a:srgbClr val="002060"/>
              </a:solidFill>
              <a:latin typeface="+mn-lt"/>
            </a:endParaRPr>
          </a:p>
          <a:p>
            <a:pPr>
              <a:lnSpc>
                <a:spcPct val="100000"/>
              </a:lnSpc>
            </a:pPr>
            <a:r>
              <a:rPr lang="en-GB" sz="1300" dirty="0">
                <a:solidFill>
                  <a:srgbClr val="002060"/>
                </a:solidFill>
                <a:latin typeface="+mn-lt"/>
              </a:rPr>
              <a:t>In 2019, a network of 40,000 patients (made up of 5 practices each with 8,000 patients) may expect the following:</a:t>
            </a:r>
          </a:p>
          <a:p>
            <a:pPr marL="342900" indent="-342900">
              <a:lnSpc>
                <a:spcPct val="100000"/>
              </a:lnSpc>
              <a:buFont typeface="Arial" panose="020B0604020202020204" pitchFamily="34" charset="0"/>
              <a:buChar char="•"/>
            </a:pPr>
            <a:r>
              <a:rPr lang="en-GB" sz="1300" dirty="0">
                <a:solidFill>
                  <a:srgbClr val="002060"/>
                </a:solidFill>
                <a:latin typeface="+mn-lt"/>
              </a:rPr>
              <a:t>£1.50 per patient entitlement: </a:t>
            </a:r>
            <a:r>
              <a:rPr lang="en-GB" sz="1300" b="1" dirty="0">
                <a:solidFill>
                  <a:srgbClr val="002060"/>
                </a:solidFill>
                <a:latin typeface="+mn-lt"/>
              </a:rPr>
              <a:t>£60,000</a:t>
            </a:r>
          </a:p>
          <a:p>
            <a:pPr marL="342900" indent="-342900">
              <a:lnSpc>
                <a:spcPct val="100000"/>
              </a:lnSpc>
              <a:buFont typeface="Arial" panose="020B0604020202020204" pitchFamily="34" charset="0"/>
              <a:buChar char="•"/>
            </a:pPr>
            <a:r>
              <a:rPr lang="en-GB" sz="1300" dirty="0">
                <a:solidFill>
                  <a:srgbClr val="002060"/>
                </a:solidFill>
                <a:latin typeface="+mn-lt"/>
              </a:rPr>
              <a:t>£1.45 per patient (extended hours funding): </a:t>
            </a:r>
            <a:r>
              <a:rPr lang="en-GB" sz="1300" b="1" dirty="0">
                <a:solidFill>
                  <a:srgbClr val="002060"/>
                </a:solidFill>
                <a:latin typeface="+mn-lt"/>
              </a:rPr>
              <a:t>£43,500</a:t>
            </a:r>
            <a:r>
              <a:rPr lang="en-GB" sz="1300" dirty="0">
                <a:solidFill>
                  <a:srgbClr val="002060"/>
                </a:solidFill>
                <a:latin typeface="+mn-lt"/>
              </a:rPr>
              <a:t> (for quarters 2, 3, 4 only)</a:t>
            </a:r>
          </a:p>
          <a:p>
            <a:pPr marL="342900" indent="-342900">
              <a:lnSpc>
                <a:spcPct val="100000"/>
              </a:lnSpc>
              <a:buFont typeface="Arial" panose="020B0604020202020204" pitchFamily="34" charset="0"/>
              <a:buChar char="•"/>
            </a:pPr>
            <a:r>
              <a:rPr lang="en-GB" sz="1300" dirty="0">
                <a:solidFill>
                  <a:srgbClr val="002060"/>
                </a:solidFill>
                <a:latin typeface="+mn-lt"/>
              </a:rPr>
              <a:t>0.2 FTE for CD (including on-costs) – pass through cost: </a:t>
            </a:r>
            <a:r>
              <a:rPr lang="en-GB" sz="1300" b="1" dirty="0">
                <a:solidFill>
                  <a:srgbClr val="002060"/>
                </a:solidFill>
                <a:latin typeface="+mn-lt"/>
              </a:rPr>
              <a:t>£27,503 </a:t>
            </a:r>
          </a:p>
          <a:p>
            <a:pPr marL="342900" indent="-342900">
              <a:lnSpc>
                <a:spcPct val="100000"/>
              </a:lnSpc>
              <a:buFont typeface="Arial" panose="020B0604020202020204" pitchFamily="34" charset="0"/>
              <a:buChar char="•"/>
            </a:pPr>
            <a:r>
              <a:rPr lang="en-US" sz="1300" dirty="0">
                <a:solidFill>
                  <a:srgbClr val="002060"/>
                </a:solidFill>
                <a:latin typeface="+mn-lt"/>
              </a:rPr>
              <a:t>1 Social Prescriber, fully funded to a maximum of </a:t>
            </a:r>
            <a:r>
              <a:rPr lang="en-US" sz="1300" b="1" dirty="0">
                <a:solidFill>
                  <a:srgbClr val="002060"/>
                </a:solidFill>
                <a:latin typeface="+mn-lt"/>
              </a:rPr>
              <a:t>£34,113</a:t>
            </a:r>
            <a:r>
              <a:rPr lang="en-US" sz="1300" dirty="0">
                <a:solidFill>
                  <a:srgbClr val="002060"/>
                </a:solidFill>
                <a:latin typeface="+mn-lt"/>
              </a:rPr>
              <a:t> (including on-costs) – pass through cost</a:t>
            </a:r>
          </a:p>
          <a:p>
            <a:pPr marL="342900" indent="-342900">
              <a:lnSpc>
                <a:spcPct val="100000"/>
              </a:lnSpc>
              <a:buFont typeface="Arial" panose="020B0604020202020204" pitchFamily="34" charset="0"/>
              <a:buChar char="•"/>
            </a:pPr>
            <a:r>
              <a:rPr lang="en-US" sz="1300" dirty="0">
                <a:solidFill>
                  <a:srgbClr val="002060"/>
                </a:solidFill>
                <a:latin typeface="+mn-lt"/>
              </a:rPr>
              <a:t>1 Clinical Pharmacist, funded to a maximum of </a:t>
            </a:r>
            <a:r>
              <a:rPr lang="en-US" sz="1300" b="1" dirty="0">
                <a:solidFill>
                  <a:srgbClr val="002060"/>
                </a:solidFill>
                <a:latin typeface="+mn-lt"/>
              </a:rPr>
              <a:t>£37,810</a:t>
            </a:r>
            <a:r>
              <a:rPr lang="en-US" sz="1300" dirty="0">
                <a:solidFill>
                  <a:srgbClr val="002060"/>
                </a:solidFill>
                <a:latin typeface="+mn-lt"/>
              </a:rPr>
              <a:t> for 70% (including on-costs) – pass through cost</a:t>
            </a:r>
          </a:p>
          <a:p>
            <a:pPr marL="342900" indent="-342900">
              <a:lnSpc>
                <a:spcPct val="100000"/>
              </a:lnSpc>
              <a:buFont typeface="Arial" panose="020B0604020202020204" pitchFamily="34" charset="0"/>
              <a:buChar char="•"/>
            </a:pPr>
            <a:r>
              <a:rPr lang="en-GB" sz="1300" b="1" dirty="0">
                <a:solidFill>
                  <a:srgbClr val="002060"/>
                </a:solidFill>
                <a:latin typeface="+mn-lt"/>
              </a:rPr>
              <a:t>Total for 2019: £203,000, of which £103,500 is for network decision</a:t>
            </a:r>
          </a:p>
          <a:p>
            <a:pPr>
              <a:lnSpc>
                <a:spcPct val="100000"/>
              </a:lnSpc>
            </a:pPr>
            <a:endParaRPr lang="en-GB" sz="1300">
              <a:solidFill>
                <a:srgbClr val="002060"/>
              </a:solidFill>
              <a:latin typeface="+mn-lt"/>
            </a:endParaRPr>
          </a:p>
          <a:p>
            <a:pPr>
              <a:lnSpc>
                <a:spcPct val="100000"/>
              </a:lnSpc>
            </a:pPr>
            <a:endParaRPr lang="en-GB" sz="1300" dirty="0">
              <a:solidFill>
                <a:srgbClr val="002060"/>
              </a:solidFill>
              <a:latin typeface="+mn-lt"/>
            </a:endParaRPr>
          </a:p>
          <a:p>
            <a:pPr>
              <a:lnSpc>
                <a:spcPct val="100000"/>
              </a:lnSpc>
            </a:pPr>
            <a:r>
              <a:rPr lang="en-GB" sz="1300" b="1" dirty="0">
                <a:solidFill>
                  <a:srgbClr val="002060"/>
                </a:solidFill>
                <a:latin typeface="+mn-lt"/>
              </a:rPr>
              <a:t>Expenditure for 2019</a:t>
            </a:r>
            <a:r>
              <a:rPr lang="en-GB" sz="1300" dirty="0">
                <a:solidFill>
                  <a:srgbClr val="002060"/>
                </a:solidFill>
                <a:latin typeface="+mn-lt"/>
              </a:rPr>
              <a:t> will include:</a:t>
            </a:r>
          </a:p>
          <a:p>
            <a:pPr marL="285750" indent="-285750">
              <a:lnSpc>
                <a:spcPct val="100000"/>
              </a:lnSpc>
              <a:buFont typeface="Arial" panose="020B0604020202020204" pitchFamily="34" charset="0"/>
              <a:buChar char="•"/>
            </a:pPr>
            <a:r>
              <a:rPr lang="en-GB" sz="1300" dirty="0">
                <a:solidFill>
                  <a:srgbClr val="002060"/>
                </a:solidFill>
                <a:latin typeface="+mn-lt"/>
              </a:rPr>
              <a:t>30% (including on-costs) for the Clinical Pharmacist (approx. £16,000 per network) </a:t>
            </a:r>
          </a:p>
          <a:p>
            <a:pPr marL="285750" indent="-285750">
              <a:lnSpc>
                <a:spcPct val="100000"/>
              </a:lnSpc>
              <a:buFont typeface="Arial" panose="020B0604020202020204" pitchFamily="34" charset="0"/>
              <a:buChar char="•"/>
            </a:pPr>
            <a:r>
              <a:rPr lang="en-GB" sz="1300" dirty="0">
                <a:solidFill>
                  <a:srgbClr val="002060"/>
                </a:solidFill>
                <a:latin typeface="+mn-lt"/>
              </a:rPr>
              <a:t>Additional resource to cover 100% of the population for extended hours (which will vary network to network)</a:t>
            </a:r>
          </a:p>
          <a:p>
            <a:pPr>
              <a:lnSpc>
                <a:spcPct val="100000"/>
              </a:lnSpc>
            </a:pPr>
            <a:endParaRPr lang="en-GB" sz="1300" dirty="0">
              <a:solidFill>
                <a:srgbClr val="002060"/>
              </a:solidFill>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dirty="0">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12</a:t>
            </a:fld>
            <a:endParaRPr lang="en-GB">
              <a:latin typeface="+mj-lt"/>
            </a:endParaRPr>
          </a:p>
        </p:txBody>
      </p:sp>
    </p:spTree>
    <p:extLst>
      <p:ext uri="{BB962C8B-B14F-4D97-AF65-F5344CB8AC3E}">
        <p14:creationId xmlns:p14="http://schemas.microsoft.com/office/powerpoint/2010/main" val="608655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9F328C-2036-4667-A5AE-54795401C774}"/>
              </a:ext>
            </a:extLst>
          </p:cNvPr>
          <p:cNvSpPr>
            <a:spLocks noGrp="1"/>
          </p:cNvSpPr>
          <p:nvPr>
            <p:ph idx="1"/>
          </p:nvPr>
        </p:nvSpPr>
        <p:spPr>
          <a:xfrm>
            <a:off x="375469" y="723640"/>
            <a:ext cx="8300698" cy="3595486"/>
          </a:xfrm>
        </p:spPr>
        <p:txBody>
          <a:bodyPr/>
          <a:lstStyle/>
          <a:p>
            <a:pPr>
              <a:lnSpc>
                <a:spcPct val="100000"/>
              </a:lnSpc>
            </a:pPr>
            <a:r>
              <a:rPr lang="en-GB" sz="1400" dirty="0">
                <a:latin typeface="+mj-lt"/>
              </a:rPr>
              <a:t>A number of network services will be developed in line with NHS England’s Long Term Plan, and phased into the DES over the coming years. </a:t>
            </a:r>
          </a:p>
          <a:p>
            <a:pPr>
              <a:lnSpc>
                <a:spcPct val="100000"/>
              </a:lnSpc>
              <a:spcAft>
                <a:spcPts val="0"/>
              </a:spcAft>
            </a:pPr>
            <a:r>
              <a:rPr lang="en-GB" sz="1400" b="1" dirty="0">
                <a:latin typeface="+mj-lt"/>
              </a:rPr>
              <a:t>2019</a:t>
            </a:r>
          </a:p>
          <a:p>
            <a:pPr marL="285750" indent="-285750">
              <a:lnSpc>
                <a:spcPct val="100000"/>
              </a:lnSpc>
              <a:buFont typeface="Arial" panose="020B0604020202020204" pitchFamily="34" charset="0"/>
              <a:buChar char="•"/>
            </a:pPr>
            <a:r>
              <a:rPr lang="en-GB" sz="1400" dirty="0">
                <a:latin typeface="+mj-lt"/>
              </a:rPr>
              <a:t>Extended Hours access integrated into networks – same requirements as the DES, for 100% of network population</a:t>
            </a:r>
          </a:p>
          <a:p>
            <a:pPr>
              <a:lnSpc>
                <a:spcPct val="100000"/>
              </a:lnSpc>
              <a:spcAft>
                <a:spcPts val="0"/>
              </a:spcAft>
            </a:pPr>
            <a:r>
              <a:rPr lang="en-GB" sz="1400" b="1" dirty="0">
                <a:latin typeface="+mj-lt"/>
              </a:rPr>
              <a:t>2020</a:t>
            </a:r>
          </a:p>
          <a:p>
            <a:pPr marL="285750" indent="-285750">
              <a:lnSpc>
                <a:spcPct val="100000"/>
              </a:lnSpc>
              <a:buFont typeface="Arial" panose="020B0604020202020204" pitchFamily="34" charset="0"/>
              <a:buChar char="•"/>
            </a:pPr>
            <a:r>
              <a:rPr lang="en-GB" sz="1400" dirty="0">
                <a:latin typeface="+mj-lt"/>
              </a:rPr>
              <a:t>Structured medication review</a:t>
            </a:r>
          </a:p>
          <a:p>
            <a:pPr marL="285750" indent="-285750">
              <a:lnSpc>
                <a:spcPct val="100000"/>
              </a:lnSpc>
              <a:buFont typeface="Arial" panose="020B0604020202020204" pitchFamily="34" charset="0"/>
              <a:buChar char="•"/>
            </a:pPr>
            <a:r>
              <a:rPr lang="en-GB" sz="1400" dirty="0">
                <a:latin typeface="+mj-lt"/>
              </a:rPr>
              <a:t>Enhanced health in care homes</a:t>
            </a:r>
          </a:p>
          <a:p>
            <a:pPr marL="285750" indent="-285750">
              <a:lnSpc>
                <a:spcPct val="100000"/>
              </a:lnSpc>
              <a:buFont typeface="Arial" panose="020B0604020202020204" pitchFamily="34" charset="0"/>
              <a:buChar char="•"/>
            </a:pPr>
            <a:r>
              <a:rPr lang="en-GB" sz="1400" dirty="0">
                <a:latin typeface="+mj-lt"/>
              </a:rPr>
              <a:t>Anticipatory care (with community services)</a:t>
            </a:r>
          </a:p>
          <a:p>
            <a:pPr marL="285750" indent="-285750">
              <a:lnSpc>
                <a:spcPct val="100000"/>
              </a:lnSpc>
              <a:buFont typeface="Arial" panose="020B0604020202020204" pitchFamily="34" charset="0"/>
              <a:buChar char="•"/>
            </a:pPr>
            <a:r>
              <a:rPr lang="en-GB" sz="1400" dirty="0">
                <a:latin typeface="+mj-lt"/>
              </a:rPr>
              <a:t>Personalised care</a:t>
            </a:r>
          </a:p>
          <a:p>
            <a:pPr marL="285750" indent="-285750">
              <a:lnSpc>
                <a:spcPct val="100000"/>
              </a:lnSpc>
              <a:buFont typeface="Arial" panose="020B0604020202020204" pitchFamily="34" charset="0"/>
              <a:buChar char="•"/>
            </a:pPr>
            <a:r>
              <a:rPr lang="en-GB" sz="1400" dirty="0">
                <a:latin typeface="+mj-lt"/>
              </a:rPr>
              <a:t>Supporting early cancer diagnosis</a:t>
            </a:r>
          </a:p>
          <a:p>
            <a:pPr>
              <a:lnSpc>
                <a:spcPct val="100000"/>
              </a:lnSpc>
              <a:spcAft>
                <a:spcPts val="0"/>
              </a:spcAft>
            </a:pPr>
            <a:r>
              <a:rPr lang="en-GB" sz="1400" b="1" dirty="0">
                <a:latin typeface="+mj-lt"/>
              </a:rPr>
              <a:t>2021</a:t>
            </a:r>
          </a:p>
          <a:p>
            <a:pPr marL="285750" indent="-285750">
              <a:lnSpc>
                <a:spcPct val="100000"/>
              </a:lnSpc>
              <a:buFont typeface="Arial" panose="020B0604020202020204" pitchFamily="34" charset="0"/>
              <a:buChar char="•"/>
            </a:pPr>
            <a:r>
              <a:rPr lang="en-GB" sz="1400" dirty="0">
                <a:latin typeface="+mj-lt"/>
              </a:rPr>
              <a:t>Cardiovascular disease prevention and diagnosis, through case finding</a:t>
            </a:r>
          </a:p>
          <a:p>
            <a:pPr marL="285750" indent="-285750">
              <a:lnSpc>
                <a:spcPct val="100000"/>
              </a:lnSpc>
              <a:buFont typeface="Arial" panose="020B0604020202020204" pitchFamily="34" charset="0"/>
              <a:buChar char="•"/>
            </a:pPr>
            <a:r>
              <a:rPr lang="en-US" sz="1400" dirty="0">
                <a:latin typeface="+mj-lt"/>
              </a:rPr>
              <a:t>Action to tackle inequalities</a:t>
            </a:r>
          </a:p>
          <a:p>
            <a:pPr algn="ctr">
              <a:lnSpc>
                <a:spcPct val="100000"/>
              </a:lnSpc>
            </a:pPr>
            <a:endParaRPr lang="en-US" sz="1400" b="1" dirty="0">
              <a:latin typeface="+mj-lt"/>
            </a:endParaRPr>
          </a:p>
          <a:p>
            <a:pPr algn="ctr">
              <a:lnSpc>
                <a:spcPct val="100000"/>
              </a:lnSpc>
            </a:pPr>
            <a:r>
              <a:rPr lang="en-US" sz="1400" b="1" dirty="0">
                <a:latin typeface="+mj-lt"/>
              </a:rPr>
              <a:t>The content, and associated service specifications for these, will be subject to annual negotiation with GPC England</a:t>
            </a:r>
          </a:p>
        </p:txBody>
      </p:sp>
      <p:sp>
        <p:nvSpPr>
          <p:cNvPr id="4" name="Date Placeholder 3">
            <a:extLst>
              <a:ext uri="{FF2B5EF4-FFF2-40B4-BE49-F238E27FC236}">
                <a16:creationId xmlns:a16="http://schemas.microsoft.com/office/drawing/2014/main" xmlns="" id="{381F73A2-E9CF-4A66-BD27-F9B07AE04F3E}"/>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2E274324-CA78-49D1-B189-12679358E49F}"/>
              </a:ext>
            </a:extLst>
          </p:cNvPr>
          <p:cNvSpPr>
            <a:spLocks noGrp="1"/>
          </p:cNvSpPr>
          <p:nvPr>
            <p:ph type="sldNum" sz="quarter" idx="4"/>
          </p:nvPr>
        </p:nvSpPr>
        <p:spPr/>
        <p:txBody>
          <a:bodyPr/>
          <a:lstStyle/>
          <a:p>
            <a:fld id="{E4E00EF0-048C-114D-ADD5-1D5ACA69D45F}" type="slidenum">
              <a:rPr lang="en-GB" smtClean="0"/>
              <a:pPr/>
              <a:t>13</a:t>
            </a:fld>
            <a:endParaRPr lang="en-GB"/>
          </a:p>
        </p:txBody>
      </p:sp>
      <p:sp>
        <p:nvSpPr>
          <p:cNvPr id="6" name="Title 1">
            <a:extLst>
              <a:ext uri="{FF2B5EF4-FFF2-40B4-BE49-F238E27FC236}">
                <a16:creationId xmlns:a16="http://schemas.microsoft.com/office/drawing/2014/main" xmlns="" id="{3E05CA79-40D1-4EF1-A3C5-5069E600710F}"/>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Network services</a:t>
            </a:r>
          </a:p>
        </p:txBody>
      </p:sp>
    </p:spTree>
    <p:extLst>
      <p:ext uri="{BB962C8B-B14F-4D97-AF65-F5344CB8AC3E}">
        <p14:creationId xmlns:p14="http://schemas.microsoft.com/office/powerpoint/2010/main" val="3064979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sz="2800" b="1" dirty="0">
                <a:latin typeface="+mj-lt"/>
              </a:rPr>
              <a:t>Timetable for PCN establishment</a:t>
            </a:r>
          </a:p>
        </p:txBody>
      </p:sp>
      <p:graphicFrame>
        <p:nvGraphicFramePr>
          <p:cNvPr id="6" name="Content Placeholder 5">
            <a:extLst>
              <a:ext uri="{FF2B5EF4-FFF2-40B4-BE49-F238E27FC236}">
                <a16:creationId xmlns:a16="http://schemas.microsoft.com/office/drawing/2014/main" xmlns="" id="{1CB417DD-9AAB-4EE7-8A98-AF36BCF87818}"/>
              </a:ext>
            </a:extLst>
          </p:cNvPr>
          <p:cNvGraphicFramePr>
            <a:graphicFrameLocks noGrp="1"/>
          </p:cNvGraphicFramePr>
          <p:nvPr>
            <p:ph idx="1"/>
            <p:extLst>
              <p:ext uri="{D42A27DB-BD31-4B8C-83A1-F6EECF244321}">
                <p14:modId xmlns:p14="http://schemas.microsoft.com/office/powerpoint/2010/main" val="2152638490"/>
              </p:ext>
            </p:extLst>
          </p:nvPr>
        </p:nvGraphicFramePr>
        <p:xfrm>
          <a:off x="388044" y="716754"/>
          <a:ext cx="8503379" cy="4098228"/>
        </p:xfrm>
        <a:graphic>
          <a:graphicData uri="http://schemas.openxmlformats.org/drawingml/2006/table">
            <a:tbl>
              <a:tblPr firstRow="1" firstCol="1" bandRow="1">
                <a:tableStyleId>{5C22544A-7EE6-4342-B048-85BDC9FD1C3A}</a:tableStyleId>
              </a:tblPr>
              <a:tblGrid>
                <a:gridCol w="2781919">
                  <a:extLst>
                    <a:ext uri="{9D8B030D-6E8A-4147-A177-3AD203B41FA5}">
                      <a16:colId xmlns:a16="http://schemas.microsoft.com/office/drawing/2014/main" xmlns="" val="1909086297"/>
                    </a:ext>
                  </a:extLst>
                </a:gridCol>
                <a:gridCol w="5721460">
                  <a:extLst>
                    <a:ext uri="{9D8B030D-6E8A-4147-A177-3AD203B41FA5}">
                      <a16:colId xmlns:a16="http://schemas.microsoft.com/office/drawing/2014/main" xmlns="" val="3980607220"/>
                    </a:ext>
                  </a:extLst>
                </a:gridCol>
              </a:tblGrid>
              <a:tr h="184058">
                <a:tc>
                  <a:txBody>
                    <a:bodyPr/>
                    <a:lstStyle/>
                    <a:p>
                      <a:pPr marL="457200">
                        <a:lnSpc>
                          <a:spcPct val="115000"/>
                        </a:lnSpc>
                        <a:spcAft>
                          <a:spcPts val="0"/>
                        </a:spcAft>
                      </a:pPr>
                      <a:r>
                        <a:rPr lang="en-GB" sz="1400">
                          <a:effectLst/>
                        </a:rPr>
                        <a:t>Date</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457200">
                        <a:lnSpc>
                          <a:spcPct val="115000"/>
                        </a:lnSpc>
                        <a:spcAft>
                          <a:spcPts val="0"/>
                        </a:spcAft>
                      </a:pPr>
                      <a:r>
                        <a:rPr lang="en-GB" sz="1400" dirty="0">
                          <a:effectLst/>
                        </a:rPr>
                        <a:t>Action</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1342768956"/>
                  </a:ext>
                </a:extLst>
              </a:tr>
              <a:tr h="312788">
                <a:tc>
                  <a:txBody>
                    <a:bodyPr/>
                    <a:lstStyle/>
                    <a:p>
                      <a:pPr marL="457200">
                        <a:lnSpc>
                          <a:spcPct val="115000"/>
                        </a:lnSpc>
                        <a:spcAft>
                          <a:spcPts val="0"/>
                        </a:spcAft>
                      </a:pPr>
                      <a:r>
                        <a:rPr lang="en-GB" sz="1400" dirty="0">
                          <a:effectLst/>
                        </a:rPr>
                        <a:t>Jan-Apr 2019</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PCNs prepare to meet the Network Contract registration requirements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3032543241"/>
                  </a:ext>
                </a:extLst>
              </a:tr>
              <a:tr h="476136">
                <a:tc>
                  <a:txBody>
                    <a:bodyPr/>
                    <a:lstStyle/>
                    <a:p>
                      <a:pPr marL="457200">
                        <a:lnSpc>
                          <a:spcPct val="115000"/>
                        </a:lnSpc>
                        <a:spcAft>
                          <a:spcPts val="0"/>
                        </a:spcAft>
                      </a:pPr>
                      <a:r>
                        <a:rPr lang="en-GB" sz="1400">
                          <a:effectLst/>
                        </a:rPr>
                        <a:t>By 29 Mar 2019</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NHS England and GPC England jointly issue the Network Agreement and 2019/20 Network Contract</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1085612605"/>
                  </a:ext>
                </a:extLst>
              </a:tr>
              <a:tr h="312788">
                <a:tc>
                  <a:txBody>
                    <a:bodyPr/>
                    <a:lstStyle/>
                    <a:p>
                      <a:pPr marL="457200">
                        <a:lnSpc>
                          <a:spcPct val="115000"/>
                        </a:lnSpc>
                        <a:spcAft>
                          <a:spcPts val="0"/>
                        </a:spcAft>
                      </a:pPr>
                      <a:r>
                        <a:rPr lang="en-GB" sz="1400">
                          <a:effectLst/>
                        </a:rPr>
                        <a:t>By 15 May 2019</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All Primary Care Networks submit registration information to their CCG</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2617771361"/>
                  </a:ext>
                </a:extLst>
              </a:tr>
              <a:tr h="476136">
                <a:tc>
                  <a:txBody>
                    <a:bodyPr/>
                    <a:lstStyle/>
                    <a:p>
                      <a:pPr marL="457200">
                        <a:lnSpc>
                          <a:spcPct val="115000"/>
                        </a:lnSpc>
                        <a:spcAft>
                          <a:spcPts val="0"/>
                        </a:spcAft>
                      </a:pPr>
                      <a:r>
                        <a:rPr lang="en-GB" sz="1400" dirty="0">
                          <a:effectLst/>
                        </a:rPr>
                        <a:t>By 31 May 2019</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CCGs confirm network coverage and approve variation to GMS, PMS and APMS contracts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2622919385"/>
                  </a:ext>
                </a:extLst>
              </a:tr>
              <a:tr h="380766">
                <a:tc>
                  <a:txBody>
                    <a:bodyPr/>
                    <a:lstStyle/>
                    <a:p>
                      <a:pPr marL="457200">
                        <a:lnSpc>
                          <a:spcPct val="115000"/>
                        </a:lnSpc>
                        <a:spcAft>
                          <a:spcPts val="0"/>
                        </a:spcAft>
                      </a:pPr>
                      <a:r>
                        <a:rPr lang="en-GB" sz="1400">
                          <a:effectLst/>
                        </a:rPr>
                        <a:t>Early Jun</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NHS England and GPC England jointly work with CCGs and LMCs to resolve any issues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4103614016"/>
                  </a:ext>
                </a:extLst>
              </a:tr>
              <a:tr h="312788">
                <a:tc>
                  <a:txBody>
                    <a:bodyPr/>
                    <a:lstStyle/>
                    <a:p>
                      <a:pPr marL="457200">
                        <a:lnSpc>
                          <a:spcPct val="115000"/>
                        </a:lnSpc>
                        <a:spcAft>
                          <a:spcPts val="0"/>
                        </a:spcAft>
                      </a:pPr>
                      <a:r>
                        <a:rPr lang="en-GB" sz="1400">
                          <a:effectLst/>
                        </a:rPr>
                        <a:t>1 Jul 2019</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Network Contract goes live across 100% of the country</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3722640709"/>
                  </a:ext>
                </a:extLst>
              </a:tr>
              <a:tr h="1129528">
                <a:tc>
                  <a:txBody>
                    <a:bodyPr/>
                    <a:lstStyle/>
                    <a:p>
                      <a:pPr marL="457200">
                        <a:lnSpc>
                          <a:spcPct val="115000"/>
                        </a:lnSpc>
                        <a:spcAft>
                          <a:spcPts val="0"/>
                        </a:spcAft>
                      </a:pPr>
                      <a:r>
                        <a:rPr lang="en-GB" sz="1400">
                          <a:effectLst/>
                        </a:rPr>
                        <a:t>Jul 2019-Mar 2020</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National entitlements under the 2019/20 Network Contract start:</a:t>
                      </a:r>
                      <a:endParaRPr lang="en-US" sz="1400" dirty="0">
                        <a:effectLst/>
                      </a:endParaRPr>
                    </a:p>
                    <a:p>
                      <a:pPr marL="646112" lvl="0" indent="-285750">
                        <a:lnSpc>
                          <a:spcPct val="115000"/>
                        </a:lnSpc>
                        <a:spcAft>
                          <a:spcPts val="0"/>
                        </a:spcAft>
                        <a:buFont typeface="Arial" panose="020B0604020202020204" pitchFamily="34" charset="0"/>
                        <a:buChar char="•"/>
                      </a:pPr>
                      <a:r>
                        <a:rPr lang="en-GB" sz="1400" dirty="0">
                          <a:effectLst/>
                        </a:rPr>
                        <a:t>year 1 of the workforce funding</a:t>
                      </a:r>
                      <a:endParaRPr lang="en-US" sz="1400" dirty="0">
                        <a:effectLst/>
                      </a:endParaRPr>
                    </a:p>
                    <a:p>
                      <a:pPr marL="646112" lvl="0" indent="-285750">
                        <a:lnSpc>
                          <a:spcPct val="115000"/>
                        </a:lnSpc>
                        <a:spcAft>
                          <a:spcPts val="0"/>
                        </a:spcAft>
                        <a:buFont typeface="Arial" panose="020B0604020202020204" pitchFamily="34" charset="0"/>
                        <a:buChar char="•"/>
                      </a:pPr>
                      <a:r>
                        <a:rPr lang="en-GB" sz="1400" dirty="0">
                          <a:effectLst/>
                        </a:rPr>
                        <a:t>ongoing support funding for the Clinical Director </a:t>
                      </a:r>
                      <a:endParaRPr lang="en-US" sz="1400" dirty="0">
                        <a:effectLst/>
                      </a:endParaRPr>
                    </a:p>
                    <a:p>
                      <a:pPr marL="646112" lvl="0" indent="-285750">
                        <a:lnSpc>
                          <a:spcPct val="115000"/>
                        </a:lnSpc>
                        <a:spcAft>
                          <a:spcPts val="0"/>
                        </a:spcAft>
                        <a:buFont typeface="Arial" panose="020B0604020202020204" pitchFamily="34" charset="0"/>
                        <a:buChar char="•"/>
                      </a:pPr>
                      <a:r>
                        <a:rPr lang="en-GB" sz="1400" dirty="0">
                          <a:effectLst/>
                        </a:rPr>
                        <a:t>ongoing £1.50/head from CCG allocations </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1571316700"/>
                  </a:ext>
                </a:extLst>
              </a:tr>
              <a:tr h="312788">
                <a:tc>
                  <a:txBody>
                    <a:bodyPr/>
                    <a:lstStyle/>
                    <a:p>
                      <a:pPr marL="457200">
                        <a:lnSpc>
                          <a:spcPct val="115000"/>
                        </a:lnSpc>
                        <a:spcAft>
                          <a:spcPts val="0"/>
                        </a:spcAft>
                      </a:pPr>
                      <a:r>
                        <a:rPr lang="en-GB" sz="1400" dirty="0">
                          <a:effectLst/>
                        </a:rPr>
                        <a:t>Apr 2020 onwards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National Network Services start under the 2020/21 Network Contract</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xmlns="" val="622676201"/>
                  </a:ext>
                </a:extLst>
              </a:tr>
            </a:tbl>
          </a:graphicData>
        </a:graphic>
      </p:graphicFrame>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14</a:t>
            </a:fld>
            <a:endParaRPr lang="en-GB">
              <a:latin typeface="+mj-lt"/>
            </a:endParaRPr>
          </a:p>
        </p:txBody>
      </p:sp>
    </p:spTree>
    <p:extLst>
      <p:ext uri="{BB962C8B-B14F-4D97-AF65-F5344CB8AC3E}">
        <p14:creationId xmlns:p14="http://schemas.microsoft.com/office/powerpoint/2010/main" val="2108111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IT and Digital</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1889281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F3AE16-901F-4E73-9C9F-AAB764EFAE36}"/>
              </a:ext>
            </a:extLst>
          </p:cNvPr>
          <p:cNvSpPr>
            <a:spLocks noGrp="1"/>
          </p:cNvSpPr>
          <p:nvPr>
            <p:ph idx="1"/>
          </p:nvPr>
        </p:nvSpPr>
        <p:spPr>
          <a:xfrm>
            <a:off x="375467" y="927125"/>
            <a:ext cx="8173747" cy="3507715"/>
          </a:xfrm>
        </p:spPr>
        <p:txBody>
          <a:bodyPr/>
          <a:lstStyle/>
          <a:p>
            <a:pPr>
              <a:lnSpc>
                <a:spcPct val="100000"/>
              </a:lnSpc>
            </a:pPr>
            <a:endParaRPr lang="en-GB" sz="1500" dirty="0">
              <a:latin typeface="+mn-lt"/>
            </a:endParaRPr>
          </a:p>
          <a:p>
            <a:pPr>
              <a:lnSpc>
                <a:spcPct val="100000"/>
              </a:lnSpc>
            </a:pPr>
            <a:r>
              <a:rPr lang="en-GB" sz="1500" dirty="0">
                <a:latin typeface="+mn-lt"/>
              </a:rPr>
              <a:t>The agreement between GPC England and NHS England is predicated on appropriate and functional infrastructure being in place e.g. broadband capacity.</a:t>
            </a:r>
          </a:p>
          <a:p>
            <a:pPr>
              <a:lnSpc>
                <a:spcPct val="100000"/>
              </a:lnSpc>
            </a:pPr>
            <a:r>
              <a:rPr lang="en-GB" sz="1500" dirty="0">
                <a:latin typeface="+mn-lt"/>
              </a:rPr>
              <a:t>GPC England will work with NHS England to develop a standard specification for IT systems within primary care. This will include:</a:t>
            </a:r>
          </a:p>
          <a:p>
            <a:pPr marL="285750" indent="-285750">
              <a:lnSpc>
                <a:spcPct val="100000"/>
              </a:lnSpc>
              <a:buFont typeface="Arial" panose="020B0604020202020204" pitchFamily="34" charset="0"/>
              <a:buChar char="•"/>
            </a:pPr>
            <a:r>
              <a:rPr lang="en-GB" sz="1500" dirty="0">
                <a:latin typeface="+mn-lt"/>
              </a:rPr>
              <a:t>GP2GP capability for the transfer of all patient records between practices when a patient registers or de-registers;</a:t>
            </a:r>
          </a:p>
          <a:p>
            <a:pPr marL="285750" indent="-285750">
              <a:lnSpc>
                <a:spcPct val="100000"/>
              </a:lnSpc>
              <a:buFont typeface="Arial" panose="020B0604020202020204" pitchFamily="34" charset="0"/>
              <a:buChar char="•"/>
            </a:pPr>
            <a:r>
              <a:rPr lang="en-GB" sz="1500" dirty="0">
                <a:latin typeface="+mn-lt"/>
              </a:rPr>
              <a:t>the digitisation of paper medical records;</a:t>
            </a:r>
          </a:p>
          <a:p>
            <a:pPr marL="285750" indent="-285750">
              <a:lnSpc>
                <a:spcPct val="100000"/>
              </a:lnSpc>
              <a:buFont typeface="Arial" panose="020B0604020202020204" pitchFamily="34" charset="0"/>
              <a:buChar char="•"/>
            </a:pPr>
            <a:r>
              <a:rPr lang="en-GB" sz="1500" dirty="0">
                <a:latin typeface="+mn-lt"/>
              </a:rPr>
              <a:t>cyber security;</a:t>
            </a:r>
          </a:p>
          <a:p>
            <a:pPr marL="285750" indent="-285750">
              <a:lnSpc>
                <a:spcPct val="100000"/>
              </a:lnSpc>
              <a:buFont typeface="Arial" panose="020B0604020202020204" pitchFamily="34" charset="0"/>
              <a:buChar char="•"/>
            </a:pPr>
            <a:r>
              <a:rPr lang="en-GB" sz="1500" dirty="0">
                <a:latin typeface="+mn-lt"/>
              </a:rPr>
              <a:t>system standards; and</a:t>
            </a:r>
          </a:p>
          <a:p>
            <a:pPr marL="285750" indent="-285750">
              <a:lnSpc>
                <a:spcPct val="100000"/>
              </a:lnSpc>
              <a:buFont typeface="Arial" panose="020B0604020202020204" pitchFamily="34" charset="0"/>
              <a:buChar char="•"/>
            </a:pPr>
            <a:r>
              <a:rPr lang="en-GB" sz="1500" dirty="0">
                <a:latin typeface="+mn-lt"/>
              </a:rPr>
              <a:t>ensuring investment decisions take account of ‘digital maturity’ so that systems are appropriate. This will ensure that practices are able to fully utilise new IT and digital developments.</a:t>
            </a:r>
          </a:p>
          <a:p>
            <a:pPr>
              <a:lnSpc>
                <a:spcPct val="100000"/>
              </a:lnSpc>
            </a:pPr>
            <a:endParaRPr lang="en-GB" sz="1500" dirty="0">
              <a:latin typeface="+mn-lt"/>
            </a:endParaRPr>
          </a:p>
          <a:p>
            <a:pPr>
              <a:lnSpc>
                <a:spcPct val="100000"/>
              </a:lnSpc>
            </a:pPr>
            <a:endParaRPr lang="en-US" sz="1500" dirty="0">
              <a:latin typeface="+mn-lt"/>
            </a:endParaRPr>
          </a:p>
        </p:txBody>
      </p:sp>
      <p:sp>
        <p:nvSpPr>
          <p:cNvPr id="5" name="Slide Number Placeholder 4">
            <a:extLst>
              <a:ext uri="{FF2B5EF4-FFF2-40B4-BE49-F238E27FC236}">
                <a16:creationId xmlns:a16="http://schemas.microsoft.com/office/drawing/2014/main" xmlns="" id="{EF684685-405D-4EEC-9EC3-41AFB47A96E4}"/>
              </a:ext>
            </a:extLst>
          </p:cNvPr>
          <p:cNvSpPr>
            <a:spLocks noGrp="1"/>
          </p:cNvSpPr>
          <p:nvPr>
            <p:ph type="sldNum" sz="quarter" idx="4"/>
          </p:nvPr>
        </p:nvSpPr>
        <p:spPr/>
        <p:txBody>
          <a:bodyPr/>
          <a:lstStyle/>
          <a:p>
            <a:fld id="{E4E00EF0-048C-114D-ADD5-1D5ACA69D45F}" type="slidenum">
              <a:rPr lang="en-GB" smtClean="0"/>
              <a:pPr/>
              <a:t>16</a:t>
            </a:fld>
            <a:endParaRPr lang="en-GB"/>
          </a:p>
        </p:txBody>
      </p:sp>
      <p:sp>
        <p:nvSpPr>
          <p:cNvPr id="6" name="Title 1">
            <a:extLst>
              <a:ext uri="{FF2B5EF4-FFF2-40B4-BE49-F238E27FC236}">
                <a16:creationId xmlns:a16="http://schemas.microsoft.com/office/drawing/2014/main" xmlns="" id="{F544A5CA-8CED-4948-8E1C-6EB6EF2E842D}"/>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Infrastructure</a:t>
            </a:r>
          </a:p>
        </p:txBody>
      </p:sp>
    </p:spTree>
    <p:extLst>
      <p:ext uri="{BB962C8B-B14F-4D97-AF65-F5344CB8AC3E}">
        <p14:creationId xmlns:p14="http://schemas.microsoft.com/office/powerpoint/2010/main" val="1320056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2ECD39-744E-40AD-A281-1406ED61BAB1}"/>
              </a:ext>
            </a:extLst>
          </p:cNvPr>
          <p:cNvSpPr>
            <a:spLocks noGrp="1"/>
          </p:cNvSpPr>
          <p:nvPr>
            <p:ph idx="1"/>
          </p:nvPr>
        </p:nvSpPr>
        <p:spPr>
          <a:xfrm>
            <a:off x="388043" y="895227"/>
            <a:ext cx="8161172" cy="3666140"/>
          </a:xfrm>
        </p:spPr>
        <p:txBody>
          <a:bodyPr/>
          <a:lstStyle/>
          <a:p>
            <a:pPr>
              <a:lnSpc>
                <a:spcPct val="100000"/>
              </a:lnSpc>
            </a:pPr>
            <a:r>
              <a:rPr lang="en-GB" sz="1600" b="1" dirty="0"/>
              <a:t>From April 2019 </a:t>
            </a:r>
            <a:r>
              <a:rPr lang="en-GB" sz="1600" b="1" dirty="0">
                <a:latin typeface="Calibri Light" panose="020F0302020204030204" pitchFamily="34" charset="0"/>
                <a:cs typeface="Calibri Light" panose="020F0302020204030204" pitchFamily="34" charset="0"/>
              </a:rPr>
              <a:t>practices</a:t>
            </a:r>
            <a:r>
              <a:rPr lang="en-GB" sz="1600" b="1" dirty="0"/>
              <a:t> will be required to:</a:t>
            </a:r>
            <a:endParaRPr lang="en-GB" sz="1600" dirty="0"/>
          </a:p>
          <a:p>
            <a:pPr marL="285750" indent="-285750">
              <a:lnSpc>
                <a:spcPct val="100000"/>
              </a:lnSpc>
              <a:buFont typeface="Arial" panose="020B0604020202020204" pitchFamily="34" charset="0"/>
              <a:buChar char="•"/>
            </a:pPr>
            <a:r>
              <a:rPr lang="en-GB" sz="1600" dirty="0">
                <a:latin typeface="+mj-lt"/>
              </a:rPr>
              <a:t>Provide new patients with full online access to prospective data from their patient record (using/referring to national NHS Login identity verification)</a:t>
            </a:r>
          </a:p>
          <a:p>
            <a:pPr marL="285750" indent="-285750">
              <a:lnSpc>
                <a:spcPct val="100000"/>
              </a:lnSpc>
              <a:buFont typeface="Arial" panose="020B0604020202020204" pitchFamily="34" charset="0"/>
              <a:buChar char="•"/>
            </a:pPr>
            <a:r>
              <a:rPr lang="en-GB" sz="1600" dirty="0">
                <a:latin typeface="+mj-lt"/>
              </a:rPr>
              <a:t>Reserve appointments for NHS 111 clinicians (not lay call handlers) to book patients into. This will be 1 appointment per day, per 3,000 patients (rounded down, with a minimum of 1), </a:t>
            </a:r>
            <a:r>
              <a:rPr lang="en-GB" sz="1600" dirty="0" err="1">
                <a:latin typeface="+mj-lt"/>
              </a:rPr>
              <a:t>eg</a:t>
            </a:r>
            <a:r>
              <a:rPr lang="en-GB" sz="1600" dirty="0">
                <a:latin typeface="+mj-lt"/>
              </a:rPr>
              <a:t>:</a:t>
            </a:r>
          </a:p>
          <a:p>
            <a:pPr>
              <a:lnSpc>
                <a:spcPct val="100000"/>
              </a:lnSpc>
            </a:pPr>
            <a:r>
              <a:rPr lang="en-GB" sz="1400" dirty="0">
                <a:latin typeface="+mj-lt"/>
              </a:rPr>
              <a:t>	1500 patients = 1 appointment</a:t>
            </a:r>
          </a:p>
          <a:p>
            <a:pPr>
              <a:lnSpc>
                <a:spcPct val="100000"/>
              </a:lnSpc>
            </a:pPr>
            <a:r>
              <a:rPr lang="en-GB" sz="1400" dirty="0">
                <a:latin typeface="+mj-lt"/>
              </a:rPr>
              <a:t>	5900 patients = 1 appointment</a:t>
            </a:r>
          </a:p>
          <a:p>
            <a:pPr>
              <a:lnSpc>
                <a:spcPct val="100000"/>
              </a:lnSpc>
            </a:pPr>
            <a:r>
              <a:rPr lang="en-GB" sz="1400" dirty="0">
                <a:latin typeface="+mj-lt"/>
              </a:rPr>
              <a:t>	6001 patients = 2 appointments</a:t>
            </a:r>
            <a:endParaRPr lang="en-GB" sz="1600" dirty="0">
              <a:latin typeface="+mj-lt"/>
            </a:endParaRPr>
          </a:p>
          <a:p>
            <a:pPr marL="285750" indent="-285750">
              <a:lnSpc>
                <a:spcPct val="100000"/>
              </a:lnSpc>
              <a:buFont typeface="Arial" panose="020B0604020202020204" pitchFamily="34" charset="0"/>
              <a:buChar char="•"/>
            </a:pPr>
            <a:r>
              <a:rPr lang="en-GB" sz="1600" dirty="0">
                <a:latin typeface="+mj-lt"/>
              </a:rPr>
              <a:t>These should be spread evenly through the day and the practice can decide how to manage patients booked into these appointments </a:t>
            </a:r>
          </a:p>
          <a:p>
            <a:pPr marL="285750" indent="-285750">
              <a:lnSpc>
                <a:spcPct val="100000"/>
              </a:lnSpc>
              <a:buFont typeface="Arial" panose="020B0604020202020204" pitchFamily="34" charset="0"/>
              <a:buChar char="•"/>
            </a:pPr>
            <a:r>
              <a:rPr lang="en-GB" sz="1600" dirty="0">
                <a:latin typeface="+mj-lt"/>
              </a:rPr>
              <a:t>These appointments may be freed for others to book if not booked within a set period before the appointment (further detail on this will be provided).</a:t>
            </a:r>
          </a:p>
          <a:p>
            <a:pPr>
              <a:lnSpc>
                <a:spcPct val="100000"/>
              </a:lnSpc>
            </a:pPr>
            <a:endParaRPr lang="en-GB" sz="1600" dirty="0">
              <a:latin typeface="+mj-lt"/>
            </a:endParaRPr>
          </a:p>
          <a:p>
            <a:pPr>
              <a:lnSpc>
                <a:spcPct val="100000"/>
              </a:lnSpc>
            </a:pPr>
            <a:endParaRPr lang="en-GB" sz="1600" dirty="0">
              <a:latin typeface="+mj-lt"/>
            </a:endParaRPr>
          </a:p>
          <a:p>
            <a:pPr>
              <a:lnSpc>
                <a:spcPct val="100000"/>
              </a:lnSpc>
            </a:pPr>
            <a:r>
              <a:rPr lang="en-GB" sz="1600" dirty="0"/>
              <a:t> </a:t>
            </a:r>
            <a:endParaRPr lang="en-US" sz="1600" dirty="0"/>
          </a:p>
        </p:txBody>
      </p:sp>
      <p:sp>
        <p:nvSpPr>
          <p:cNvPr id="4" name="Date Placeholder 3">
            <a:extLst>
              <a:ext uri="{FF2B5EF4-FFF2-40B4-BE49-F238E27FC236}">
                <a16:creationId xmlns:a16="http://schemas.microsoft.com/office/drawing/2014/main" xmlns="" id="{6DA0B616-ABD6-4511-B366-641556A0BAC8}"/>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950A1382-2617-40E3-ACC2-39D20AA4BF3E}"/>
              </a:ext>
            </a:extLst>
          </p:cNvPr>
          <p:cNvSpPr>
            <a:spLocks noGrp="1"/>
          </p:cNvSpPr>
          <p:nvPr>
            <p:ph type="sldNum" sz="quarter" idx="4"/>
          </p:nvPr>
        </p:nvSpPr>
        <p:spPr/>
        <p:txBody>
          <a:bodyPr/>
          <a:lstStyle/>
          <a:p>
            <a:fld id="{E4E00EF0-048C-114D-ADD5-1D5ACA69D45F}" type="slidenum">
              <a:rPr lang="en-GB" smtClean="0"/>
              <a:pPr/>
              <a:t>17</a:t>
            </a:fld>
            <a:endParaRPr lang="en-GB"/>
          </a:p>
        </p:txBody>
      </p:sp>
      <p:sp>
        <p:nvSpPr>
          <p:cNvPr id="6" name="Title 1">
            <a:extLst>
              <a:ext uri="{FF2B5EF4-FFF2-40B4-BE49-F238E27FC236}">
                <a16:creationId xmlns:a16="http://schemas.microsoft.com/office/drawing/2014/main" xmlns="" id="{BB104BD9-B78E-4A1E-A8D2-85AC1EC05973}"/>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Requirements</a:t>
            </a:r>
          </a:p>
        </p:txBody>
      </p:sp>
    </p:spTree>
    <p:extLst>
      <p:ext uri="{BB962C8B-B14F-4D97-AF65-F5344CB8AC3E}">
        <p14:creationId xmlns:p14="http://schemas.microsoft.com/office/powerpoint/2010/main" val="1746564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2ECD39-744E-40AD-A281-1406ED61BAB1}"/>
              </a:ext>
            </a:extLst>
          </p:cNvPr>
          <p:cNvSpPr>
            <a:spLocks noGrp="1"/>
          </p:cNvSpPr>
          <p:nvPr>
            <p:ph idx="1"/>
          </p:nvPr>
        </p:nvSpPr>
        <p:spPr>
          <a:xfrm>
            <a:off x="377994" y="803599"/>
            <a:ext cx="8343727" cy="3062391"/>
          </a:xfrm>
        </p:spPr>
        <p:txBody>
          <a:bodyPr/>
          <a:lstStyle/>
          <a:p>
            <a:pPr>
              <a:lnSpc>
                <a:spcPct val="100000"/>
              </a:lnSpc>
            </a:pPr>
            <a:r>
              <a:rPr lang="en-GB" sz="1400" b="1" dirty="0">
                <a:latin typeface="+mj-lt"/>
              </a:rPr>
              <a:t>During 2019, practices will need to prepare to: </a:t>
            </a:r>
          </a:p>
          <a:p>
            <a:pPr marL="285750" indent="-285750">
              <a:lnSpc>
                <a:spcPct val="100000"/>
              </a:lnSpc>
              <a:buFont typeface="Arial" panose="020B0604020202020204" pitchFamily="34" charset="0"/>
              <a:buChar char="•"/>
            </a:pPr>
            <a:r>
              <a:rPr lang="en-GB" sz="1400" dirty="0">
                <a:latin typeface="+mj-lt"/>
              </a:rPr>
              <a:t>register a practice email address with MHRA CAS alert system to act on CAS alerts where appropriate </a:t>
            </a:r>
          </a:p>
          <a:p>
            <a:pPr marL="285750" indent="-285750">
              <a:lnSpc>
                <a:spcPct val="100000"/>
              </a:lnSpc>
              <a:buFont typeface="Arial" panose="020B0604020202020204" pitchFamily="34" charset="0"/>
              <a:buChar char="•"/>
            </a:pPr>
            <a:r>
              <a:rPr lang="en-US" sz="1400" dirty="0">
                <a:latin typeface="+mj-lt"/>
              </a:rPr>
              <a:t>register a mobile phone number(s) to MHRA CAS to be used only as an emergency back up to email </a:t>
            </a:r>
            <a:r>
              <a:rPr lang="en-US" sz="1400" b="1" dirty="0">
                <a:latin typeface="+mj-lt"/>
              </a:rPr>
              <a:t>by October 2019 </a:t>
            </a:r>
          </a:p>
          <a:p>
            <a:pPr marL="285750" indent="-285750">
              <a:lnSpc>
                <a:spcPct val="100000"/>
              </a:lnSpc>
              <a:buFont typeface="Arial" panose="020B0604020202020204" pitchFamily="34" charset="0"/>
              <a:buChar char="•"/>
            </a:pPr>
            <a:r>
              <a:rPr lang="en-GB" sz="1400" dirty="0">
                <a:latin typeface="+mj-lt"/>
              </a:rPr>
              <a:t>make at least 25% of appointments (could be GP, nurse, pharmacist, healthcare assistant </a:t>
            </a:r>
            <a:r>
              <a:rPr lang="en-GB" sz="1400" dirty="0" err="1">
                <a:latin typeface="+mj-lt"/>
              </a:rPr>
              <a:t>etc</a:t>
            </a:r>
            <a:r>
              <a:rPr lang="en-GB" sz="1400" dirty="0">
                <a:latin typeface="+mj-lt"/>
              </a:rPr>
              <a:t> ) available for online booking by or on behalf of a patient </a:t>
            </a:r>
            <a:r>
              <a:rPr lang="en-GB" sz="1400" b="1" dirty="0">
                <a:latin typeface="+mj-lt"/>
              </a:rPr>
              <a:t>by</a:t>
            </a:r>
            <a:r>
              <a:rPr lang="en-GB" sz="1400" dirty="0">
                <a:latin typeface="+mj-lt"/>
              </a:rPr>
              <a:t> </a:t>
            </a:r>
            <a:r>
              <a:rPr lang="en-GB" sz="1400" b="1" dirty="0">
                <a:latin typeface="+mj-lt"/>
              </a:rPr>
              <a:t>July 2019 </a:t>
            </a:r>
            <a:r>
              <a:rPr lang="en-GB" sz="1400" dirty="0">
                <a:latin typeface="+mj-lt"/>
              </a:rPr>
              <a:t>(patients could request NHS111 to book into these for them but only if available)</a:t>
            </a:r>
          </a:p>
          <a:p>
            <a:pPr marL="285750" indent="-285750">
              <a:lnSpc>
                <a:spcPct val="100000"/>
              </a:lnSpc>
              <a:buFont typeface="Arial" panose="020B0604020202020204" pitchFamily="34" charset="0"/>
              <a:buChar char="•"/>
            </a:pPr>
            <a:r>
              <a:rPr lang="en-GB" sz="1400" dirty="0">
                <a:latin typeface="+mj-lt"/>
              </a:rPr>
              <a:t>offer online consultations </a:t>
            </a:r>
            <a:r>
              <a:rPr lang="en-GB" sz="1400" b="1" dirty="0">
                <a:latin typeface="+mj-lt"/>
              </a:rPr>
              <a:t>by April 2020</a:t>
            </a:r>
            <a:r>
              <a:rPr lang="en-GB" sz="1400" dirty="0">
                <a:latin typeface="+mj-lt"/>
              </a:rPr>
              <a:t>, subject to further guidance </a:t>
            </a:r>
          </a:p>
          <a:p>
            <a:pPr marL="285750" indent="-285750">
              <a:lnSpc>
                <a:spcPct val="100000"/>
              </a:lnSpc>
              <a:buFont typeface="Arial" panose="020B0604020202020204" pitchFamily="34" charset="0"/>
              <a:buChar char="•"/>
            </a:pPr>
            <a:r>
              <a:rPr lang="en-GB" sz="1400" dirty="0">
                <a:latin typeface="+mj-lt"/>
              </a:rPr>
              <a:t>offer and promote electronic ordering of repeat prescriptions and using electronic repeat dispensing for all patients for whom it is clinically appropriate </a:t>
            </a:r>
            <a:r>
              <a:rPr lang="en-GB" sz="1400" b="1" dirty="0">
                <a:latin typeface="+mj-lt"/>
              </a:rPr>
              <a:t>from April 2019</a:t>
            </a:r>
          </a:p>
          <a:p>
            <a:pPr marL="285750" indent="-285750">
              <a:lnSpc>
                <a:spcPct val="100000"/>
              </a:lnSpc>
              <a:buFont typeface="Arial" panose="020B0604020202020204" pitchFamily="34" charset="0"/>
              <a:buChar char="•"/>
            </a:pPr>
            <a:r>
              <a:rPr lang="en-GB" sz="1400" dirty="0">
                <a:latin typeface="+mj-lt"/>
              </a:rPr>
              <a:t>all patients to be able to access online correspondence </a:t>
            </a:r>
            <a:r>
              <a:rPr lang="en-GB" sz="1400" b="1" dirty="0">
                <a:latin typeface="+mj-lt"/>
              </a:rPr>
              <a:t>by April 2020 </a:t>
            </a:r>
          </a:p>
          <a:p>
            <a:pPr marL="285750" indent="-285750">
              <a:lnSpc>
                <a:spcPct val="100000"/>
              </a:lnSpc>
              <a:buFont typeface="Arial" panose="020B0604020202020204" pitchFamily="34" charset="0"/>
              <a:buChar char="•"/>
            </a:pPr>
            <a:r>
              <a:rPr lang="en-GB" sz="1400" dirty="0">
                <a:latin typeface="+mj-lt"/>
              </a:rPr>
              <a:t>no longer use fax machines for NHS work or patient correspondence </a:t>
            </a:r>
            <a:r>
              <a:rPr lang="en-GB" sz="1400" b="1" dirty="0">
                <a:latin typeface="+mj-lt"/>
              </a:rPr>
              <a:t>by April 2020 </a:t>
            </a:r>
          </a:p>
          <a:p>
            <a:pPr marL="285750" indent="-285750">
              <a:lnSpc>
                <a:spcPct val="100000"/>
              </a:lnSpc>
              <a:buFont typeface="Arial" panose="020B0604020202020204" pitchFamily="34" charset="0"/>
              <a:buChar char="•"/>
            </a:pPr>
            <a:r>
              <a:rPr lang="en-GB" sz="1400" dirty="0">
                <a:latin typeface="+mj-lt"/>
              </a:rPr>
              <a:t>ensure they have an up-to-date and informative online presence </a:t>
            </a:r>
            <a:r>
              <a:rPr lang="en-GB" sz="1400" b="1" dirty="0">
                <a:latin typeface="+mj-lt"/>
              </a:rPr>
              <a:t>by April 2020 </a:t>
            </a:r>
          </a:p>
          <a:p>
            <a:pPr marL="285750" indent="-285750">
              <a:lnSpc>
                <a:spcPct val="100000"/>
              </a:lnSpc>
              <a:buFont typeface="Arial" panose="020B0604020202020204" pitchFamily="34" charset="0"/>
              <a:buChar char="•"/>
            </a:pPr>
            <a:r>
              <a:rPr lang="en-GB" sz="1400" dirty="0">
                <a:latin typeface="+mj-lt"/>
              </a:rPr>
              <a:t>provide all patients with online access to their full record including the ability to add their own information </a:t>
            </a:r>
            <a:r>
              <a:rPr lang="en-GB" sz="1400" b="1" dirty="0">
                <a:latin typeface="+mj-lt"/>
              </a:rPr>
              <a:t>from April 2020 </a:t>
            </a:r>
          </a:p>
          <a:p>
            <a:pPr marL="285750" indent="-285750">
              <a:buFont typeface="Arial" panose="020B0604020202020204" pitchFamily="34" charset="0"/>
              <a:buChar char="•"/>
            </a:pPr>
            <a:endParaRPr lang="en-GB" sz="1600" b="1" dirty="0"/>
          </a:p>
        </p:txBody>
      </p:sp>
      <p:sp>
        <p:nvSpPr>
          <p:cNvPr id="4" name="Date Placeholder 3">
            <a:extLst>
              <a:ext uri="{FF2B5EF4-FFF2-40B4-BE49-F238E27FC236}">
                <a16:creationId xmlns:a16="http://schemas.microsoft.com/office/drawing/2014/main" xmlns="" id="{6DA0B616-ABD6-4511-B366-641556A0BAC8}"/>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950A1382-2617-40E3-ACC2-39D20AA4BF3E}"/>
              </a:ext>
            </a:extLst>
          </p:cNvPr>
          <p:cNvSpPr>
            <a:spLocks noGrp="1"/>
          </p:cNvSpPr>
          <p:nvPr>
            <p:ph type="sldNum" sz="quarter" idx="4"/>
          </p:nvPr>
        </p:nvSpPr>
        <p:spPr/>
        <p:txBody>
          <a:bodyPr/>
          <a:lstStyle/>
          <a:p>
            <a:fld id="{E4E00EF0-048C-114D-ADD5-1D5ACA69D45F}" type="slidenum">
              <a:rPr lang="en-GB" smtClean="0"/>
              <a:pPr/>
              <a:t>18</a:t>
            </a:fld>
            <a:endParaRPr lang="en-GB"/>
          </a:p>
        </p:txBody>
      </p:sp>
      <p:sp>
        <p:nvSpPr>
          <p:cNvPr id="6" name="Title 1">
            <a:extLst>
              <a:ext uri="{FF2B5EF4-FFF2-40B4-BE49-F238E27FC236}">
                <a16:creationId xmlns:a16="http://schemas.microsoft.com/office/drawing/2014/main" xmlns="" id="{5ECCC994-826F-4F5A-9C02-9DA2E7FC39EC}"/>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Requirements (</a:t>
            </a:r>
            <a:r>
              <a:rPr lang="en-GB" b="1" dirty="0" err="1">
                <a:latin typeface="+mj-lt"/>
              </a:rPr>
              <a:t>cont</a:t>
            </a:r>
            <a:r>
              <a:rPr lang="en-GB" b="1" dirty="0">
                <a:latin typeface="+mj-lt"/>
              </a:rPr>
              <a:t>)</a:t>
            </a:r>
          </a:p>
        </p:txBody>
      </p:sp>
    </p:spTree>
    <p:extLst>
      <p:ext uri="{BB962C8B-B14F-4D97-AF65-F5344CB8AC3E}">
        <p14:creationId xmlns:p14="http://schemas.microsoft.com/office/powerpoint/2010/main" val="338286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Digital-first providers</a:t>
            </a:r>
          </a:p>
        </p:txBody>
      </p:sp>
      <p:sp>
        <p:nvSpPr>
          <p:cNvPr id="3" name="Content Placeholder 2"/>
          <p:cNvSpPr>
            <a:spLocks noGrp="1"/>
          </p:cNvSpPr>
          <p:nvPr>
            <p:ph idx="1"/>
          </p:nvPr>
        </p:nvSpPr>
        <p:spPr>
          <a:xfrm>
            <a:off x="252576" y="1038602"/>
            <a:ext cx="8336140" cy="3804703"/>
          </a:xfrm>
        </p:spPr>
        <p:txBody>
          <a:bodyPr/>
          <a:lstStyle/>
          <a:p>
            <a:pPr>
              <a:lnSpc>
                <a:spcPct val="100000"/>
              </a:lnSpc>
            </a:pPr>
            <a:r>
              <a:rPr lang="en-GB" sz="1600" dirty="0">
                <a:solidFill>
                  <a:srgbClr val="002060"/>
                </a:solidFill>
                <a:latin typeface="+mj-lt"/>
              </a:rPr>
              <a:t>To help address issues raised by development of ‘digital first’ GP providers, such as GP at Hand, practice funding will be revised to ensure fair payments and avoid unwarranted redistribution to these models from other practices.  This includes:</a:t>
            </a:r>
          </a:p>
          <a:p>
            <a:pPr>
              <a:lnSpc>
                <a:spcPct val="100000"/>
              </a:lnSpc>
            </a:pPr>
            <a:endParaRPr lang="en-US" sz="1600" dirty="0">
              <a:solidFill>
                <a:srgbClr val="002060"/>
              </a:solidFill>
              <a:latin typeface="+mj-lt"/>
            </a:endParaRPr>
          </a:p>
          <a:p>
            <a:pPr marL="342900" indent="-342900">
              <a:lnSpc>
                <a:spcPct val="100000"/>
              </a:lnSpc>
              <a:buFont typeface="Arial" panose="020B0604020202020204" pitchFamily="34" charset="0"/>
              <a:buChar char="•"/>
            </a:pPr>
            <a:r>
              <a:rPr lang="en-US" sz="1600" dirty="0">
                <a:solidFill>
                  <a:srgbClr val="002060"/>
                </a:solidFill>
                <a:latin typeface="+mj-lt"/>
              </a:rPr>
              <a:t>Amendment to rurality index so that it applies to only those patients within the practice boundary</a:t>
            </a:r>
          </a:p>
          <a:p>
            <a:pPr marL="342900" indent="-342900">
              <a:lnSpc>
                <a:spcPct val="100000"/>
              </a:lnSpc>
              <a:buFont typeface="Arial" panose="020B0604020202020204" pitchFamily="34" charset="0"/>
              <a:buChar char="•"/>
            </a:pPr>
            <a:r>
              <a:rPr lang="en-US" sz="1600" dirty="0">
                <a:solidFill>
                  <a:srgbClr val="002060"/>
                </a:solidFill>
                <a:latin typeface="+mj-lt"/>
              </a:rPr>
              <a:t>Amendment to London Adjustment so that it applies to only those who are resident in London (rather than those who are registered with a London-based practice)</a:t>
            </a:r>
          </a:p>
          <a:p>
            <a:pPr marL="342900" indent="-342900">
              <a:lnSpc>
                <a:spcPct val="100000"/>
              </a:lnSpc>
              <a:buFont typeface="Arial" panose="020B0604020202020204" pitchFamily="34" charset="0"/>
              <a:buChar char="•"/>
            </a:pPr>
            <a:r>
              <a:rPr lang="en-US" sz="1600" dirty="0">
                <a:solidFill>
                  <a:srgbClr val="002060"/>
                </a:solidFill>
                <a:latin typeface="+mj-lt"/>
              </a:rPr>
              <a:t>Funding will be reinvested in global sum for all practices</a:t>
            </a:r>
          </a:p>
          <a:p>
            <a:pPr marL="342900" indent="-342900">
              <a:lnSpc>
                <a:spcPct val="100000"/>
              </a:lnSpc>
              <a:buFont typeface="Arial" panose="020B0604020202020204" pitchFamily="34" charset="0"/>
              <a:buChar char="•"/>
            </a:pPr>
            <a:r>
              <a:rPr lang="en-US" sz="1600" dirty="0">
                <a:solidFill>
                  <a:srgbClr val="002060"/>
                </a:solidFill>
                <a:latin typeface="+mj-lt"/>
              </a:rPr>
              <a:t>Commitment to review the out of area regulations in 2019/20</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19</a:t>
            </a:fld>
            <a:endParaRPr lang="en-GB">
              <a:latin typeface="+mj-lt"/>
            </a:endParaRPr>
          </a:p>
        </p:txBody>
      </p:sp>
    </p:spTree>
    <p:extLst>
      <p:ext uri="{BB962C8B-B14F-4D97-AF65-F5344CB8AC3E}">
        <p14:creationId xmlns:p14="http://schemas.microsoft.com/office/powerpoint/2010/main" val="2110054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a:latin typeface="+mj-lt"/>
              </a:rPr>
              <a:t>Contents</a:t>
            </a:r>
          </a:p>
        </p:txBody>
      </p:sp>
      <p:sp>
        <p:nvSpPr>
          <p:cNvPr id="3" name="Content Placeholder 2"/>
          <p:cNvSpPr>
            <a:spLocks noGrp="1"/>
          </p:cNvSpPr>
          <p:nvPr>
            <p:ph idx="1"/>
          </p:nvPr>
        </p:nvSpPr>
        <p:spPr>
          <a:xfrm>
            <a:off x="375469" y="948268"/>
            <a:ext cx="8378671" cy="3370858"/>
          </a:xfrm>
        </p:spPr>
        <p:txBody>
          <a:bodyPr/>
          <a:lstStyle/>
          <a:p>
            <a:pPr marL="457200" indent="-457200">
              <a:lnSpc>
                <a:spcPct val="100000"/>
              </a:lnSpc>
              <a:buFont typeface="+mj-lt"/>
              <a:buAutoNum type="arabicPeriod"/>
            </a:pPr>
            <a:r>
              <a:rPr lang="en-GB" sz="1800" dirty="0">
                <a:solidFill>
                  <a:srgbClr val="002060"/>
                </a:solidFill>
                <a:latin typeface="Calibri Light" pitchFamily="34" charset="0"/>
              </a:rPr>
              <a:t>Overall package</a:t>
            </a:r>
          </a:p>
          <a:p>
            <a:pPr marL="457200" indent="-457200">
              <a:lnSpc>
                <a:spcPct val="100000"/>
              </a:lnSpc>
              <a:buFont typeface="+mj-lt"/>
              <a:buAutoNum type="arabicPeriod"/>
            </a:pPr>
            <a:r>
              <a:rPr lang="en-GB" sz="1800" dirty="0">
                <a:solidFill>
                  <a:srgbClr val="002060"/>
                </a:solidFill>
                <a:latin typeface="Calibri Light" pitchFamily="34" charset="0"/>
              </a:rPr>
              <a:t>Primary Care Networks: the DES, structures and coverage, governance, requirements, the Network agreement, workforce, funding services	</a:t>
            </a:r>
          </a:p>
          <a:p>
            <a:pPr marL="457200" indent="-457200">
              <a:lnSpc>
                <a:spcPct val="100000"/>
              </a:lnSpc>
              <a:buFont typeface="+mj-lt"/>
              <a:buAutoNum type="arabicPeriod"/>
            </a:pPr>
            <a:r>
              <a:rPr lang="en-GB" sz="1800" dirty="0">
                <a:solidFill>
                  <a:srgbClr val="002060"/>
                </a:solidFill>
                <a:latin typeface="Calibri Light" pitchFamily="34" charset="0"/>
              </a:rPr>
              <a:t>IT and digital</a:t>
            </a:r>
          </a:p>
          <a:p>
            <a:pPr marL="457200" indent="-457200">
              <a:lnSpc>
                <a:spcPct val="100000"/>
              </a:lnSpc>
              <a:buFont typeface="+mj-lt"/>
              <a:buAutoNum type="arabicPeriod"/>
            </a:pPr>
            <a:r>
              <a:rPr lang="en-GB" sz="1800" dirty="0">
                <a:solidFill>
                  <a:srgbClr val="002060"/>
                </a:solidFill>
                <a:latin typeface="Calibri Light" pitchFamily="34" charset="0"/>
              </a:rPr>
              <a:t>QOF</a:t>
            </a:r>
          </a:p>
          <a:p>
            <a:pPr marL="457200" indent="-457200">
              <a:lnSpc>
                <a:spcPct val="100000"/>
              </a:lnSpc>
              <a:buFont typeface="+mj-lt"/>
              <a:buAutoNum type="arabicPeriod"/>
            </a:pPr>
            <a:r>
              <a:rPr lang="en-GB" sz="1800" dirty="0">
                <a:solidFill>
                  <a:srgbClr val="002060"/>
                </a:solidFill>
                <a:latin typeface="Calibri Light" pitchFamily="34" charset="0"/>
              </a:rPr>
              <a:t>Indemnity</a:t>
            </a:r>
          </a:p>
          <a:p>
            <a:pPr marL="457200" indent="-457200">
              <a:lnSpc>
                <a:spcPct val="100000"/>
              </a:lnSpc>
              <a:buFont typeface="+mj-lt"/>
              <a:buAutoNum type="arabicPeriod"/>
            </a:pPr>
            <a:r>
              <a:rPr lang="en-GB" sz="1800" dirty="0">
                <a:solidFill>
                  <a:srgbClr val="002060"/>
                </a:solidFill>
                <a:latin typeface="Calibri Light" pitchFamily="34" charset="0"/>
              </a:rPr>
              <a:t>Practice funding and pay</a:t>
            </a:r>
          </a:p>
          <a:p>
            <a:pPr marL="457200" indent="-457200">
              <a:lnSpc>
                <a:spcPct val="100000"/>
              </a:lnSpc>
              <a:buFont typeface="+mj-lt"/>
              <a:buAutoNum type="arabicPeriod"/>
            </a:pPr>
            <a:r>
              <a:rPr lang="en-GB" sz="1800" dirty="0">
                <a:solidFill>
                  <a:srgbClr val="002060"/>
                </a:solidFill>
                <a:latin typeface="Calibri Light" pitchFamily="34" charset="0"/>
              </a:rPr>
              <a:t>Other agreements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2</a:t>
            </a:fld>
            <a:endParaRPr lang="en-GB">
              <a:latin typeface="+mj-lt"/>
            </a:endParaRPr>
          </a:p>
        </p:txBody>
      </p:sp>
    </p:spTree>
    <p:extLst>
      <p:ext uri="{BB962C8B-B14F-4D97-AF65-F5344CB8AC3E}">
        <p14:creationId xmlns:p14="http://schemas.microsoft.com/office/powerpoint/2010/main" val="805058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QOF</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1519804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9" y="156798"/>
            <a:ext cx="7068923" cy="493819"/>
          </a:xfrm>
        </p:spPr>
        <p:txBody>
          <a:bodyPr/>
          <a:lstStyle/>
          <a:p>
            <a:r>
              <a:rPr lang="en-GB" sz="2600" b="1" dirty="0">
                <a:latin typeface="+mn-lt"/>
              </a:rPr>
              <a:t>QOF indicators to be removed</a:t>
            </a:r>
          </a:p>
        </p:txBody>
      </p:sp>
      <p:sp>
        <p:nvSpPr>
          <p:cNvPr id="4" name="Date Placeholder 3"/>
          <p:cNvSpPr>
            <a:spLocks noGrp="1"/>
          </p:cNvSpPr>
          <p:nvPr>
            <p:ph type="dt" sz="half" idx="2"/>
          </p:nvPr>
        </p:nvSpPr>
        <p:spPr/>
        <p:txBody>
          <a:bodyPr/>
          <a:lstStyle/>
          <a:p>
            <a:fld id="{3FFC9BE3-63B7-8B4B-8F7F-E2147C04187A}" type="datetime3">
              <a:rPr lang="en-GB" smtClean="0"/>
              <a:t>25 March, 2019</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21</a:t>
            </a:fld>
            <a:endParaRPr lang="en-GB" dirty="0"/>
          </a:p>
        </p:txBody>
      </p:sp>
      <p:sp>
        <p:nvSpPr>
          <p:cNvPr id="6" name="Content Placeholder 2">
            <a:extLst>
              <a:ext uri="{FF2B5EF4-FFF2-40B4-BE49-F238E27FC236}">
                <a16:creationId xmlns:a16="http://schemas.microsoft.com/office/drawing/2014/main" xmlns="" id="{223E6218-4E0B-47FC-8331-A7720F10F047}"/>
              </a:ext>
            </a:extLst>
          </p:cNvPr>
          <p:cNvSpPr>
            <a:spLocks noGrp="1"/>
          </p:cNvSpPr>
          <p:nvPr>
            <p:ph idx="1"/>
          </p:nvPr>
        </p:nvSpPr>
        <p:spPr>
          <a:xfrm>
            <a:off x="640023" y="923148"/>
            <a:ext cx="8246580" cy="3297204"/>
          </a:xfrm>
        </p:spPr>
        <p:txBody>
          <a:bodyPr/>
          <a:lstStyle/>
          <a:p>
            <a:r>
              <a:rPr lang="en-GB" sz="1800" b="1" dirty="0">
                <a:solidFill>
                  <a:srgbClr val="002060"/>
                </a:solidFill>
                <a:latin typeface="Calibri Light" panose="020F0302020204030204" pitchFamily="34" charset="0"/>
                <a:cs typeface="Calibri Light" panose="020F0302020204030204" pitchFamily="34" charset="0"/>
              </a:rPr>
              <a:t>74 points retired</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COPD (annual FEV1 and O2 stats)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Dementia (test results)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Diabetes (middle HbA1c target, see next slide)</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Mental health (cervical screening test, lithium)</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Osteoporosis (both indicators)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Stroke and transient ischaemic attack  (record of referral)</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Palliative care (3 monthly MDT case review meetings)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Peripheral arterial disease (BP, anti-platelet)</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Smoking (providing literature and therapy)</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Contraception (removed in full)</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Cervical screening (protocol and audit)</a:t>
            </a:r>
          </a:p>
          <a:p>
            <a:pPr marL="342900" indent="-342900">
              <a:buFont typeface="Arial" panose="020B0604020202020204" pitchFamily="34" charset="0"/>
              <a:buChar char="•"/>
            </a:pPr>
            <a:endParaRPr lang="en-GB" sz="1800" dirty="0">
              <a:solidFill>
                <a:srgbClr val="002060"/>
              </a:solidFill>
            </a:endParaRPr>
          </a:p>
        </p:txBody>
      </p:sp>
    </p:spTree>
    <p:extLst>
      <p:ext uri="{BB962C8B-B14F-4D97-AF65-F5344CB8AC3E}">
        <p14:creationId xmlns:p14="http://schemas.microsoft.com/office/powerpoint/2010/main" val="105577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9" y="156798"/>
            <a:ext cx="7068923" cy="493819"/>
          </a:xfrm>
        </p:spPr>
        <p:txBody>
          <a:bodyPr/>
          <a:lstStyle/>
          <a:p>
            <a:r>
              <a:rPr lang="en-GB" sz="2600" b="1" dirty="0"/>
              <a:t>QOF indicators to be added or amended</a:t>
            </a:r>
          </a:p>
        </p:txBody>
      </p:sp>
      <p:sp>
        <p:nvSpPr>
          <p:cNvPr id="4" name="Date Placeholder 3"/>
          <p:cNvSpPr>
            <a:spLocks noGrp="1"/>
          </p:cNvSpPr>
          <p:nvPr>
            <p:ph type="dt" sz="half" idx="2"/>
          </p:nvPr>
        </p:nvSpPr>
        <p:spPr/>
        <p:txBody>
          <a:bodyPr/>
          <a:lstStyle/>
          <a:p>
            <a:fld id="{3FFC9BE3-63B7-8B4B-8F7F-E2147C04187A}" type="datetime3">
              <a:rPr lang="en-GB" smtClean="0"/>
              <a:t>25 March, 2019</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22</a:t>
            </a:fld>
            <a:endParaRPr lang="en-GB" dirty="0"/>
          </a:p>
        </p:txBody>
      </p:sp>
      <p:sp>
        <p:nvSpPr>
          <p:cNvPr id="7" name="Content Placeholder 2">
            <a:extLst>
              <a:ext uri="{FF2B5EF4-FFF2-40B4-BE49-F238E27FC236}">
                <a16:creationId xmlns:a16="http://schemas.microsoft.com/office/drawing/2014/main" xmlns="" id="{DDC0F79F-611E-46F9-A348-6AF32ACB926D}"/>
              </a:ext>
            </a:extLst>
          </p:cNvPr>
          <p:cNvSpPr>
            <a:spLocks noGrp="1"/>
          </p:cNvSpPr>
          <p:nvPr>
            <p:ph idx="1"/>
          </p:nvPr>
        </p:nvSpPr>
        <p:spPr>
          <a:xfrm>
            <a:off x="601923" y="602065"/>
            <a:ext cx="8246580" cy="3297204"/>
          </a:xfrm>
        </p:spPr>
        <p:txBody>
          <a:bodyPr/>
          <a:lstStyle/>
          <a:p>
            <a:pPr marL="342900" indent="-342900">
              <a:buFont typeface="Arial" panose="020B0604020202020204" pitchFamily="34" charset="0"/>
              <a:buChar char="•"/>
            </a:pPr>
            <a:endParaRPr lang="en-GB" sz="2000" dirty="0">
              <a:solidFill>
                <a:srgbClr val="002060"/>
              </a:solidFill>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Blood pressure (CHD, HYP, STIA) – split for ≤79 (140/90), ≥80 (150/90)</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Diabetes indicators</a:t>
            </a:r>
          </a:p>
          <a:p>
            <a:pPr marL="576263" lvl="2"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amended to account for moderate and severe frailty</a:t>
            </a:r>
          </a:p>
          <a:p>
            <a:pPr marL="576263" lvl="2"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cholesterol target replaced by prescription of statin</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Mental Health indicator to record BMI instead of alcohol consumption</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COPD – offer of referral to pulmonary rehabilitation</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Cervical screening – split for ages 25-49 and 50-54 – in line with 3 and 5 year recall frequency</a:t>
            </a:r>
          </a:p>
          <a:p>
            <a:pPr marL="342900" indent="-342900">
              <a:buFont typeface="Arial" panose="020B0604020202020204" pitchFamily="34" charset="0"/>
              <a:buChar char="•"/>
            </a:pPr>
            <a:endParaRPr lang="en-GB" sz="2000" dirty="0">
              <a:solidFill>
                <a:srgbClr val="002060"/>
              </a:solidFill>
            </a:endParaRPr>
          </a:p>
        </p:txBody>
      </p:sp>
    </p:spTree>
    <p:extLst>
      <p:ext uri="{BB962C8B-B14F-4D97-AF65-F5344CB8AC3E}">
        <p14:creationId xmlns:p14="http://schemas.microsoft.com/office/powerpoint/2010/main" val="2895255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Personalisation</a:t>
            </a:r>
          </a:p>
        </p:txBody>
      </p:sp>
      <p:sp>
        <p:nvSpPr>
          <p:cNvPr id="3" name="Content Placeholder 2"/>
          <p:cNvSpPr>
            <a:spLocks noGrp="1"/>
          </p:cNvSpPr>
          <p:nvPr>
            <p:ph idx="1"/>
          </p:nvPr>
        </p:nvSpPr>
        <p:spPr>
          <a:xfrm>
            <a:off x="252576" y="723640"/>
            <a:ext cx="8672839" cy="4058110"/>
          </a:xfrm>
        </p:spPr>
        <p:txBody>
          <a:bodyPr/>
          <a:lstStyle/>
          <a:p>
            <a:pPr marL="285750" indent="-285750">
              <a:lnSpc>
                <a:spcPct val="100000"/>
              </a:lnSpc>
              <a:buFont typeface="Arial" panose="020B0604020202020204" pitchFamily="34" charset="0"/>
              <a:buChar char="•"/>
            </a:pPr>
            <a:r>
              <a:rPr lang="en-GB" sz="1600" dirty="0">
                <a:solidFill>
                  <a:srgbClr val="002060"/>
                </a:solidFill>
                <a:latin typeface="+mn-lt"/>
                <a:cs typeface="Calibri Light" panose="020F0302020204030204" pitchFamily="34" charset="0"/>
              </a:rPr>
              <a:t>Personalised care adjustments will be introduced, replacing exception reporting. This will allow practices to differentiate between five reasons for adjusting care and removing a patient from the indicator denominator:</a:t>
            </a:r>
          </a:p>
          <a:p>
            <a:pPr marL="1162050" indent="-261938">
              <a:lnSpc>
                <a:spcPct val="100000"/>
              </a:lnSpc>
            </a:pPr>
            <a:r>
              <a:rPr lang="en-GB" sz="1600" dirty="0">
                <a:solidFill>
                  <a:srgbClr val="002060"/>
                </a:solidFill>
                <a:latin typeface="+mn-lt"/>
                <a:cs typeface="Calibri Light" panose="020F0302020204030204" pitchFamily="34" charset="0"/>
              </a:rPr>
              <a:t>1.	The QOF-prescribed care being unsuitable for the patient</a:t>
            </a:r>
          </a:p>
          <a:p>
            <a:pPr marL="1162050" indent="-261938">
              <a:lnSpc>
                <a:spcPct val="100000"/>
              </a:lnSpc>
            </a:pPr>
            <a:r>
              <a:rPr lang="en-GB" sz="1600" dirty="0">
                <a:solidFill>
                  <a:srgbClr val="002060"/>
                </a:solidFill>
                <a:latin typeface="+mn-lt"/>
                <a:cs typeface="Calibri Light" panose="020F0302020204030204" pitchFamily="34" charset="0"/>
              </a:rPr>
              <a:t>2.	Patient choosing not to receive the prescribed care</a:t>
            </a:r>
          </a:p>
          <a:p>
            <a:pPr marL="1162050" indent="-261938">
              <a:lnSpc>
                <a:spcPct val="100000"/>
              </a:lnSpc>
            </a:pPr>
            <a:r>
              <a:rPr lang="en-GB" sz="1600" dirty="0">
                <a:solidFill>
                  <a:srgbClr val="002060"/>
                </a:solidFill>
                <a:latin typeface="+mn-lt"/>
                <a:cs typeface="Calibri Light" panose="020F0302020204030204" pitchFamily="34" charset="0"/>
              </a:rPr>
              <a:t>3.	Patient not responding to invitations</a:t>
            </a:r>
          </a:p>
          <a:p>
            <a:pPr marL="1162050" indent="-261938">
              <a:lnSpc>
                <a:spcPct val="100000"/>
              </a:lnSpc>
            </a:pPr>
            <a:r>
              <a:rPr lang="en-GB" sz="1600" dirty="0">
                <a:solidFill>
                  <a:srgbClr val="002060"/>
                </a:solidFill>
                <a:latin typeface="+mn-lt"/>
                <a:cs typeface="Calibri Light" panose="020F0302020204030204" pitchFamily="34" charset="0"/>
              </a:rPr>
              <a:t>4.	Where the specific service is not available (in relation to a limited number of indicators only)</a:t>
            </a:r>
          </a:p>
          <a:p>
            <a:pPr marL="1162050" indent="-261938">
              <a:lnSpc>
                <a:spcPct val="100000"/>
              </a:lnSpc>
            </a:pPr>
            <a:r>
              <a:rPr lang="en-GB" sz="1600" dirty="0">
                <a:solidFill>
                  <a:srgbClr val="002060"/>
                </a:solidFill>
                <a:latin typeface="+mn-lt"/>
                <a:cs typeface="Calibri Light" panose="020F0302020204030204" pitchFamily="34" charset="0"/>
              </a:rPr>
              <a:t>5.	Newly diagnosed or newly registered patients, as per existing rules</a:t>
            </a:r>
          </a:p>
          <a:p>
            <a:pPr marL="285750" indent="-285750">
              <a:lnSpc>
                <a:spcPct val="100000"/>
              </a:lnSpc>
              <a:buFont typeface="Arial" panose="020B0604020202020204" pitchFamily="34" charset="0"/>
              <a:buChar char="•"/>
            </a:pPr>
            <a:r>
              <a:rPr lang="en-GB" sz="1600" dirty="0">
                <a:solidFill>
                  <a:srgbClr val="002060"/>
                </a:solidFill>
                <a:latin typeface="+mn-lt"/>
                <a:cs typeface="Calibri Light" panose="020F0302020204030204" pitchFamily="34" charset="0"/>
              </a:rPr>
              <a:t>Practices will be required to use more personalised correspondence with patients when sending invitations for care, including using the patient’s preferred method of communication</a:t>
            </a:r>
          </a:p>
          <a:p>
            <a:pPr marL="285750" indent="-285750">
              <a:lnSpc>
                <a:spcPct val="100000"/>
              </a:lnSpc>
              <a:buFont typeface="Arial" panose="020B0604020202020204" pitchFamily="34" charset="0"/>
              <a:buChar char="•"/>
            </a:pPr>
            <a:r>
              <a:rPr lang="en-GB" sz="1600" dirty="0">
                <a:solidFill>
                  <a:srgbClr val="002060"/>
                </a:solidFill>
                <a:latin typeface="+mn-lt"/>
                <a:cs typeface="Calibri Light" panose="020F0302020204030204" pitchFamily="34" charset="0"/>
              </a:rPr>
              <a:t>Practices will be required to send two invitations for care, rather than three as presently (except for a few exceptions)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23</a:t>
            </a:fld>
            <a:endParaRPr lang="en-GB">
              <a:latin typeface="+mj-lt"/>
            </a:endParaRPr>
          </a:p>
        </p:txBody>
      </p:sp>
    </p:spTree>
    <p:extLst>
      <p:ext uri="{BB962C8B-B14F-4D97-AF65-F5344CB8AC3E}">
        <p14:creationId xmlns:p14="http://schemas.microsoft.com/office/powerpoint/2010/main" val="3786087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ECBBD-56F1-4674-A9F1-60E0442A1E32}"/>
              </a:ext>
            </a:extLst>
          </p:cNvPr>
          <p:cNvSpPr>
            <a:spLocks noGrp="1"/>
          </p:cNvSpPr>
          <p:nvPr>
            <p:ph type="title"/>
          </p:nvPr>
        </p:nvSpPr>
        <p:spPr>
          <a:xfrm>
            <a:off x="271085" y="238639"/>
            <a:ext cx="7068923" cy="493819"/>
          </a:xfrm>
        </p:spPr>
        <p:txBody>
          <a:bodyPr/>
          <a:lstStyle/>
          <a:p>
            <a:r>
              <a:rPr lang="en-GB" b="1" dirty="0">
                <a:latin typeface="+mj-lt"/>
              </a:rPr>
              <a:t>Quality Improvement</a:t>
            </a:r>
            <a:endParaRPr lang="en-US" b="1" dirty="0">
              <a:latin typeface="+mj-lt"/>
            </a:endParaRPr>
          </a:p>
        </p:txBody>
      </p:sp>
      <p:sp>
        <p:nvSpPr>
          <p:cNvPr id="3" name="Content Placeholder 2">
            <a:extLst>
              <a:ext uri="{FF2B5EF4-FFF2-40B4-BE49-F238E27FC236}">
                <a16:creationId xmlns:a16="http://schemas.microsoft.com/office/drawing/2014/main" xmlns="" id="{1FDA77A0-DB02-43BD-BD2B-79EB065F8F32}"/>
              </a:ext>
            </a:extLst>
          </p:cNvPr>
          <p:cNvSpPr>
            <a:spLocks noGrp="1"/>
          </p:cNvSpPr>
          <p:nvPr>
            <p:ph idx="1"/>
          </p:nvPr>
        </p:nvSpPr>
        <p:spPr>
          <a:xfrm>
            <a:off x="388043" y="902330"/>
            <a:ext cx="8161171" cy="3594719"/>
          </a:xfrm>
        </p:spPr>
        <p:txBody>
          <a:bodyPr/>
          <a:lstStyle/>
          <a:p>
            <a:pPr>
              <a:lnSpc>
                <a:spcPct val="100000"/>
              </a:lnSpc>
            </a:pPr>
            <a:r>
              <a:rPr lang="en-GB" sz="1600" dirty="0">
                <a:solidFill>
                  <a:srgbClr val="002060"/>
                </a:solidFill>
                <a:latin typeface="Calibri Light" panose="020F0302020204030204" pitchFamily="34" charset="0"/>
                <a:cs typeface="Calibri Light" panose="020F0302020204030204" pitchFamily="34" charset="0"/>
              </a:rPr>
              <a:t>74 points will be used to create a new Quality Improvement domain</a:t>
            </a:r>
          </a:p>
          <a:p>
            <a:pPr>
              <a:lnSpc>
                <a:spcPct val="100000"/>
              </a:lnSpc>
            </a:pPr>
            <a:endParaRPr lang="en-GB" sz="1600" dirty="0">
              <a:solidFill>
                <a:srgbClr val="002060"/>
              </a:solidFill>
              <a:latin typeface="+mj-lt"/>
              <a:cs typeface="Calibri Light" panose="020F0302020204030204" pitchFamily="34" charset="0"/>
            </a:endParaRPr>
          </a:p>
          <a:p>
            <a:pPr>
              <a:lnSpc>
                <a:spcPct val="100000"/>
              </a:lnSpc>
            </a:pPr>
            <a:r>
              <a:rPr lang="en-GB" sz="1600" dirty="0">
                <a:solidFill>
                  <a:srgbClr val="002060"/>
                </a:solidFill>
                <a:latin typeface="+mj-lt"/>
                <a:cs typeface="Calibri Light" panose="020F0302020204030204" pitchFamily="34" charset="0"/>
              </a:rPr>
              <a:t>2 quality improvement modules will be introduced for 2019 (37 points each)</a:t>
            </a:r>
          </a:p>
          <a:p>
            <a:pPr marL="715963" lvl="1" indent="-342900">
              <a:lnSpc>
                <a:spcPct val="100000"/>
              </a:lnSpc>
              <a:buFont typeface="Arial" panose="020B0604020202020204" pitchFamily="34" charset="0"/>
              <a:buChar char="•"/>
            </a:pPr>
            <a:r>
              <a:rPr lang="en-GB" sz="1600" b="1" dirty="0">
                <a:solidFill>
                  <a:srgbClr val="002060"/>
                </a:solidFill>
                <a:latin typeface="+mj-lt"/>
                <a:cs typeface="Calibri Light" panose="020F0302020204030204" pitchFamily="34" charset="0"/>
              </a:rPr>
              <a:t>prescribing safety  - </a:t>
            </a:r>
            <a:r>
              <a:rPr lang="en-GB" sz="1600" dirty="0">
                <a:solidFill>
                  <a:srgbClr val="002060"/>
                </a:solidFill>
                <a:latin typeface="+mj-lt"/>
                <a:cs typeface="Calibri Light" panose="020F0302020204030204" pitchFamily="34" charset="0"/>
              </a:rPr>
              <a:t>c</a:t>
            </a:r>
            <a:r>
              <a:rPr lang="en-GB" sz="1600" dirty="0">
                <a:solidFill>
                  <a:schemeClr val="tx1"/>
                </a:solidFill>
                <a:latin typeface="+mj-lt"/>
              </a:rPr>
              <a:t>overs the safe prescribing of NSAIDs, lithium and valproate in women of child bearing age and will dovetail with the expansion of clinical pharmacists in general practice</a:t>
            </a:r>
            <a:endParaRPr lang="en-GB" sz="1600" dirty="0">
              <a:solidFill>
                <a:schemeClr val="tx1"/>
              </a:solidFill>
              <a:latin typeface="+mj-lt"/>
              <a:cs typeface="Calibri Light" panose="020F0302020204030204" pitchFamily="34" charset="0"/>
            </a:endParaRPr>
          </a:p>
          <a:p>
            <a:pPr marL="715963" lvl="1" indent="-342900">
              <a:lnSpc>
                <a:spcPct val="100000"/>
              </a:lnSpc>
              <a:buFont typeface="Arial" panose="020B0604020202020204" pitchFamily="34" charset="0"/>
              <a:buChar char="•"/>
            </a:pPr>
            <a:r>
              <a:rPr lang="en-GB" sz="1600" b="1" dirty="0">
                <a:solidFill>
                  <a:srgbClr val="002060"/>
                </a:solidFill>
                <a:latin typeface="+mj-lt"/>
                <a:cs typeface="Calibri Light" panose="020F0302020204030204" pitchFamily="34" charset="0"/>
              </a:rPr>
              <a:t>end of life care - </a:t>
            </a:r>
            <a:r>
              <a:rPr lang="en-GB" sz="1600" dirty="0">
                <a:solidFill>
                  <a:schemeClr val="tx1"/>
                </a:solidFill>
                <a:latin typeface="+mj-lt"/>
              </a:rPr>
              <a:t>will focus on the wider aspects of care for patients who are expected to die within the coming months as well as support for their carers.</a:t>
            </a:r>
            <a:endParaRPr lang="en-GB" sz="1600" dirty="0">
              <a:solidFill>
                <a:schemeClr val="tx1"/>
              </a:solidFill>
              <a:latin typeface="+mj-lt"/>
              <a:cs typeface="Calibri Light" panose="020F0302020204030204" pitchFamily="34" charset="0"/>
            </a:endParaRPr>
          </a:p>
          <a:p>
            <a:pPr>
              <a:lnSpc>
                <a:spcPct val="100000"/>
              </a:lnSpc>
            </a:pPr>
            <a:endParaRPr lang="en-GB" sz="1600" dirty="0">
              <a:solidFill>
                <a:srgbClr val="002060"/>
              </a:solidFill>
              <a:latin typeface="Calibri Light" panose="020F0302020204030204" pitchFamily="34" charset="0"/>
              <a:cs typeface="Calibri Light" panose="020F0302020204030204" pitchFamily="34" charset="0"/>
            </a:endParaRPr>
          </a:p>
          <a:p>
            <a:pPr>
              <a:lnSpc>
                <a:spcPct val="100000"/>
              </a:lnSpc>
            </a:pPr>
            <a:r>
              <a:rPr lang="en-GB" sz="1600" dirty="0">
                <a:solidFill>
                  <a:srgbClr val="002060"/>
                </a:solidFill>
                <a:latin typeface="Calibri Light" panose="020F0302020204030204" pitchFamily="34" charset="0"/>
                <a:cs typeface="Calibri Light" panose="020F0302020204030204" pitchFamily="34" charset="0"/>
              </a:rPr>
              <a:t>The content has been jointly developed and released as an annex to the contract document.</a:t>
            </a:r>
          </a:p>
          <a:p>
            <a:pPr>
              <a:lnSpc>
                <a:spcPct val="100000"/>
              </a:lnSpc>
            </a:pPr>
            <a:r>
              <a:rPr lang="en-GB" sz="1600" dirty="0">
                <a:solidFill>
                  <a:srgbClr val="002060"/>
                </a:solidFill>
                <a:latin typeface="Calibri Light" panose="020F0302020204030204" pitchFamily="34" charset="0"/>
                <a:cs typeface="Calibri Light" panose="020F0302020204030204" pitchFamily="34" charset="0"/>
              </a:rPr>
              <a:t>Further modules are in development, with an expectation that the QI module topics will change each year (as agreed between GPCE and NHSE)</a:t>
            </a:r>
            <a:endParaRPr lang="en-US" dirty="0"/>
          </a:p>
        </p:txBody>
      </p:sp>
      <p:sp>
        <p:nvSpPr>
          <p:cNvPr id="4" name="Date Placeholder 3">
            <a:extLst>
              <a:ext uri="{FF2B5EF4-FFF2-40B4-BE49-F238E27FC236}">
                <a16:creationId xmlns:a16="http://schemas.microsoft.com/office/drawing/2014/main" xmlns="" id="{17A353DE-64A8-4ADC-A5D9-68D86BD64801}"/>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D4A42DEF-FB2A-403F-B317-94AB17E67EE0}"/>
              </a:ext>
            </a:extLst>
          </p:cNvPr>
          <p:cNvSpPr>
            <a:spLocks noGrp="1"/>
          </p:cNvSpPr>
          <p:nvPr>
            <p:ph type="sldNum" sz="quarter" idx="4"/>
          </p:nvPr>
        </p:nvSpPr>
        <p:spPr/>
        <p:txBody>
          <a:bodyPr/>
          <a:lstStyle/>
          <a:p>
            <a:fld id="{E4E00EF0-048C-114D-ADD5-1D5ACA69D45F}" type="slidenum">
              <a:rPr lang="en-GB" smtClean="0"/>
              <a:pPr/>
              <a:t>24</a:t>
            </a:fld>
            <a:endParaRPr lang="en-GB"/>
          </a:p>
        </p:txBody>
      </p:sp>
    </p:spTree>
    <p:extLst>
      <p:ext uri="{BB962C8B-B14F-4D97-AF65-F5344CB8AC3E}">
        <p14:creationId xmlns:p14="http://schemas.microsoft.com/office/powerpoint/2010/main" val="2208425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ECBBD-56F1-4674-A9F1-60E0442A1E32}"/>
              </a:ext>
            </a:extLst>
          </p:cNvPr>
          <p:cNvSpPr>
            <a:spLocks noGrp="1"/>
          </p:cNvSpPr>
          <p:nvPr>
            <p:ph type="title"/>
          </p:nvPr>
        </p:nvSpPr>
        <p:spPr>
          <a:xfrm>
            <a:off x="271085" y="238639"/>
            <a:ext cx="7068923" cy="493819"/>
          </a:xfrm>
        </p:spPr>
        <p:txBody>
          <a:bodyPr/>
          <a:lstStyle/>
          <a:p>
            <a:r>
              <a:rPr lang="en-GB" b="1" dirty="0">
                <a:latin typeface="+mj-lt"/>
              </a:rPr>
              <a:t>QOF Funding and thresholds</a:t>
            </a:r>
            <a:endParaRPr lang="en-US" b="1" dirty="0">
              <a:latin typeface="+mj-lt"/>
            </a:endParaRPr>
          </a:p>
        </p:txBody>
      </p:sp>
      <p:sp>
        <p:nvSpPr>
          <p:cNvPr id="3" name="Content Placeholder 2">
            <a:extLst>
              <a:ext uri="{FF2B5EF4-FFF2-40B4-BE49-F238E27FC236}">
                <a16:creationId xmlns:a16="http://schemas.microsoft.com/office/drawing/2014/main" xmlns="" id="{1FDA77A0-DB02-43BD-BD2B-79EB065F8F32}"/>
              </a:ext>
            </a:extLst>
          </p:cNvPr>
          <p:cNvSpPr>
            <a:spLocks noGrp="1"/>
          </p:cNvSpPr>
          <p:nvPr>
            <p:ph idx="1"/>
          </p:nvPr>
        </p:nvSpPr>
        <p:spPr>
          <a:xfrm>
            <a:off x="388043" y="902330"/>
            <a:ext cx="8161171" cy="3594719"/>
          </a:xfrm>
        </p:spPr>
        <p:txBody>
          <a:bodyPr/>
          <a:lstStyle/>
          <a:p>
            <a:pPr marL="285750" indent="-285750">
              <a:lnSpc>
                <a:spcPct val="100000"/>
              </a:lnSpc>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a:lnSpc>
                <a:spcPct val="100000"/>
              </a:lnSpc>
            </a:pPr>
            <a:endParaRPr lang="en-GB" sz="24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Thresholds have not been increased across the board</a:t>
            </a:r>
          </a:p>
          <a:p>
            <a:pPr marL="285750" indent="-285750">
              <a:lnSpc>
                <a:spcPct val="100000"/>
              </a:lnSpc>
              <a:buFont typeface="Arial" panose="020B0604020202020204" pitchFamily="34" charset="0"/>
              <a:buChar char="•"/>
            </a:pPr>
            <a:endParaRPr lang="en-GB" sz="24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QOF point value will increase by 4.7% to £187.74.  This is to reflect increased list size and population growth</a:t>
            </a:r>
          </a:p>
          <a:p>
            <a:pPr marL="285750" indent="-285750">
              <a:lnSpc>
                <a:spcPct val="100000"/>
              </a:lnSpc>
              <a:buFont typeface="Arial" panose="020B0604020202020204" pitchFamily="34" charset="0"/>
              <a:buChar char="•"/>
            </a:pPr>
            <a:endParaRPr lang="en-US" sz="2400" dirty="0"/>
          </a:p>
        </p:txBody>
      </p:sp>
      <p:sp>
        <p:nvSpPr>
          <p:cNvPr id="4" name="Date Placeholder 3">
            <a:extLst>
              <a:ext uri="{FF2B5EF4-FFF2-40B4-BE49-F238E27FC236}">
                <a16:creationId xmlns:a16="http://schemas.microsoft.com/office/drawing/2014/main" xmlns="" id="{17A353DE-64A8-4ADC-A5D9-68D86BD64801}"/>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D4A42DEF-FB2A-403F-B317-94AB17E67EE0}"/>
              </a:ext>
            </a:extLst>
          </p:cNvPr>
          <p:cNvSpPr>
            <a:spLocks noGrp="1"/>
          </p:cNvSpPr>
          <p:nvPr>
            <p:ph type="sldNum" sz="quarter" idx="4"/>
          </p:nvPr>
        </p:nvSpPr>
        <p:spPr/>
        <p:txBody>
          <a:bodyPr/>
          <a:lstStyle/>
          <a:p>
            <a:fld id="{E4E00EF0-048C-114D-ADD5-1D5ACA69D45F}" type="slidenum">
              <a:rPr lang="en-GB" smtClean="0"/>
              <a:pPr/>
              <a:t>25</a:t>
            </a:fld>
            <a:endParaRPr lang="en-GB"/>
          </a:p>
        </p:txBody>
      </p:sp>
    </p:spTree>
    <p:extLst>
      <p:ext uri="{BB962C8B-B14F-4D97-AF65-F5344CB8AC3E}">
        <p14:creationId xmlns:p14="http://schemas.microsoft.com/office/powerpoint/2010/main" val="2375298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Indemnity</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3283415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pPr marL="177800">
              <a:lnSpc>
                <a:spcPct val="100000"/>
              </a:lnSpc>
            </a:pPr>
            <a:r>
              <a:rPr lang="en-GB" b="1" dirty="0">
                <a:solidFill>
                  <a:srgbClr val="002060"/>
                </a:solidFill>
              </a:rPr>
              <a:t>Indemnity scope</a:t>
            </a:r>
          </a:p>
        </p:txBody>
      </p:sp>
      <p:sp>
        <p:nvSpPr>
          <p:cNvPr id="3" name="Content Placeholder 2"/>
          <p:cNvSpPr>
            <a:spLocks noGrp="1"/>
          </p:cNvSpPr>
          <p:nvPr>
            <p:ph idx="1"/>
          </p:nvPr>
        </p:nvSpPr>
        <p:spPr>
          <a:xfrm>
            <a:off x="358844" y="823578"/>
            <a:ext cx="8336140" cy="3796974"/>
          </a:xfrm>
        </p:spPr>
        <p:txBody>
          <a:bodyPr/>
          <a:lstStyle/>
          <a:p>
            <a:pPr marL="177800">
              <a:lnSpc>
                <a:spcPct val="100000"/>
              </a:lnSpc>
            </a:pPr>
            <a:r>
              <a:rPr lang="en-GB" sz="1600" dirty="0">
                <a:solidFill>
                  <a:srgbClr val="002060"/>
                </a:solidFill>
                <a:latin typeface="+mj-lt"/>
              </a:rPr>
              <a:t>From April 2019 the new state-backed indemnity scheme will be in place, run by NHS Resolution. This will provide cover from April 2019 onward in perpetuity.</a:t>
            </a:r>
            <a:endParaRPr lang="en-GB" sz="1600" b="1" dirty="0">
              <a:solidFill>
                <a:srgbClr val="002060"/>
              </a:solidFill>
              <a:latin typeface="+mj-lt"/>
            </a:endParaRPr>
          </a:p>
          <a:p>
            <a:pPr marL="361950" indent="-184150">
              <a:lnSpc>
                <a:spcPct val="100000"/>
              </a:lnSpc>
              <a:buFont typeface="Arial" panose="020B0604020202020204" pitchFamily="34" charset="0"/>
              <a:buChar char="•"/>
            </a:pP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GB" sz="1600" dirty="0">
                <a:solidFill>
                  <a:srgbClr val="002060"/>
                </a:solidFill>
                <a:latin typeface="+mj-lt"/>
              </a:rPr>
              <a:t>NHS GP provider membership –  this covers </a:t>
            </a:r>
            <a:r>
              <a:rPr lang="en-US" sz="1600" dirty="0">
                <a:solidFill>
                  <a:srgbClr val="002060"/>
                </a:solidFill>
                <a:latin typeface="+mj-lt"/>
              </a:rPr>
              <a:t>all GPs (including salaried and locum) and all other staff working in general practice </a:t>
            </a:r>
            <a:r>
              <a:rPr lang="en-GB" sz="1600" dirty="0">
                <a:solidFill>
                  <a:srgbClr val="002060"/>
                </a:solidFill>
                <a:latin typeface="+mj-lt"/>
              </a:rPr>
              <a:t>(including the new network workforce) </a:t>
            </a:r>
          </a:p>
          <a:p>
            <a:pPr marL="361950" indent="-184150">
              <a:lnSpc>
                <a:spcPct val="100000"/>
              </a:lnSpc>
              <a:buFont typeface="Arial" panose="020B0604020202020204" pitchFamily="34" charset="0"/>
              <a:buChar char="•"/>
            </a:pPr>
            <a:r>
              <a:rPr lang="en-GB" sz="1600" dirty="0">
                <a:solidFill>
                  <a:srgbClr val="002060"/>
                </a:solidFill>
                <a:latin typeface="+mj-lt"/>
              </a:rPr>
              <a:t>All NHS work is covered (including OOH, local authority, public health etc.)</a:t>
            </a:r>
          </a:p>
          <a:p>
            <a:pPr marL="361950" indent="-184150">
              <a:lnSpc>
                <a:spcPct val="100000"/>
              </a:lnSpc>
              <a:buFont typeface="Arial" panose="020B0604020202020204" pitchFamily="34" charset="0"/>
              <a:buChar char="•"/>
            </a:pPr>
            <a:r>
              <a:rPr lang="en-GB" sz="1600" dirty="0">
                <a:solidFill>
                  <a:srgbClr val="002060"/>
                </a:solidFill>
                <a:latin typeface="+mj-lt"/>
              </a:rPr>
              <a:t>Individuals will still need MDO cover for GMC representation, private work, ethical guidance, help with responding to complaints letters etc</a:t>
            </a:r>
          </a:p>
          <a:p>
            <a:pPr marL="361950" indent="-184150">
              <a:lnSpc>
                <a:spcPct val="100000"/>
              </a:lnSpc>
              <a:buFont typeface="Arial" panose="020B0604020202020204" pitchFamily="34" charset="0"/>
              <a:buChar char="•"/>
            </a:pPr>
            <a:r>
              <a:rPr lang="en-GB" sz="1600" dirty="0">
                <a:solidFill>
                  <a:srgbClr val="002060"/>
                </a:solidFill>
                <a:latin typeface="+mj-lt"/>
              </a:rPr>
              <a:t>NHS Resolution will cover all work related to claims</a:t>
            </a:r>
          </a:p>
          <a:p>
            <a:pPr marL="361950" indent="-184150">
              <a:lnSpc>
                <a:spcPct val="100000"/>
              </a:lnSpc>
              <a:buFont typeface="Arial" panose="020B0604020202020204" pitchFamily="34" charset="0"/>
              <a:buChar char="•"/>
            </a:pPr>
            <a:r>
              <a:rPr lang="en-GB" sz="1600" dirty="0">
                <a:solidFill>
                  <a:srgbClr val="002060"/>
                </a:solidFill>
                <a:latin typeface="+mj-lt"/>
              </a:rPr>
              <a:t>Those with claims based cover before April 2019 may need to purchase appropriate run-off cover from their MDO</a:t>
            </a:r>
          </a:p>
          <a:p>
            <a:pPr marL="361950" indent="-184150">
              <a:lnSpc>
                <a:spcPct val="100000"/>
              </a:lnSpc>
              <a:buFont typeface="Arial" panose="020B0604020202020204" pitchFamily="34" charset="0"/>
              <a:buChar char="•"/>
            </a:pPr>
            <a:r>
              <a:rPr lang="en-US" sz="1600" dirty="0">
                <a:solidFill>
                  <a:srgbClr val="002060"/>
                </a:solidFill>
                <a:latin typeface="+mj-lt"/>
              </a:rPr>
              <a:t>DHSC intends to establish arrangements for an existing liabilities scheme in April 2019, subject to satisfactory discussions with the MDOs</a:t>
            </a:r>
            <a:endParaRPr lang="en-GB" sz="16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27</a:t>
            </a:fld>
            <a:endParaRPr lang="en-GB">
              <a:latin typeface="+mj-lt"/>
            </a:endParaRPr>
          </a:p>
        </p:txBody>
      </p:sp>
    </p:spTree>
    <p:extLst>
      <p:ext uri="{BB962C8B-B14F-4D97-AF65-F5344CB8AC3E}">
        <p14:creationId xmlns:p14="http://schemas.microsoft.com/office/powerpoint/2010/main" val="3318863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D5D7A-F13A-4EB8-B4B2-580C4C2C7D51}"/>
              </a:ext>
            </a:extLst>
          </p:cNvPr>
          <p:cNvSpPr>
            <a:spLocks noGrp="1"/>
          </p:cNvSpPr>
          <p:nvPr>
            <p:ph type="title"/>
          </p:nvPr>
        </p:nvSpPr>
        <p:spPr>
          <a:xfrm>
            <a:off x="281718" y="238639"/>
            <a:ext cx="7068923" cy="493819"/>
          </a:xfrm>
        </p:spPr>
        <p:txBody>
          <a:bodyPr/>
          <a:lstStyle/>
          <a:p>
            <a:r>
              <a:rPr lang="en-GB" b="1" dirty="0"/>
              <a:t>Indemnity funding</a:t>
            </a:r>
            <a:endParaRPr lang="en-US" dirty="0"/>
          </a:p>
        </p:txBody>
      </p:sp>
      <p:sp>
        <p:nvSpPr>
          <p:cNvPr id="3" name="Content Placeholder 2">
            <a:extLst>
              <a:ext uri="{FF2B5EF4-FFF2-40B4-BE49-F238E27FC236}">
                <a16:creationId xmlns:a16="http://schemas.microsoft.com/office/drawing/2014/main" xmlns="" id="{1FBD74CC-DC0D-4796-AFEB-F6439B19C774}"/>
              </a:ext>
            </a:extLst>
          </p:cNvPr>
          <p:cNvSpPr>
            <a:spLocks noGrp="1"/>
          </p:cNvSpPr>
          <p:nvPr>
            <p:ph idx="1"/>
          </p:nvPr>
        </p:nvSpPr>
        <p:spPr>
          <a:xfrm>
            <a:off x="388043" y="948390"/>
            <a:ext cx="8161171" cy="3303570"/>
          </a:xfrm>
        </p:spPr>
        <p:txBody>
          <a:bodyPr/>
          <a:lstStyle/>
          <a:p>
            <a:pPr marL="361950" indent="-184150">
              <a:lnSpc>
                <a:spcPct val="100000"/>
              </a:lnSpc>
              <a:buFont typeface="Arial" panose="020B0604020202020204" pitchFamily="34" charset="0"/>
              <a:buChar char="•"/>
            </a:pPr>
            <a:r>
              <a:rPr lang="en-GB" sz="1600" dirty="0">
                <a:solidFill>
                  <a:srgbClr val="002060"/>
                </a:solidFill>
                <a:latin typeface="+mj-lt"/>
              </a:rPr>
              <a:t>There will be a one off permanent funding adjustment to the contract, reducing risks for GPs, and is offset by new funding going into the contract in 2019</a:t>
            </a:r>
          </a:p>
          <a:p>
            <a:pPr marL="361950" indent="-184150">
              <a:lnSpc>
                <a:spcPct val="100000"/>
              </a:lnSpc>
              <a:buFont typeface="Arial" panose="020B0604020202020204" pitchFamily="34" charset="0"/>
              <a:buChar char="•"/>
            </a:pPr>
            <a:r>
              <a:rPr lang="en-US" sz="1600" dirty="0">
                <a:solidFill>
                  <a:srgbClr val="002060"/>
                </a:solidFill>
                <a:latin typeface="+mj-lt"/>
              </a:rPr>
              <a:t>All GPs and practices no longer pay out annually for subscriptions covered under the scheme, or arrange their own clinical indemnity</a:t>
            </a: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US" sz="1600" dirty="0">
                <a:solidFill>
                  <a:srgbClr val="002060"/>
                </a:solidFill>
                <a:latin typeface="+mj-lt"/>
              </a:rPr>
              <a:t>All future increases will be borne by the state (i.e. government will pay any increases in funding for the scheme due to inflation, discount rate and legal settlements)</a:t>
            </a:r>
          </a:p>
          <a:p>
            <a:pPr marL="361950" indent="-184150">
              <a:lnSpc>
                <a:spcPct val="100000"/>
              </a:lnSpc>
              <a:buFont typeface="Arial" panose="020B0604020202020204" pitchFamily="34" charset="0"/>
              <a:buChar char="•"/>
            </a:pPr>
            <a:r>
              <a:rPr lang="en-GB" sz="1600" dirty="0">
                <a:solidFill>
                  <a:srgbClr val="002060"/>
                </a:solidFill>
                <a:latin typeface="+mj-lt"/>
              </a:rPr>
              <a:t>We have negotiated a fair and final settlement of £60m </a:t>
            </a:r>
            <a:r>
              <a:rPr lang="en-US" sz="1600" dirty="0">
                <a:solidFill>
                  <a:srgbClr val="002060"/>
                </a:solidFill>
                <a:latin typeface="+mj-lt"/>
              </a:rPr>
              <a:t>to cover the increased cost of indemnity for 2018/19 (£1.005 per patient) in line with the last two years. </a:t>
            </a:r>
            <a:r>
              <a:rPr lang="en-GB" sz="1600" dirty="0">
                <a:solidFill>
                  <a:srgbClr val="002060"/>
                </a:solidFill>
                <a:latin typeface="+mj-lt"/>
              </a:rPr>
              <a:t>As with the last two years, practices and salaried GPs should discuss how this additional funding is passed on.</a:t>
            </a:r>
          </a:p>
        </p:txBody>
      </p:sp>
      <p:sp>
        <p:nvSpPr>
          <p:cNvPr id="4" name="Date Placeholder 3">
            <a:extLst>
              <a:ext uri="{FF2B5EF4-FFF2-40B4-BE49-F238E27FC236}">
                <a16:creationId xmlns:a16="http://schemas.microsoft.com/office/drawing/2014/main" xmlns="" id="{6117CBC9-0167-45E4-9482-EE8BF609E9FF}"/>
              </a:ext>
            </a:extLst>
          </p:cNvPr>
          <p:cNvSpPr>
            <a:spLocks noGrp="1"/>
          </p:cNvSpPr>
          <p:nvPr>
            <p:ph type="dt" sz="half" idx="2"/>
          </p:nvPr>
        </p:nvSpPr>
        <p:spPr/>
        <p:txBody>
          <a:bodyPr/>
          <a:lstStyle/>
          <a:p>
            <a:fld id="{3FFC9BE3-63B7-8B4B-8F7F-E2147C04187A}" type="datetime3">
              <a:rPr lang="en-GB" smtClean="0"/>
              <a:t>25 March, 2019</a:t>
            </a:fld>
            <a:endParaRPr lang="en-US" dirty="0"/>
          </a:p>
        </p:txBody>
      </p:sp>
      <p:sp>
        <p:nvSpPr>
          <p:cNvPr id="5" name="Slide Number Placeholder 4">
            <a:extLst>
              <a:ext uri="{FF2B5EF4-FFF2-40B4-BE49-F238E27FC236}">
                <a16:creationId xmlns:a16="http://schemas.microsoft.com/office/drawing/2014/main" xmlns="" id="{BF2CC050-3DD2-4E10-A06F-8FA872109429}"/>
              </a:ext>
            </a:extLst>
          </p:cNvPr>
          <p:cNvSpPr>
            <a:spLocks noGrp="1"/>
          </p:cNvSpPr>
          <p:nvPr>
            <p:ph type="sldNum" sz="quarter" idx="4"/>
          </p:nvPr>
        </p:nvSpPr>
        <p:spPr/>
        <p:txBody>
          <a:bodyPr/>
          <a:lstStyle/>
          <a:p>
            <a:fld id="{E4E00EF0-048C-114D-ADD5-1D5ACA69D45F}" type="slidenum">
              <a:rPr lang="en-GB" smtClean="0"/>
              <a:pPr/>
              <a:t>28</a:t>
            </a:fld>
            <a:endParaRPr lang="en-GB"/>
          </a:p>
        </p:txBody>
      </p:sp>
    </p:spTree>
    <p:extLst>
      <p:ext uri="{BB962C8B-B14F-4D97-AF65-F5344CB8AC3E}">
        <p14:creationId xmlns:p14="http://schemas.microsoft.com/office/powerpoint/2010/main" val="3099701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Practice funding and pay</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210048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Primary Care Networks</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3338214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For 2019/20</a:t>
            </a:r>
          </a:p>
        </p:txBody>
      </p:sp>
      <p:sp>
        <p:nvSpPr>
          <p:cNvPr id="3" name="Content Placeholder 2"/>
          <p:cNvSpPr>
            <a:spLocks noGrp="1"/>
          </p:cNvSpPr>
          <p:nvPr>
            <p:ph idx="1"/>
          </p:nvPr>
        </p:nvSpPr>
        <p:spPr>
          <a:xfrm>
            <a:off x="388044" y="723640"/>
            <a:ext cx="8336140" cy="4181220"/>
          </a:xfrm>
        </p:spPr>
        <p:txBody>
          <a:bodyPr/>
          <a:lstStyle/>
          <a:p>
            <a:pPr marL="361950" indent="-184150">
              <a:lnSpc>
                <a:spcPct val="100000"/>
              </a:lnSpc>
              <a:buFont typeface="Arial" panose="020B0604020202020204" pitchFamily="34" charset="0"/>
              <a:buChar char="•"/>
            </a:pPr>
            <a:r>
              <a:rPr lang="en-GB" sz="1350" dirty="0">
                <a:solidFill>
                  <a:srgbClr val="002060"/>
                </a:solidFill>
                <a:latin typeface="+mj-lt"/>
              </a:rPr>
              <a:t>Indemnity expense removed plus 1.4% uplift to practice contract funding, which includes:</a:t>
            </a:r>
          </a:p>
          <a:p>
            <a:pPr marL="715963" indent="-184150">
              <a:lnSpc>
                <a:spcPct val="100000"/>
              </a:lnSpc>
              <a:buFont typeface="Arial" panose="020B0604020202020204" pitchFamily="34" charset="0"/>
              <a:buChar char="•"/>
            </a:pPr>
            <a:r>
              <a:rPr lang="en-GB" sz="1250" dirty="0">
                <a:solidFill>
                  <a:srgbClr val="002060"/>
                </a:solidFill>
                <a:latin typeface="+mj-lt"/>
              </a:rPr>
              <a:t>Pay uplift</a:t>
            </a:r>
          </a:p>
          <a:p>
            <a:pPr marL="715963" indent="-184150">
              <a:lnSpc>
                <a:spcPct val="100000"/>
              </a:lnSpc>
              <a:buFont typeface="Arial" panose="020B0604020202020204" pitchFamily="34" charset="0"/>
              <a:buChar char="•"/>
            </a:pPr>
            <a:r>
              <a:rPr lang="en-GB" sz="1250" dirty="0">
                <a:solidFill>
                  <a:srgbClr val="002060"/>
                </a:solidFill>
                <a:latin typeface="+mj-lt"/>
              </a:rPr>
              <a:t>Expenses uplift, including £</a:t>
            </a:r>
            <a:r>
              <a:rPr lang="en-GB" sz="1250" dirty="0" err="1">
                <a:solidFill>
                  <a:srgbClr val="002060"/>
                </a:solidFill>
                <a:latin typeface="+mj-lt"/>
              </a:rPr>
              <a:t>20m</a:t>
            </a:r>
            <a:r>
              <a:rPr lang="en-GB" sz="1250" dirty="0">
                <a:solidFill>
                  <a:srgbClr val="002060"/>
                </a:solidFill>
                <a:latin typeface="+mj-lt"/>
              </a:rPr>
              <a:t> for subject access requests </a:t>
            </a:r>
          </a:p>
          <a:p>
            <a:pPr marL="715963" indent="-184150">
              <a:lnSpc>
                <a:spcPct val="100000"/>
              </a:lnSpc>
              <a:buFont typeface="Arial" panose="020B0604020202020204" pitchFamily="34" charset="0"/>
              <a:buChar char="•"/>
            </a:pPr>
            <a:r>
              <a:rPr lang="en-GB" sz="1250" dirty="0">
                <a:solidFill>
                  <a:srgbClr val="002060"/>
                </a:solidFill>
                <a:latin typeface="+mj-lt"/>
              </a:rPr>
              <a:t>1% linked to 2018/19 pay uplift and contract agreement in 2019, via SFE</a:t>
            </a:r>
          </a:p>
          <a:p>
            <a:pPr marL="715963" indent="-184150">
              <a:lnSpc>
                <a:spcPct val="100000"/>
              </a:lnSpc>
              <a:buFont typeface="Arial" panose="020B0604020202020204" pitchFamily="34" charset="0"/>
              <a:buChar char="•"/>
            </a:pPr>
            <a:r>
              <a:rPr lang="en-GB" sz="1250" dirty="0">
                <a:solidFill>
                  <a:srgbClr val="002060"/>
                </a:solidFill>
                <a:latin typeface="+mj-lt"/>
              </a:rPr>
              <a:t>Funding for practices to engage in establishing networks, via the SFE</a:t>
            </a:r>
          </a:p>
          <a:p>
            <a:pPr marL="715963" indent="-184150">
              <a:lnSpc>
                <a:spcPct val="100000"/>
              </a:lnSpc>
              <a:buFont typeface="Arial" panose="020B0604020202020204" pitchFamily="34" charset="0"/>
              <a:buChar char="•"/>
            </a:pPr>
            <a:r>
              <a:rPr lang="en-GB" sz="1250" dirty="0">
                <a:solidFill>
                  <a:srgbClr val="002060"/>
                </a:solidFill>
                <a:latin typeface="+mj-lt"/>
              </a:rPr>
              <a:t>£</a:t>
            </a:r>
            <a:r>
              <a:rPr lang="en-GB" sz="1250" dirty="0" err="1">
                <a:solidFill>
                  <a:srgbClr val="002060"/>
                </a:solidFill>
                <a:latin typeface="+mj-lt"/>
              </a:rPr>
              <a:t>30m</a:t>
            </a:r>
            <a:r>
              <a:rPr lang="en-GB" sz="1250" dirty="0">
                <a:solidFill>
                  <a:srgbClr val="002060"/>
                </a:solidFill>
                <a:latin typeface="+mj-lt"/>
              </a:rPr>
              <a:t> into GS for NHS 111 direct booking</a:t>
            </a:r>
          </a:p>
          <a:p>
            <a:pPr marL="715963" indent="-184150">
              <a:lnSpc>
                <a:spcPct val="100000"/>
              </a:lnSpc>
              <a:buFont typeface="Arial" panose="020B0604020202020204" pitchFamily="34" charset="0"/>
              <a:buChar char="•"/>
            </a:pPr>
            <a:r>
              <a:rPr lang="en-GB" sz="1250" dirty="0">
                <a:solidFill>
                  <a:srgbClr val="002060"/>
                </a:solidFill>
                <a:latin typeface="+mj-lt"/>
              </a:rPr>
              <a:t>£5 per patient MMR catch-up</a:t>
            </a:r>
          </a:p>
          <a:p>
            <a:pPr marL="715963" indent="-184150">
              <a:lnSpc>
                <a:spcPct val="100000"/>
              </a:lnSpc>
              <a:buFont typeface="Arial" panose="020B0604020202020204" pitchFamily="34" charset="0"/>
              <a:buChar char="•"/>
            </a:pPr>
            <a:r>
              <a:rPr lang="en-GB" sz="1250" dirty="0">
                <a:solidFill>
                  <a:srgbClr val="002060"/>
                </a:solidFill>
                <a:latin typeface="+mj-lt"/>
              </a:rPr>
              <a:t>Uplift to </a:t>
            </a:r>
            <a:r>
              <a:rPr lang="en-GB" sz="1250" dirty="0" err="1">
                <a:solidFill>
                  <a:srgbClr val="002060"/>
                </a:solidFill>
                <a:latin typeface="+mj-lt"/>
              </a:rPr>
              <a:t>S7a</a:t>
            </a:r>
            <a:r>
              <a:rPr lang="en-GB" sz="1250" dirty="0">
                <a:solidFill>
                  <a:srgbClr val="002060"/>
                </a:solidFill>
                <a:latin typeface="+mj-lt"/>
              </a:rPr>
              <a:t> immunisation programmes (e.g. flu) in line with other immunisations </a:t>
            </a:r>
          </a:p>
          <a:p>
            <a:pPr marL="361950" indent="-184150">
              <a:lnSpc>
                <a:spcPct val="100000"/>
              </a:lnSpc>
              <a:buFont typeface="Arial" panose="020B0604020202020204" pitchFamily="34" charset="0"/>
              <a:buChar char="•"/>
            </a:pPr>
            <a:r>
              <a:rPr lang="en-GB" sz="1350" dirty="0">
                <a:solidFill>
                  <a:srgbClr val="002060"/>
                </a:solidFill>
                <a:latin typeface="+mj-lt"/>
              </a:rPr>
              <a:t>Taken together, funding will deliver </a:t>
            </a:r>
            <a:r>
              <a:rPr lang="en-GB" sz="1350" b="1" dirty="0">
                <a:solidFill>
                  <a:srgbClr val="002060"/>
                </a:solidFill>
                <a:latin typeface="+mj-lt"/>
              </a:rPr>
              <a:t>2% pay uplift for all GPs and practice staff </a:t>
            </a:r>
            <a:r>
              <a:rPr lang="en-GB" sz="1350" dirty="0">
                <a:solidFill>
                  <a:srgbClr val="002060"/>
                </a:solidFill>
                <a:latin typeface="+mj-lt"/>
              </a:rPr>
              <a:t>(and they will be covered by the new indemnity scheme)</a:t>
            </a:r>
          </a:p>
          <a:p>
            <a:pPr marL="361950" indent="-184150">
              <a:lnSpc>
                <a:spcPct val="100000"/>
              </a:lnSpc>
              <a:buFont typeface="Arial" panose="020B0604020202020204" pitchFamily="34" charset="0"/>
              <a:buChar char="•"/>
            </a:pPr>
            <a:r>
              <a:rPr lang="en-GB" sz="1350" dirty="0">
                <a:solidFill>
                  <a:srgbClr val="002060"/>
                </a:solidFill>
                <a:latin typeface="+mj-lt"/>
              </a:rPr>
              <a:t>Net pay outcome for GPs will vary depending on whether indemnity paid by practice or personally</a:t>
            </a:r>
          </a:p>
          <a:p>
            <a:pPr marL="361950" indent="-184150">
              <a:lnSpc>
                <a:spcPct val="100000"/>
              </a:lnSpc>
              <a:buFont typeface="Arial" panose="020B0604020202020204" pitchFamily="34" charset="0"/>
              <a:buChar char="•"/>
            </a:pPr>
            <a:r>
              <a:rPr lang="en-US" sz="1350" dirty="0">
                <a:solidFill>
                  <a:srgbClr val="002060"/>
                </a:solidFill>
                <a:latin typeface="+mj-lt"/>
              </a:rPr>
              <a:t>Increased employer pension contribution rate of 20.68% will be implemented from April 2019. Practices will continue to pay 14.38%, the additional 6.3% will be covered by NHS </a:t>
            </a:r>
            <a:r>
              <a:rPr lang="en-US" sz="1350">
                <a:solidFill>
                  <a:srgbClr val="002060"/>
                </a:solidFill>
                <a:latin typeface="+mj-lt"/>
              </a:rPr>
              <a:t>England centrally, </a:t>
            </a:r>
            <a:r>
              <a:rPr lang="en-US" sz="1350" dirty="0">
                <a:solidFill>
                  <a:srgbClr val="002060"/>
                </a:solidFill>
                <a:latin typeface="+mj-lt"/>
              </a:rPr>
              <a:t>direct to the pensions agency. </a:t>
            </a:r>
          </a:p>
          <a:p>
            <a:pPr marL="361950" indent="-184150">
              <a:lnSpc>
                <a:spcPct val="100000"/>
              </a:lnSpc>
              <a:buFont typeface="Arial" panose="020B0604020202020204" pitchFamily="34" charset="0"/>
              <a:buChar char="•"/>
            </a:pPr>
            <a:r>
              <a:rPr lang="en-GB" sz="1350" dirty="0">
                <a:solidFill>
                  <a:srgbClr val="002060"/>
                </a:solidFill>
                <a:latin typeface="+mj-lt"/>
              </a:rPr>
              <a:t>NHSE and GPCE have agreed to jointly lobby the Government to introduce optional partial </a:t>
            </a:r>
            <a:r>
              <a:rPr lang="en-GB" sz="1350" dirty="0" err="1">
                <a:solidFill>
                  <a:srgbClr val="002060"/>
                </a:solidFill>
                <a:latin typeface="+mj-lt"/>
              </a:rPr>
              <a:t>pensionability</a:t>
            </a:r>
            <a:r>
              <a:rPr lang="en-GB" sz="1350" dirty="0">
                <a:solidFill>
                  <a:srgbClr val="002060"/>
                </a:solidFill>
                <a:latin typeface="+mj-lt"/>
              </a:rPr>
              <a:t>, where GPs may elect to reduce the rate which they pay pension by 50%</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30</a:t>
            </a:fld>
            <a:endParaRPr lang="en-GB">
              <a:latin typeface="+mj-lt"/>
            </a:endParaRPr>
          </a:p>
        </p:txBody>
      </p:sp>
    </p:spTree>
    <p:extLst>
      <p:ext uri="{BB962C8B-B14F-4D97-AF65-F5344CB8AC3E}">
        <p14:creationId xmlns:p14="http://schemas.microsoft.com/office/powerpoint/2010/main" val="33481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Figures for 2019/20</a:t>
            </a:r>
          </a:p>
        </p:txBody>
      </p:sp>
      <p:sp>
        <p:nvSpPr>
          <p:cNvPr id="3" name="Content Placeholder 2"/>
          <p:cNvSpPr>
            <a:spLocks noGrp="1"/>
          </p:cNvSpPr>
          <p:nvPr>
            <p:ph idx="1"/>
          </p:nvPr>
        </p:nvSpPr>
        <p:spPr>
          <a:xfrm>
            <a:off x="388044" y="723640"/>
            <a:ext cx="8336140" cy="3363556"/>
          </a:xfrm>
        </p:spPr>
        <p:txBody>
          <a:bodyPr/>
          <a:lstStyle/>
          <a:p>
            <a:pPr marL="361950" indent="-184150">
              <a:lnSpc>
                <a:spcPct val="100000"/>
              </a:lnSpc>
              <a:buFont typeface="Arial" panose="020B0604020202020204" pitchFamily="34" charset="0"/>
              <a:buChar char="•"/>
            </a:pP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GB" sz="1600" dirty="0">
                <a:solidFill>
                  <a:srgbClr val="002060"/>
                </a:solidFill>
                <a:latin typeface="+mj-lt"/>
              </a:rPr>
              <a:t>Global sum will increase by 1%: £0.92 per patient (from £88.96 to £89.88)</a:t>
            </a:r>
          </a:p>
          <a:p>
            <a:pPr marL="361950" indent="-184150">
              <a:lnSpc>
                <a:spcPct val="100000"/>
              </a:lnSpc>
              <a:buFont typeface="Arial" panose="020B0604020202020204" pitchFamily="34" charset="0"/>
              <a:buChar char="•"/>
            </a:pPr>
            <a:r>
              <a:rPr lang="en-GB" sz="1600" dirty="0">
                <a:solidFill>
                  <a:srgbClr val="002060"/>
                </a:solidFill>
                <a:latin typeface="+mj-lt"/>
              </a:rPr>
              <a:t>Weighted SFE payment for network participation of £1.76 per </a:t>
            </a:r>
            <a:r>
              <a:rPr lang="en-GB" sz="1600" dirty="0" smtClean="0">
                <a:solidFill>
                  <a:srgbClr val="002060"/>
                </a:solidFill>
                <a:latin typeface="+mj-lt"/>
              </a:rPr>
              <a:t>patient</a:t>
            </a:r>
            <a:endParaRPr lang="en-GB" sz="1600" dirty="0">
              <a:solidFill>
                <a:srgbClr val="002060"/>
              </a:solidFill>
              <a:latin typeface="+mj-lt"/>
            </a:endParaRPr>
          </a:p>
          <a:p>
            <a:pPr marL="361950" indent="-184150">
              <a:lnSpc>
                <a:spcPct val="100000"/>
              </a:lnSpc>
              <a:buFont typeface="Arial" panose="020B0604020202020204" pitchFamily="34" charset="0"/>
              <a:buChar char="•"/>
            </a:pP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GB" sz="1600" dirty="0">
                <a:solidFill>
                  <a:srgbClr val="002060"/>
                </a:solidFill>
                <a:latin typeface="+mj-lt"/>
              </a:rPr>
              <a:t>Total increase in practice funding will be </a:t>
            </a:r>
            <a:r>
              <a:rPr lang="en-GB" sz="1600" b="1" dirty="0">
                <a:solidFill>
                  <a:srgbClr val="002060"/>
                </a:solidFill>
                <a:latin typeface="+mj-lt"/>
              </a:rPr>
              <a:t>£2.68 per patient</a:t>
            </a:r>
            <a:r>
              <a:rPr lang="en-GB" sz="1600" dirty="0">
                <a:solidFill>
                  <a:srgbClr val="002060"/>
                </a:solidFill>
                <a:latin typeface="+mj-lt"/>
              </a:rPr>
              <a:t> for 2019/20, </a:t>
            </a:r>
            <a:r>
              <a:rPr lang="en-GB" sz="1600" b="1" dirty="0">
                <a:solidFill>
                  <a:srgbClr val="002060"/>
                </a:solidFill>
                <a:latin typeface="+mj-lt"/>
              </a:rPr>
              <a:t>in addition to new funding through the networks</a:t>
            </a:r>
            <a:r>
              <a:rPr lang="en-GB" sz="1600" dirty="0">
                <a:solidFill>
                  <a:srgbClr val="002060"/>
                </a:solidFill>
                <a:latin typeface="+mj-lt"/>
              </a:rPr>
              <a:t>.</a:t>
            </a:r>
          </a:p>
          <a:p>
            <a:pPr marL="361950" indent="-184150">
              <a:lnSpc>
                <a:spcPct val="100000"/>
              </a:lnSpc>
              <a:buFont typeface="Arial" panose="020B0604020202020204" pitchFamily="34" charset="0"/>
              <a:buChar char="•"/>
            </a:pPr>
            <a:r>
              <a:rPr lang="en-GB" sz="1600" dirty="0">
                <a:solidFill>
                  <a:srgbClr val="002060"/>
                </a:solidFill>
                <a:latin typeface="+mj-lt"/>
              </a:rPr>
              <a:t>Other income to note:</a:t>
            </a:r>
          </a:p>
          <a:p>
            <a:pPr marL="898525" lvl="1" indent="-365125">
              <a:lnSpc>
                <a:spcPct val="100000"/>
              </a:lnSpc>
              <a:buFont typeface="Arial" panose="020B0604020202020204" pitchFamily="34" charset="0"/>
              <a:buChar char="•"/>
            </a:pPr>
            <a:r>
              <a:rPr lang="en-GB" sz="1600" dirty="0">
                <a:solidFill>
                  <a:srgbClr val="002060"/>
                </a:solidFill>
                <a:latin typeface="+mj-lt"/>
              </a:rPr>
              <a:t>Indemnity back-payment for 2018/19: £1.005 per patient</a:t>
            </a:r>
            <a:endParaRPr lang="en-GB" sz="1600" dirty="0">
              <a:solidFill>
                <a:srgbClr val="002060"/>
              </a:solidFill>
              <a:highlight>
                <a:srgbClr val="FFFF00"/>
              </a:highlight>
              <a:latin typeface="+mj-lt"/>
            </a:endParaRPr>
          </a:p>
          <a:p>
            <a:pPr marL="898525" lvl="1" indent="-365125">
              <a:lnSpc>
                <a:spcPct val="100000"/>
              </a:lnSpc>
              <a:buFont typeface="Arial" panose="020B0604020202020204" pitchFamily="34" charset="0"/>
              <a:buChar char="•"/>
            </a:pPr>
            <a:r>
              <a:rPr lang="en-GB" sz="1600" dirty="0">
                <a:solidFill>
                  <a:srgbClr val="002060"/>
                </a:solidFill>
                <a:latin typeface="+mj-lt"/>
              </a:rPr>
              <a:t>V&amp;I: S7a programmes increased to £10.06</a:t>
            </a:r>
          </a:p>
          <a:p>
            <a:pPr marL="177800" lvl="1">
              <a:lnSpc>
                <a:spcPct val="100000"/>
              </a:lnSpc>
            </a:pPr>
            <a:endParaRPr lang="en-GB" sz="16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31</a:t>
            </a:fld>
            <a:endParaRPr lang="en-GB">
              <a:latin typeface="+mj-lt"/>
            </a:endParaRPr>
          </a:p>
        </p:txBody>
      </p:sp>
    </p:spTree>
    <p:extLst>
      <p:ext uri="{BB962C8B-B14F-4D97-AF65-F5344CB8AC3E}">
        <p14:creationId xmlns:p14="http://schemas.microsoft.com/office/powerpoint/2010/main" val="3917432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9037F7E-96F0-4ECA-88D3-A24F7B4BC8D4}"/>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8BC7F209-CBAA-4F7F-8831-3B4E01B2786A}"/>
              </a:ext>
            </a:extLst>
          </p:cNvPr>
          <p:cNvSpPr>
            <a:spLocks noGrp="1"/>
          </p:cNvSpPr>
          <p:nvPr>
            <p:ph type="sldNum" sz="quarter" idx="4"/>
          </p:nvPr>
        </p:nvSpPr>
        <p:spPr/>
        <p:txBody>
          <a:bodyPr/>
          <a:lstStyle/>
          <a:p>
            <a:fld id="{E4E00EF0-048C-114D-ADD5-1D5ACA69D45F}" type="slidenum">
              <a:rPr lang="en-GB" smtClean="0"/>
              <a:pPr/>
              <a:t>32</a:t>
            </a:fld>
            <a:endParaRPr lang="en-GB"/>
          </a:p>
        </p:txBody>
      </p:sp>
      <p:pic>
        <p:nvPicPr>
          <p:cNvPr id="11" name="Content Placeholder 10" descr="A screenshot of a cell phone&#10;&#10;Description generated with high confidence">
            <a:extLst>
              <a:ext uri="{FF2B5EF4-FFF2-40B4-BE49-F238E27FC236}">
                <a16:creationId xmlns:a16="http://schemas.microsoft.com/office/drawing/2014/main" xmlns="" id="{874DF581-5D67-4E13-95F0-D1197F10DB88}"/>
              </a:ext>
            </a:extLst>
          </p:cNvPr>
          <p:cNvPicPr>
            <a:picLocks noGrp="1" noChangeAspect="1"/>
          </p:cNvPicPr>
          <p:nvPr>
            <p:ph idx="1"/>
          </p:nvPr>
        </p:nvPicPr>
        <p:blipFill rotWithShape="1">
          <a:blip r:embed="rId2"/>
          <a:srcRect t="4082" b="6103"/>
          <a:stretch/>
        </p:blipFill>
        <p:spPr>
          <a:xfrm>
            <a:off x="500400" y="329785"/>
            <a:ext cx="8293101" cy="4189750"/>
          </a:xfrm>
        </p:spPr>
      </p:pic>
    </p:spTree>
    <p:extLst>
      <p:ext uri="{BB962C8B-B14F-4D97-AF65-F5344CB8AC3E}">
        <p14:creationId xmlns:p14="http://schemas.microsoft.com/office/powerpoint/2010/main" val="63310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From 2020 onward</a:t>
            </a:r>
          </a:p>
        </p:txBody>
      </p:sp>
      <p:sp>
        <p:nvSpPr>
          <p:cNvPr id="3" name="Content Placeholder 2"/>
          <p:cNvSpPr>
            <a:spLocks noGrp="1"/>
          </p:cNvSpPr>
          <p:nvPr>
            <p:ph idx="1"/>
          </p:nvPr>
        </p:nvSpPr>
        <p:spPr>
          <a:xfrm>
            <a:off x="375469" y="887978"/>
            <a:ext cx="8336140" cy="3370858"/>
          </a:xfrm>
        </p:spPr>
        <p:txBody>
          <a:bodyPr/>
          <a:lstStyle/>
          <a:p>
            <a:pPr>
              <a:lnSpc>
                <a:spcPct val="100000"/>
              </a:lnSpc>
            </a:pPr>
            <a:r>
              <a:rPr lang="en-GB" sz="1600" b="1" dirty="0">
                <a:solidFill>
                  <a:srgbClr val="002060"/>
                </a:solidFill>
                <a:latin typeface="+mj-lt"/>
              </a:rPr>
              <a:t>2020 onward</a:t>
            </a:r>
          </a:p>
          <a:p>
            <a:pPr marL="361950" indent="-184150">
              <a:lnSpc>
                <a:spcPct val="100000"/>
              </a:lnSpc>
              <a:buFont typeface="Arial" panose="020B0604020202020204" pitchFamily="34" charset="0"/>
              <a:buChar char="•"/>
            </a:pPr>
            <a:r>
              <a:rPr lang="en-GB" sz="1600" dirty="0">
                <a:solidFill>
                  <a:srgbClr val="002060"/>
                </a:solidFill>
                <a:latin typeface="+mj-lt"/>
              </a:rPr>
              <a:t>No indemnity subscriptions to pay</a:t>
            </a:r>
          </a:p>
          <a:p>
            <a:pPr marL="361950" indent="-184150">
              <a:lnSpc>
                <a:spcPct val="100000"/>
              </a:lnSpc>
              <a:buFont typeface="Arial" panose="020B0604020202020204" pitchFamily="34" charset="0"/>
              <a:buChar char="•"/>
            </a:pPr>
            <a:r>
              <a:rPr lang="en-GB" sz="1600" dirty="0">
                <a:solidFill>
                  <a:srgbClr val="002060"/>
                </a:solidFill>
                <a:latin typeface="+mj-lt"/>
              </a:rPr>
              <a:t>Increased funding to global sum to allow for annual pay uplift in line with predicted inflation</a:t>
            </a:r>
          </a:p>
          <a:p>
            <a:pPr marL="361950" indent="-184150">
              <a:lnSpc>
                <a:spcPct val="100000"/>
              </a:lnSpc>
              <a:buFont typeface="Arial" panose="020B0604020202020204" pitchFamily="34" charset="0"/>
              <a:buChar char="•"/>
            </a:pPr>
            <a:r>
              <a:rPr lang="en-GB" sz="1600" dirty="0">
                <a:solidFill>
                  <a:srgbClr val="002060"/>
                </a:solidFill>
                <a:latin typeface="+mj-lt"/>
              </a:rPr>
              <a:t>GPCE and NHSE will jointly develop a mechanism for readjustment of funding if inflation changes substantially or if partner income exceeds the intended uplift</a:t>
            </a:r>
          </a:p>
          <a:p>
            <a:pPr marL="361950" indent="-184150">
              <a:lnSpc>
                <a:spcPct val="100000"/>
              </a:lnSpc>
              <a:buFont typeface="Arial" panose="020B0604020202020204" pitchFamily="34" charset="0"/>
              <a:buChar char="•"/>
            </a:pPr>
            <a:r>
              <a:rPr lang="en-GB" sz="1600" dirty="0">
                <a:solidFill>
                  <a:srgbClr val="002060"/>
                </a:solidFill>
                <a:latin typeface="+mj-lt"/>
              </a:rPr>
              <a:t>Funding is set for five years, so no approach to the DDRB for GP principals over that period but retained as option for salaried GPs, other practice staff, GP trainees, GP educators and GP appraisers</a:t>
            </a:r>
          </a:p>
          <a:p>
            <a:pPr marL="361950" indent="-184150">
              <a:lnSpc>
                <a:spcPct val="100000"/>
              </a:lnSpc>
              <a:buFont typeface="Arial" panose="020B0604020202020204" pitchFamily="34" charset="0"/>
              <a:buChar char="•"/>
            </a:pPr>
            <a:r>
              <a:rPr lang="en-GB" sz="1600" dirty="0">
                <a:solidFill>
                  <a:srgbClr val="002060"/>
                </a:solidFill>
                <a:latin typeface="+mj-lt"/>
              </a:rPr>
              <a:t>Expenses uplift in line with predicted inflation</a:t>
            </a:r>
          </a:p>
          <a:p>
            <a:pPr marL="361950" indent="-184150">
              <a:lnSpc>
                <a:spcPct val="100000"/>
              </a:lnSpc>
              <a:buFont typeface="Arial" panose="020B0604020202020204" pitchFamily="34" charset="0"/>
              <a:buChar char="•"/>
            </a:pPr>
            <a:r>
              <a:rPr lang="en-GB" sz="1600" dirty="0">
                <a:solidFill>
                  <a:srgbClr val="002060"/>
                </a:solidFill>
                <a:latin typeface="+mj-lt"/>
              </a:rPr>
              <a:t>NHS England plans to publish details of all GPs with &gt;£150k salary from NHS earnings (and is pursuing this for other NHS contractors)</a:t>
            </a:r>
          </a:p>
          <a:p>
            <a:pPr marL="177800">
              <a:lnSpc>
                <a:spcPct val="100000"/>
              </a:lnSpc>
            </a:pPr>
            <a:r>
              <a:rPr lang="en-GB" sz="1600" dirty="0">
                <a:solidFill>
                  <a:srgbClr val="002060"/>
                </a:solidFill>
                <a:latin typeface="+mj-lt"/>
              </a:rPr>
              <a:t>Over the five year period £978m uplift to GP contract (in addition to £</a:t>
            </a:r>
            <a:r>
              <a:rPr lang="en-GB" sz="1600" dirty="0" err="1">
                <a:solidFill>
                  <a:srgbClr val="002060"/>
                </a:solidFill>
                <a:latin typeface="+mj-lt"/>
              </a:rPr>
              <a:t>1.8bn</a:t>
            </a:r>
            <a:r>
              <a:rPr lang="en-GB" sz="1600" dirty="0">
                <a:solidFill>
                  <a:srgbClr val="002060"/>
                </a:solidFill>
                <a:latin typeface="+mj-lt"/>
              </a:rPr>
              <a:t> guaranteed funding for networks and funding from for central NHSE allocations ringfenced for networks, and CCG allocations).</a:t>
            </a:r>
          </a:p>
          <a:p>
            <a:pPr marL="177800">
              <a:lnSpc>
                <a:spcPct val="100000"/>
              </a:lnSpc>
            </a:pPr>
            <a:endParaRPr lang="en-GB" sz="16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33</a:t>
            </a:fld>
            <a:endParaRPr lang="en-GB">
              <a:latin typeface="+mj-lt"/>
            </a:endParaRPr>
          </a:p>
        </p:txBody>
      </p:sp>
    </p:spTree>
    <p:extLst>
      <p:ext uri="{BB962C8B-B14F-4D97-AF65-F5344CB8AC3E}">
        <p14:creationId xmlns:p14="http://schemas.microsoft.com/office/powerpoint/2010/main" val="2451969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Other agreements for 2019/20</a:t>
            </a:r>
          </a:p>
        </p:txBody>
      </p:sp>
      <p:sp>
        <p:nvSpPr>
          <p:cNvPr id="3" name="Date Placeholder 2"/>
          <p:cNvSpPr>
            <a:spLocks noGrp="1"/>
          </p:cNvSpPr>
          <p:nvPr>
            <p:ph type="dt" sz="half" idx="2"/>
          </p:nvPr>
        </p:nvSpPr>
        <p:spPr/>
        <p:txBody>
          <a:bodyPr/>
          <a:lstStyle/>
          <a:p>
            <a:fld id="{DCA246D6-0145-8F42-988A-D1647772ACB2}" type="datetime3">
              <a:rPr lang="en-GB" smtClean="0"/>
              <a:t>25 March, 2019</a:t>
            </a:fld>
            <a:endParaRPr lang="en-US"/>
          </a:p>
        </p:txBody>
      </p:sp>
    </p:spTree>
    <p:extLst>
      <p:ext uri="{BB962C8B-B14F-4D97-AF65-F5344CB8AC3E}">
        <p14:creationId xmlns:p14="http://schemas.microsoft.com/office/powerpoint/2010/main" val="961116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Private GP Services</a:t>
            </a:r>
          </a:p>
        </p:txBody>
      </p:sp>
      <p:sp>
        <p:nvSpPr>
          <p:cNvPr id="3" name="Content Placeholder 2"/>
          <p:cNvSpPr>
            <a:spLocks noGrp="1"/>
          </p:cNvSpPr>
          <p:nvPr>
            <p:ph idx="1"/>
          </p:nvPr>
        </p:nvSpPr>
        <p:spPr>
          <a:xfrm>
            <a:off x="375469" y="948268"/>
            <a:ext cx="8393062" cy="3595486"/>
          </a:xfrm>
        </p:spPr>
        <p:txBody>
          <a:bodyPr/>
          <a:lstStyle/>
          <a:p>
            <a:pPr>
              <a:lnSpc>
                <a:spcPct val="100000"/>
              </a:lnSpc>
            </a:pPr>
            <a:r>
              <a:rPr lang="en-GB" sz="1600" b="1" dirty="0">
                <a:solidFill>
                  <a:srgbClr val="002060"/>
                </a:solidFill>
                <a:latin typeface="+mj-lt"/>
              </a:rPr>
              <a:t>Ban on advertising and hosting private GP providers</a:t>
            </a:r>
            <a:endParaRPr lang="en-GB" sz="1200" dirty="0">
              <a:solidFill>
                <a:srgbClr val="002060"/>
              </a:solidFill>
              <a:latin typeface="+mj-lt"/>
            </a:endParaRPr>
          </a:p>
          <a:p>
            <a:pPr>
              <a:lnSpc>
                <a:spcPct val="100000"/>
              </a:lnSpc>
            </a:pPr>
            <a:r>
              <a:rPr lang="en-GB" sz="1600" dirty="0">
                <a:latin typeface="+mj-lt"/>
              </a:rPr>
              <a:t>Contractual ban on any NHS GP provider advertising or hosting private paid for GP services that fall within the scope of NHS-funded primary medical services on NHS-funded premises and during core hours. NHSE will look to expand this to other providers of mainly NHS services (</a:t>
            </a:r>
            <a:r>
              <a:rPr lang="en-GB" sz="1600" dirty="0" err="1">
                <a:latin typeface="+mj-lt"/>
              </a:rPr>
              <a:t>eg</a:t>
            </a:r>
            <a:r>
              <a:rPr lang="en-GB" sz="1600" dirty="0">
                <a:latin typeface="+mj-lt"/>
              </a:rPr>
              <a:t> hospital trusts, pharmacies etc)</a:t>
            </a:r>
            <a:endParaRPr lang="en-GB" sz="1200" dirty="0">
              <a:latin typeface="+mj-lt"/>
            </a:endParaRPr>
          </a:p>
          <a:p>
            <a:pPr>
              <a:lnSpc>
                <a:spcPct val="100000"/>
              </a:lnSpc>
            </a:pPr>
            <a:r>
              <a:rPr lang="en-GB" sz="1600" b="1" dirty="0">
                <a:latin typeface="+mj-lt"/>
              </a:rPr>
              <a:t>It will cover:</a:t>
            </a:r>
          </a:p>
          <a:p>
            <a:pPr marL="285750" indent="-285750">
              <a:lnSpc>
                <a:spcPct val="100000"/>
              </a:lnSpc>
              <a:buFont typeface="Arial" panose="020B0604020202020204" pitchFamily="34" charset="0"/>
              <a:buChar char="•"/>
            </a:pPr>
            <a:r>
              <a:rPr lang="en-GB" sz="1600" dirty="0">
                <a:latin typeface="+mj-lt"/>
              </a:rPr>
              <a:t>Advertising local private clinics, that cover the same as GMS ‘essential services’</a:t>
            </a:r>
          </a:p>
          <a:p>
            <a:pPr marL="285750" indent="-285750">
              <a:lnSpc>
                <a:spcPct val="100000"/>
              </a:lnSpc>
              <a:buFont typeface="Arial" panose="020B0604020202020204" pitchFamily="34" charset="0"/>
              <a:buChar char="•"/>
            </a:pPr>
            <a:r>
              <a:rPr lang="en-GB" sz="1600" dirty="0">
                <a:latin typeface="+mj-lt"/>
              </a:rPr>
              <a:t>Providing online consultations on behalf of private digital services (e.g. </a:t>
            </a:r>
            <a:r>
              <a:rPr lang="en-GB" sz="1600" dirty="0" err="1">
                <a:latin typeface="+mj-lt"/>
              </a:rPr>
              <a:t>Doctaly</a:t>
            </a:r>
            <a:r>
              <a:rPr lang="en-GB" sz="1600" dirty="0">
                <a:latin typeface="+mj-lt"/>
              </a:rPr>
              <a:t>), from practice premises during core hours</a:t>
            </a:r>
          </a:p>
          <a:p>
            <a:pPr marL="285750" indent="-285750">
              <a:lnSpc>
                <a:spcPct val="100000"/>
              </a:lnSpc>
              <a:buFont typeface="Arial" panose="020B0604020202020204" pitchFamily="34" charset="0"/>
              <a:buChar char="•"/>
            </a:pPr>
            <a:r>
              <a:rPr lang="en-US" sz="1600" dirty="0">
                <a:latin typeface="+mj-lt"/>
              </a:rPr>
              <a:t>Practices providing private NHS-core services to non-registered patients</a:t>
            </a:r>
          </a:p>
          <a:p>
            <a:pPr>
              <a:lnSpc>
                <a:spcPct val="100000"/>
              </a:lnSpc>
            </a:pPr>
            <a:r>
              <a:rPr lang="en-GB" sz="1600" b="1" dirty="0">
                <a:latin typeface="+mj-lt"/>
              </a:rPr>
              <a:t>It will not cover:</a:t>
            </a:r>
          </a:p>
          <a:p>
            <a:pPr marL="285750" indent="-285750">
              <a:lnSpc>
                <a:spcPct val="100000"/>
              </a:lnSpc>
              <a:buFont typeface="Arial" panose="020B0604020202020204" pitchFamily="34" charset="0"/>
              <a:buChar char="•"/>
            </a:pPr>
            <a:r>
              <a:rPr lang="en-GB" sz="1600" dirty="0">
                <a:latin typeface="+mj-lt"/>
              </a:rPr>
              <a:t>Practices offering chargeable services allowed within the contract</a:t>
            </a:r>
          </a:p>
          <a:p>
            <a:pPr>
              <a:lnSpc>
                <a:spcPct val="100000"/>
              </a:lnSpc>
            </a:pPr>
            <a:endParaRPr lang="en-GB" sz="1200" dirty="0"/>
          </a:p>
          <a:p>
            <a:pPr>
              <a:lnSpc>
                <a:spcPct val="100000"/>
              </a:lnSpc>
            </a:pPr>
            <a:endParaRPr lang="en-GB" sz="1200" dirty="0"/>
          </a:p>
          <a:p>
            <a:pPr>
              <a:lnSpc>
                <a:spcPct val="100000"/>
              </a:lnSpc>
            </a:pPr>
            <a:endParaRPr lang="en-GB" sz="1200" dirty="0">
              <a:solidFill>
                <a:srgbClr val="002060"/>
              </a:solidFill>
              <a:latin typeface="+mj-lt"/>
            </a:endParaRPr>
          </a:p>
          <a:p>
            <a:pPr marL="342900" indent="-342900">
              <a:lnSpc>
                <a:spcPct val="100000"/>
              </a:lnSpc>
              <a:buFont typeface="Arial" panose="020B0604020202020204" pitchFamily="34" charset="0"/>
              <a:buChar char="•"/>
            </a:pPr>
            <a:endParaRPr lang="en-GB" sz="1200" dirty="0">
              <a:solidFill>
                <a:srgbClr val="002060"/>
              </a:solidFill>
              <a:latin typeface="+mj-lt"/>
            </a:endParaRPr>
          </a:p>
          <a:p>
            <a:pPr marL="342900" indent="-342900">
              <a:lnSpc>
                <a:spcPct val="100000"/>
              </a:lnSpc>
              <a:buFont typeface="Arial" panose="020B0604020202020204" pitchFamily="34" charset="0"/>
              <a:buChar char="•"/>
            </a:pPr>
            <a:endParaRPr lang="en-US" sz="1500" dirty="0">
              <a:solidFill>
                <a:srgbClr val="002060"/>
              </a:solidFill>
              <a:latin typeface="+mj-lt"/>
            </a:endParaRPr>
          </a:p>
          <a:p>
            <a:pPr marL="342900" indent="-342900">
              <a:lnSpc>
                <a:spcPct val="100000"/>
              </a:lnSpc>
              <a:buFont typeface="Arial" panose="020B0604020202020204" pitchFamily="34" charset="0"/>
              <a:buChar char="•"/>
            </a:pPr>
            <a:endParaRPr lang="en-GB" sz="15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35</a:t>
            </a:fld>
            <a:endParaRPr lang="en-GB">
              <a:latin typeface="+mj-lt"/>
            </a:endParaRPr>
          </a:p>
        </p:txBody>
      </p:sp>
      <p:sp>
        <p:nvSpPr>
          <p:cNvPr id="6" name="Content Placeholder 2">
            <a:extLst>
              <a:ext uri="{FF2B5EF4-FFF2-40B4-BE49-F238E27FC236}">
                <a16:creationId xmlns:a16="http://schemas.microsoft.com/office/drawing/2014/main" xmlns="" id="{6AAE1B43-9137-42B0-95E9-39C75E60ABA7}"/>
              </a:ext>
            </a:extLst>
          </p:cNvPr>
          <p:cNvSpPr txBox="1">
            <a:spLocks/>
          </p:cNvSpPr>
          <p:nvPr/>
        </p:nvSpPr>
        <p:spPr>
          <a:xfrm>
            <a:off x="4923692" y="948268"/>
            <a:ext cx="3844839" cy="3370858"/>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GB" sz="1500" dirty="0">
              <a:solidFill>
                <a:srgbClr val="002060"/>
              </a:solidFill>
              <a:latin typeface="+mj-lt"/>
            </a:endParaRPr>
          </a:p>
        </p:txBody>
      </p:sp>
    </p:spTree>
    <p:extLst>
      <p:ext uri="{BB962C8B-B14F-4D97-AF65-F5344CB8AC3E}">
        <p14:creationId xmlns:p14="http://schemas.microsoft.com/office/powerpoint/2010/main" val="839732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err="1">
                <a:latin typeface="+mj-lt"/>
              </a:rPr>
              <a:t>Vaccs</a:t>
            </a:r>
            <a:r>
              <a:rPr lang="en-GB" b="1" dirty="0">
                <a:latin typeface="+mj-lt"/>
              </a:rPr>
              <a:t> &amp; </a:t>
            </a:r>
            <a:r>
              <a:rPr lang="en-GB" b="1" dirty="0" err="1">
                <a:latin typeface="+mj-lt"/>
              </a:rPr>
              <a:t>Imms</a:t>
            </a:r>
            <a:endParaRPr lang="en-GB" b="1" dirty="0">
              <a:latin typeface="+mj-lt"/>
            </a:endParaRPr>
          </a:p>
        </p:txBody>
      </p:sp>
      <p:sp>
        <p:nvSpPr>
          <p:cNvPr id="3" name="Content Placeholder 2"/>
          <p:cNvSpPr>
            <a:spLocks noGrp="1"/>
          </p:cNvSpPr>
          <p:nvPr>
            <p:ph idx="1"/>
          </p:nvPr>
        </p:nvSpPr>
        <p:spPr>
          <a:xfrm>
            <a:off x="375469" y="763209"/>
            <a:ext cx="8173746" cy="3717577"/>
          </a:xfrm>
        </p:spPr>
        <p:txBody>
          <a:bodyPr/>
          <a:lstStyle/>
          <a:p>
            <a:pPr marL="342900" indent="-342900">
              <a:lnSpc>
                <a:spcPct val="100000"/>
              </a:lnSpc>
              <a:buFont typeface="Arial" panose="020B0604020202020204" pitchFamily="34" charset="0"/>
              <a:buChar char="•"/>
            </a:pPr>
            <a:r>
              <a:rPr lang="en-US" sz="1600" b="1" dirty="0">
                <a:solidFill>
                  <a:srgbClr val="002060"/>
                </a:solidFill>
                <a:latin typeface="+mj-lt"/>
              </a:rPr>
              <a:t>V&amp;I MMR catch up for 10-11 year </a:t>
            </a:r>
            <a:r>
              <a:rPr lang="en-US" sz="1600" b="1" dirty="0" err="1">
                <a:solidFill>
                  <a:srgbClr val="002060"/>
                </a:solidFill>
                <a:latin typeface="+mj-lt"/>
              </a:rPr>
              <a:t>olds</a:t>
            </a:r>
            <a:endParaRPr lang="en-US" sz="1600" b="1" dirty="0">
              <a:solidFill>
                <a:srgbClr val="002060"/>
              </a:solidFill>
              <a:latin typeface="+mj-lt"/>
            </a:endParaRPr>
          </a:p>
          <a:p>
            <a:pPr lvl="1">
              <a:lnSpc>
                <a:spcPct val="100000"/>
              </a:lnSpc>
            </a:pPr>
            <a:r>
              <a:rPr lang="en-GB" sz="1400" dirty="0">
                <a:solidFill>
                  <a:srgbClr val="002060"/>
                </a:solidFill>
                <a:latin typeface="+mj-lt"/>
              </a:rPr>
              <a:t>From April 2019 there will be an item of service payment of £5 per each child unvaccinated for the extra cost of a catch-up campaign for the MMR vaccine for 10 and 11-year olds in the light of the current measles outbreaks</a:t>
            </a:r>
          </a:p>
          <a:p>
            <a:pPr lvl="1">
              <a:lnSpc>
                <a:spcPct val="100000"/>
              </a:lnSpc>
            </a:pPr>
            <a:endParaRPr lang="en-US" sz="800" dirty="0">
              <a:solidFill>
                <a:srgbClr val="002060"/>
              </a:solidFill>
              <a:latin typeface="+mj-lt"/>
            </a:endParaRPr>
          </a:p>
          <a:p>
            <a:pPr marL="342900" indent="-342900">
              <a:lnSpc>
                <a:spcPct val="100000"/>
              </a:lnSpc>
              <a:buFont typeface="Arial" panose="020B0604020202020204" pitchFamily="34" charset="0"/>
              <a:buChar char="•"/>
            </a:pPr>
            <a:r>
              <a:rPr lang="en-GB" sz="1600" b="1" dirty="0">
                <a:solidFill>
                  <a:srgbClr val="002060"/>
                </a:solidFill>
                <a:latin typeface="+mj-lt"/>
              </a:rPr>
              <a:t>Uplift to those V&amp;I payments that were not updated last year (to match £10.06)</a:t>
            </a:r>
          </a:p>
          <a:p>
            <a:pPr>
              <a:lnSpc>
                <a:spcPct val="100000"/>
              </a:lnSpc>
            </a:pPr>
            <a:r>
              <a:rPr lang="en-GB" sz="1600" dirty="0">
                <a:solidFill>
                  <a:srgbClr val="002060"/>
                </a:solidFill>
                <a:latin typeface="+mn-lt"/>
              </a:rPr>
              <a:t>	-	</a:t>
            </a:r>
            <a:r>
              <a:rPr lang="en-GB" sz="1400" dirty="0">
                <a:latin typeface="+mn-lt"/>
              </a:rPr>
              <a:t>childhood seasonal influenza  </a:t>
            </a:r>
          </a:p>
          <a:p>
            <a:pPr>
              <a:lnSpc>
                <a:spcPct val="100000"/>
              </a:lnSpc>
            </a:pPr>
            <a:r>
              <a:rPr lang="en-GB" sz="1400" dirty="0">
                <a:latin typeface="+mn-lt"/>
              </a:rPr>
              <a:t>	-</a:t>
            </a:r>
            <a:r>
              <a:rPr lang="en-GB" sz="1400">
                <a:latin typeface="+mn-lt"/>
              </a:rPr>
              <a:t>	pertussis</a:t>
            </a:r>
            <a:endParaRPr lang="en-GB" sz="1400" dirty="0">
              <a:latin typeface="+mn-lt"/>
            </a:endParaRPr>
          </a:p>
          <a:p>
            <a:pPr>
              <a:lnSpc>
                <a:spcPct val="100000"/>
              </a:lnSpc>
            </a:pPr>
            <a:r>
              <a:rPr lang="en-GB" sz="1400" dirty="0">
                <a:latin typeface="+mn-lt"/>
              </a:rPr>
              <a:t>	-	pneumococcal polysaccharide</a:t>
            </a:r>
            <a:endParaRPr lang="en-GB" sz="1400" dirty="0">
              <a:solidFill>
                <a:srgbClr val="002060"/>
              </a:solidFill>
              <a:latin typeface="+mn-lt"/>
            </a:endParaRPr>
          </a:p>
          <a:p>
            <a:pPr>
              <a:lnSpc>
                <a:spcPct val="100000"/>
              </a:lnSpc>
            </a:pPr>
            <a:endParaRPr lang="en-GB" sz="900" dirty="0">
              <a:solidFill>
                <a:srgbClr val="002060"/>
              </a:solidFill>
              <a:latin typeface="+mj-lt"/>
            </a:endParaRPr>
          </a:p>
          <a:p>
            <a:pPr marL="342900" indent="-342900">
              <a:lnSpc>
                <a:spcPct val="100000"/>
              </a:lnSpc>
              <a:buFont typeface="Arial" panose="020B0604020202020204" pitchFamily="34" charset="0"/>
              <a:buChar char="•"/>
            </a:pPr>
            <a:r>
              <a:rPr lang="en-GB" sz="1600" b="1" dirty="0">
                <a:solidFill>
                  <a:srgbClr val="002060"/>
                </a:solidFill>
                <a:latin typeface="+mj-lt"/>
              </a:rPr>
              <a:t>HPV age extension and commitment to extend to boys in Sept 2019</a:t>
            </a:r>
          </a:p>
          <a:p>
            <a:pPr>
              <a:lnSpc>
                <a:spcPct val="100000"/>
              </a:lnSpc>
            </a:pPr>
            <a:r>
              <a:rPr lang="en-GB" sz="1400" dirty="0">
                <a:latin typeface="+mj-lt"/>
              </a:rPr>
              <a:t>HPV for boys programme will begin as part of the HPV vaccine programme from September 2019. The catch-up element for boys will be delivered through the school based programme. Boys will be added to the HPV catch-up scheme in general practice from April 2020</a:t>
            </a:r>
            <a:endParaRPr lang="en-GB" sz="1400" dirty="0">
              <a:solidFill>
                <a:srgbClr val="002060"/>
              </a:solidFill>
              <a:latin typeface="+mj-lt"/>
            </a:endParaRPr>
          </a:p>
          <a:p>
            <a:pPr>
              <a:lnSpc>
                <a:spcPct val="100000"/>
              </a:lnSpc>
            </a:pPr>
            <a:endParaRPr lang="en-US" sz="1500" dirty="0">
              <a:solidFill>
                <a:srgbClr val="002060"/>
              </a:solidFill>
              <a:latin typeface="+mj-lt"/>
            </a:endParaRPr>
          </a:p>
          <a:p>
            <a:pPr marL="342900" indent="-342900">
              <a:lnSpc>
                <a:spcPct val="100000"/>
              </a:lnSpc>
              <a:buFont typeface="Arial" panose="020B0604020202020204" pitchFamily="34" charset="0"/>
              <a:buChar char="•"/>
            </a:pPr>
            <a:endParaRPr lang="en-GB" sz="15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36</a:t>
            </a:fld>
            <a:endParaRPr lang="en-GB">
              <a:latin typeface="+mj-lt"/>
            </a:endParaRPr>
          </a:p>
        </p:txBody>
      </p:sp>
    </p:spTree>
    <p:extLst>
      <p:ext uri="{BB962C8B-B14F-4D97-AF65-F5344CB8AC3E}">
        <p14:creationId xmlns:p14="http://schemas.microsoft.com/office/powerpoint/2010/main" val="2620298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197832-F862-4845-9A48-E128D275DEE8}"/>
              </a:ext>
            </a:extLst>
          </p:cNvPr>
          <p:cNvSpPr>
            <a:spLocks noGrp="1"/>
          </p:cNvSpPr>
          <p:nvPr>
            <p:ph idx="1"/>
          </p:nvPr>
        </p:nvSpPr>
        <p:spPr>
          <a:xfrm>
            <a:off x="375469" y="1256734"/>
            <a:ext cx="8173746" cy="3062391"/>
          </a:xfrm>
        </p:spPr>
        <p:txBody>
          <a:bodyPr/>
          <a:lstStyle/>
          <a:p>
            <a:r>
              <a:rPr lang="en-GB" sz="1600" b="1" dirty="0">
                <a:latin typeface="+mj-lt"/>
              </a:rPr>
              <a:t>Contraceptive services</a:t>
            </a:r>
          </a:p>
          <a:p>
            <a:r>
              <a:rPr lang="en-GB" sz="1400" dirty="0">
                <a:latin typeface="+mj-lt"/>
              </a:rPr>
              <a:t>The contraception Additional Service will cease and it’s requirements rolled into Essential Services</a:t>
            </a:r>
          </a:p>
          <a:p>
            <a:endParaRPr lang="en-GB" sz="1600" dirty="0">
              <a:latin typeface="+mj-lt"/>
            </a:endParaRPr>
          </a:p>
          <a:p>
            <a:endParaRPr lang="en-GB" sz="1400" dirty="0">
              <a:latin typeface="+mj-lt"/>
            </a:endParaRPr>
          </a:p>
          <a:p>
            <a:r>
              <a:rPr lang="en-GB" sz="1600" b="1" dirty="0">
                <a:latin typeface="+mj-lt"/>
              </a:rPr>
              <a:t>Maternity Medical Services</a:t>
            </a:r>
          </a:p>
          <a:p>
            <a:r>
              <a:rPr lang="en-GB" sz="1400" dirty="0">
                <a:latin typeface="+mj-lt"/>
              </a:rPr>
              <a:t>There will be a review of whether to include perinatal checks for mothers within the Maternity Medical Service Additional Service.  This would include commensurate funding.</a:t>
            </a:r>
          </a:p>
          <a:p>
            <a:endParaRPr lang="en-US" dirty="0"/>
          </a:p>
        </p:txBody>
      </p:sp>
      <p:sp>
        <p:nvSpPr>
          <p:cNvPr id="4" name="Date Placeholder 3">
            <a:extLst>
              <a:ext uri="{FF2B5EF4-FFF2-40B4-BE49-F238E27FC236}">
                <a16:creationId xmlns:a16="http://schemas.microsoft.com/office/drawing/2014/main" xmlns="" id="{7FDA7E0F-5B23-4373-B2C3-18F79692BB57}"/>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0C0514FC-1F87-4308-8AE0-A231E78D9171}"/>
              </a:ext>
            </a:extLst>
          </p:cNvPr>
          <p:cNvSpPr>
            <a:spLocks noGrp="1"/>
          </p:cNvSpPr>
          <p:nvPr>
            <p:ph type="sldNum" sz="quarter" idx="4"/>
          </p:nvPr>
        </p:nvSpPr>
        <p:spPr/>
        <p:txBody>
          <a:bodyPr/>
          <a:lstStyle/>
          <a:p>
            <a:fld id="{E4E00EF0-048C-114D-ADD5-1D5ACA69D45F}" type="slidenum">
              <a:rPr lang="en-GB" smtClean="0"/>
              <a:pPr/>
              <a:t>37</a:t>
            </a:fld>
            <a:endParaRPr lang="en-GB"/>
          </a:p>
        </p:txBody>
      </p:sp>
      <p:sp>
        <p:nvSpPr>
          <p:cNvPr id="6" name="Title 1">
            <a:extLst>
              <a:ext uri="{FF2B5EF4-FFF2-40B4-BE49-F238E27FC236}">
                <a16:creationId xmlns:a16="http://schemas.microsoft.com/office/drawing/2014/main" xmlns="" id="{74FBF908-818A-456C-ACB5-9D502B21ED9A}"/>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Additional services</a:t>
            </a:r>
          </a:p>
        </p:txBody>
      </p:sp>
    </p:spTree>
    <p:extLst>
      <p:ext uri="{BB962C8B-B14F-4D97-AF65-F5344CB8AC3E}">
        <p14:creationId xmlns:p14="http://schemas.microsoft.com/office/powerpoint/2010/main" val="2330658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1941AE-2C0F-4CBC-B9E3-78C805881BFD}"/>
              </a:ext>
            </a:extLst>
          </p:cNvPr>
          <p:cNvSpPr>
            <a:spLocks noGrp="1"/>
          </p:cNvSpPr>
          <p:nvPr>
            <p:ph idx="1"/>
          </p:nvPr>
        </p:nvSpPr>
        <p:spPr>
          <a:xfrm>
            <a:off x="388043" y="793020"/>
            <a:ext cx="8545247" cy="3309926"/>
          </a:xfrm>
        </p:spPr>
        <p:txBody>
          <a:bodyPr/>
          <a:lstStyle/>
          <a:p>
            <a:pPr>
              <a:lnSpc>
                <a:spcPct val="100000"/>
              </a:lnSpc>
            </a:pPr>
            <a:r>
              <a:rPr lang="en-GB" sz="1400" b="1" dirty="0" err="1">
                <a:latin typeface="Calibri Light" panose="020F0302020204030204" pitchFamily="34" charset="0"/>
                <a:cs typeface="Calibri Light" panose="020F0302020204030204" pitchFamily="34" charset="0"/>
              </a:rPr>
              <a:t>Vaccs</a:t>
            </a:r>
            <a:r>
              <a:rPr lang="en-GB" sz="1400" b="1" dirty="0">
                <a:latin typeface="Calibri Light" panose="020F0302020204030204" pitchFamily="34" charset="0"/>
                <a:cs typeface="Calibri Light" panose="020F0302020204030204" pitchFamily="34" charset="0"/>
              </a:rPr>
              <a:t> &amp; </a:t>
            </a:r>
            <a:r>
              <a:rPr lang="en-GB" sz="1400" b="1" dirty="0" err="1">
                <a:latin typeface="Calibri Light" panose="020F0302020204030204" pitchFamily="34" charset="0"/>
                <a:cs typeface="Calibri Light" panose="020F0302020204030204" pitchFamily="34" charset="0"/>
              </a:rPr>
              <a:t>Imms</a:t>
            </a:r>
            <a:endParaRPr lang="en-GB" sz="1400" b="1" dirty="0">
              <a:latin typeface="Calibri Light" panose="020F0302020204030204" pitchFamily="34" charset="0"/>
              <a:cs typeface="Calibri Light" panose="020F0302020204030204" pitchFamily="34" charset="0"/>
            </a:endParaRPr>
          </a:p>
          <a:p>
            <a:pPr>
              <a:lnSpc>
                <a:spcPct val="100000"/>
              </a:lnSpc>
            </a:pPr>
            <a:r>
              <a:rPr lang="en-GB" sz="1400" dirty="0">
                <a:latin typeface="Calibri Light" panose="020F0302020204030204" pitchFamily="34" charset="0"/>
                <a:cs typeface="Calibri Light" panose="020F0302020204030204" pitchFamily="34" charset="0"/>
              </a:rPr>
              <a:t>Aim is to reduce complexity and increase impact of the V&amp;I programmes, </a:t>
            </a:r>
            <a:r>
              <a:rPr lang="en-GB" sz="1400" b="1" dirty="0">
                <a:latin typeface="Calibri Light" panose="020F0302020204030204" pitchFamily="34" charset="0"/>
                <a:cs typeface="Calibri Light" panose="020F0302020204030204" pitchFamily="34" charset="0"/>
              </a:rPr>
              <a:t>not</a:t>
            </a:r>
            <a:r>
              <a:rPr lang="en-GB" sz="1400" dirty="0">
                <a:latin typeface="Calibri Light" panose="020F0302020204030204" pitchFamily="34" charset="0"/>
                <a:cs typeface="Calibri Light" panose="020F0302020204030204" pitchFamily="34" charset="0"/>
              </a:rPr>
              <a:t> to cut practice income.  Considerations will include:</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reduce the administrative burden on general practices by simplifying the system if possible;</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consider central procurement of influenza vaccinations; </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clarify what is expected on call/recall for all S7a immunisations; </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look at how we deal with outbreaks and catch-up programmes; </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consider whether we extend the list of chargeable travel vaccines</a:t>
            </a:r>
          </a:p>
          <a:p>
            <a:pPr>
              <a:lnSpc>
                <a:spcPct val="100000"/>
              </a:lnSpc>
            </a:pPr>
            <a:r>
              <a:rPr lang="en-GB" sz="1400" b="1" dirty="0">
                <a:latin typeface="Calibri Light" panose="020F0302020204030204" pitchFamily="34" charset="0"/>
                <a:cs typeface="Calibri Light" panose="020F0302020204030204" pitchFamily="34" charset="0"/>
              </a:rPr>
              <a:t>Access</a:t>
            </a:r>
          </a:p>
          <a:p>
            <a:pPr>
              <a:lnSpc>
                <a:spcPct val="100000"/>
              </a:lnSpc>
            </a:pPr>
            <a:r>
              <a:rPr lang="en-GB" sz="1400" dirty="0">
                <a:latin typeface="Calibri Light" panose="020F0302020204030204" pitchFamily="34" charset="0"/>
                <a:cs typeface="Calibri Light" panose="020F0302020204030204" pitchFamily="34" charset="0"/>
              </a:rPr>
              <a:t>Review of the existing ‘access’ programmes, and how they can be made into a single coherent offer, delivered at Network level to reduce burden on individual practices</a:t>
            </a:r>
          </a:p>
          <a:p>
            <a:pPr>
              <a:lnSpc>
                <a:spcPct val="100000"/>
              </a:lnSpc>
            </a:pPr>
            <a:r>
              <a:rPr lang="en-GB" sz="1400" b="1" dirty="0">
                <a:latin typeface="Calibri Light" panose="020F0302020204030204" pitchFamily="34" charset="0"/>
                <a:cs typeface="Calibri Light" panose="020F0302020204030204" pitchFamily="34" charset="0"/>
              </a:rPr>
              <a:t>Letters &amp; reports requested from practices</a:t>
            </a:r>
          </a:p>
          <a:p>
            <a:pPr>
              <a:lnSpc>
                <a:spcPct val="100000"/>
              </a:lnSpc>
            </a:pPr>
            <a:r>
              <a:rPr lang="en-GB" sz="1400" dirty="0">
                <a:latin typeface="Calibri Light" panose="020F0302020204030204" pitchFamily="34" charset="0"/>
                <a:cs typeface="Calibri Light" panose="020F0302020204030204" pitchFamily="34" charset="0"/>
              </a:rPr>
              <a:t>Full review of the letters and reports that patients can access via their GP, what should be a requirement, and what should be chargeable</a:t>
            </a:r>
          </a:p>
          <a:p>
            <a:pPr marL="457200" indent="-457200">
              <a:lnSpc>
                <a:spcPct val="100000"/>
              </a:lnSpc>
              <a:buFontTx/>
              <a:buChar char="-"/>
            </a:pPr>
            <a:endParaRPr lang="en-GB" sz="1400" dirty="0">
              <a:latin typeface="Calibri Light" panose="020F0302020204030204" pitchFamily="34" charset="0"/>
              <a:cs typeface="Calibri Light" panose="020F0302020204030204" pitchFamily="34" charset="0"/>
            </a:endParaRPr>
          </a:p>
          <a:p>
            <a:pPr marL="457200" indent="-457200">
              <a:lnSpc>
                <a:spcPct val="100000"/>
              </a:lnSpc>
              <a:buFontTx/>
              <a:buChar char="-"/>
            </a:pPr>
            <a:endParaRPr lang="en-GB" sz="1400" dirty="0">
              <a:latin typeface="Calibri Light" panose="020F0302020204030204" pitchFamily="34" charset="0"/>
              <a:cs typeface="Calibri Light" panose="020F0302020204030204" pitchFamily="34" charset="0"/>
            </a:endParaRPr>
          </a:p>
          <a:p>
            <a:pPr marL="457200" indent="-457200">
              <a:lnSpc>
                <a:spcPct val="100000"/>
              </a:lnSpc>
              <a:buFontTx/>
              <a:buChar char="-"/>
            </a:pPr>
            <a:endParaRPr lang="en-US" sz="14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xmlns="" id="{F06FADA8-9F56-42C7-A4C0-52EF5DF4CACB}"/>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C97FA435-0B9E-44C0-9771-A309B0FE33E3}"/>
              </a:ext>
            </a:extLst>
          </p:cNvPr>
          <p:cNvSpPr>
            <a:spLocks noGrp="1"/>
          </p:cNvSpPr>
          <p:nvPr>
            <p:ph type="sldNum" sz="quarter" idx="4"/>
          </p:nvPr>
        </p:nvSpPr>
        <p:spPr/>
        <p:txBody>
          <a:bodyPr/>
          <a:lstStyle/>
          <a:p>
            <a:fld id="{E4E00EF0-048C-114D-ADD5-1D5ACA69D45F}" type="slidenum">
              <a:rPr lang="en-GB" smtClean="0"/>
              <a:pPr/>
              <a:t>38</a:t>
            </a:fld>
            <a:endParaRPr lang="en-GB"/>
          </a:p>
        </p:txBody>
      </p:sp>
      <p:sp>
        <p:nvSpPr>
          <p:cNvPr id="6" name="Title 1">
            <a:extLst>
              <a:ext uri="{FF2B5EF4-FFF2-40B4-BE49-F238E27FC236}">
                <a16:creationId xmlns:a16="http://schemas.microsoft.com/office/drawing/2014/main" xmlns="" id="{D46016C6-945E-4217-BF84-397790A2C677}"/>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Upcoming reviews</a:t>
            </a:r>
          </a:p>
        </p:txBody>
      </p:sp>
    </p:spTree>
    <p:extLst>
      <p:ext uri="{BB962C8B-B14F-4D97-AF65-F5344CB8AC3E}">
        <p14:creationId xmlns:p14="http://schemas.microsoft.com/office/powerpoint/2010/main" val="2061051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Other elements</a:t>
            </a:r>
          </a:p>
        </p:txBody>
      </p:sp>
      <p:sp>
        <p:nvSpPr>
          <p:cNvPr id="3" name="Content Placeholder 2"/>
          <p:cNvSpPr>
            <a:spLocks noGrp="1"/>
          </p:cNvSpPr>
          <p:nvPr>
            <p:ph idx="1"/>
          </p:nvPr>
        </p:nvSpPr>
        <p:spPr>
          <a:xfrm>
            <a:off x="375469" y="948268"/>
            <a:ext cx="8393062" cy="3370858"/>
          </a:xfrm>
        </p:spPr>
        <p:txBody>
          <a:bodyPr/>
          <a:lstStyle/>
          <a:p>
            <a:pPr>
              <a:lnSpc>
                <a:spcPct val="100000"/>
              </a:lnSpc>
            </a:pPr>
            <a:r>
              <a:rPr lang="en-GB" sz="1600" b="1" dirty="0">
                <a:solidFill>
                  <a:srgbClr val="002060"/>
                </a:solidFill>
                <a:latin typeface="+mj-lt"/>
              </a:rPr>
              <a:t>Locum reimbursement</a:t>
            </a:r>
          </a:p>
          <a:p>
            <a:pPr>
              <a:lnSpc>
                <a:spcPct val="100000"/>
              </a:lnSpc>
            </a:pPr>
            <a:r>
              <a:rPr lang="en-GB" sz="1600" dirty="0">
                <a:solidFill>
                  <a:srgbClr val="002060"/>
                </a:solidFill>
                <a:latin typeface="+mj-lt"/>
              </a:rPr>
              <a:t>Shared parental leave will be added to the SFE reimbursements for locum cover</a:t>
            </a:r>
          </a:p>
          <a:p>
            <a:pPr>
              <a:lnSpc>
                <a:spcPct val="100000"/>
              </a:lnSpc>
            </a:pPr>
            <a:endParaRPr lang="en-GB" sz="1600" dirty="0">
              <a:solidFill>
                <a:srgbClr val="002060"/>
              </a:solidFill>
              <a:latin typeface="+mj-lt"/>
            </a:endParaRPr>
          </a:p>
          <a:p>
            <a:pPr>
              <a:lnSpc>
                <a:spcPct val="100000"/>
              </a:lnSpc>
            </a:pPr>
            <a:r>
              <a:rPr lang="en-GB" sz="1600" b="1" dirty="0">
                <a:solidFill>
                  <a:srgbClr val="002060"/>
                </a:solidFill>
                <a:latin typeface="+mj-lt"/>
              </a:rPr>
              <a:t>OTC medicines</a:t>
            </a:r>
          </a:p>
          <a:p>
            <a:pPr>
              <a:lnSpc>
                <a:spcPct val="100000"/>
              </a:lnSpc>
            </a:pPr>
            <a:r>
              <a:rPr lang="en-GB" sz="1600" dirty="0">
                <a:solidFill>
                  <a:srgbClr val="002060"/>
                </a:solidFill>
                <a:latin typeface="+mj-lt"/>
              </a:rPr>
              <a:t>NHS England will provide an over the counter medicines “letter of comfort” that practices will not be in breach of contract when following CCG and NHS England prescribing guidance.</a:t>
            </a:r>
          </a:p>
          <a:p>
            <a:pPr>
              <a:lnSpc>
                <a:spcPct val="100000"/>
              </a:lnSpc>
            </a:pPr>
            <a:endParaRPr lang="en-GB" sz="1600" dirty="0">
              <a:solidFill>
                <a:srgbClr val="002060"/>
              </a:solidFill>
              <a:latin typeface="+mj-lt"/>
            </a:endParaRPr>
          </a:p>
          <a:p>
            <a:pPr>
              <a:lnSpc>
                <a:spcPct val="100000"/>
              </a:lnSpc>
            </a:pPr>
            <a:r>
              <a:rPr lang="en-GB" sz="1600" b="1" dirty="0">
                <a:solidFill>
                  <a:srgbClr val="002060"/>
                </a:solidFill>
                <a:latin typeface="+mj-lt"/>
              </a:rPr>
              <a:t>FP10 re-design</a:t>
            </a:r>
          </a:p>
          <a:p>
            <a:pPr>
              <a:lnSpc>
                <a:spcPct val="100000"/>
              </a:lnSpc>
            </a:pPr>
            <a:r>
              <a:rPr lang="en-GB" sz="1400" dirty="0">
                <a:solidFill>
                  <a:srgbClr val="002060"/>
                </a:solidFill>
                <a:latin typeface="+mj-lt"/>
              </a:rPr>
              <a:t>FP10 will be re-designed and will include a new requirement to annotate prescriptions, where the medication is for a Sexually Transmitted Infection (STI). The prescriber will need to write ‘SH’ as an endorsement on the FP10 form. This is a temporary solution until EPS4 functionality is available</a:t>
            </a:r>
            <a:r>
              <a:rPr lang="en-GB" sz="1600" dirty="0">
                <a:solidFill>
                  <a:srgbClr val="002060"/>
                </a:solidFill>
                <a:latin typeface="+mj-lt"/>
              </a:rPr>
              <a:t>.</a:t>
            </a:r>
          </a:p>
          <a:p>
            <a:pPr marL="342900" indent="-342900">
              <a:lnSpc>
                <a:spcPct val="100000"/>
              </a:lnSpc>
              <a:buFont typeface="Arial" panose="020B0604020202020204" pitchFamily="34" charset="0"/>
              <a:buChar char="•"/>
            </a:pPr>
            <a:endParaRPr lang="en-GB" sz="1600" dirty="0">
              <a:solidFill>
                <a:srgbClr val="002060"/>
              </a:solidFill>
              <a:latin typeface="+mj-lt"/>
            </a:endParaRPr>
          </a:p>
          <a:p>
            <a:pPr marL="342900" indent="-342900">
              <a:lnSpc>
                <a:spcPct val="100000"/>
              </a:lnSpc>
              <a:buFont typeface="Arial" panose="020B0604020202020204" pitchFamily="34" charset="0"/>
              <a:buChar char="•"/>
            </a:pPr>
            <a:endParaRPr lang="en-US" sz="1500" dirty="0">
              <a:solidFill>
                <a:srgbClr val="002060"/>
              </a:solidFill>
              <a:latin typeface="+mj-lt"/>
            </a:endParaRPr>
          </a:p>
          <a:p>
            <a:pPr marL="342900" indent="-342900">
              <a:lnSpc>
                <a:spcPct val="100000"/>
              </a:lnSpc>
              <a:buFont typeface="Arial" panose="020B0604020202020204" pitchFamily="34" charset="0"/>
              <a:buChar char="•"/>
            </a:pPr>
            <a:endParaRPr lang="en-GB" sz="15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39</a:t>
            </a:fld>
            <a:endParaRPr lang="en-GB">
              <a:latin typeface="+mj-lt"/>
            </a:endParaRPr>
          </a:p>
        </p:txBody>
      </p:sp>
      <p:sp>
        <p:nvSpPr>
          <p:cNvPr id="6" name="Content Placeholder 2">
            <a:extLst>
              <a:ext uri="{FF2B5EF4-FFF2-40B4-BE49-F238E27FC236}">
                <a16:creationId xmlns:a16="http://schemas.microsoft.com/office/drawing/2014/main" xmlns="" id="{6AAE1B43-9137-42B0-95E9-39C75E60ABA7}"/>
              </a:ext>
            </a:extLst>
          </p:cNvPr>
          <p:cNvSpPr txBox="1">
            <a:spLocks/>
          </p:cNvSpPr>
          <p:nvPr/>
        </p:nvSpPr>
        <p:spPr>
          <a:xfrm>
            <a:off x="388044" y="3553244"/>
            <a:ext cx="3844839" cy="3370858"/>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GB" sz="1500" dirty="0">
              <a:solidFill>
                <a:srgbClr val="002060"/>
              </a:solidFill>
              <a:latin typeface="+mj-lt"/>
            </a:endParaRPr>
          </a:p>
        </p:txBody>
      </p:sp>
    </p:spTree>
    <p:extLst>
      <p:ext uri="{BB962C8B-B14F-4D97-AF65-F5344CB8AC3E}">
        <p14:creationId xmlns:p14="http://schemas.microsoft.com/office/powerpoint/2010/main" val="392519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The Network DES</a:t>
            </a:r>
          </a:p>
        </p:txBody>
      </p:sp>
      <p:sp>
        <p:nvSpPr>
          <p:cNvPr id="3" name="Content Placeholder 2"/>
          <p:cNvSpPr>
            <a:spLocks noGrp="1"/>
          </p:cNvSpPr>
          <p:nvPr>
            <p:ph idx="1"/>
          </p:nvPr>
        </p:nvSpPr>
        <p:spPr>
          <a:xfrm>
            <a:off x="252576" y="740357"/>
            <a:ext cx="8336140" cy="4024676"/>
          </a:xfrm>
        </p:spPr>
        <p:txBody>
          <a:bodyPr/>
          <a:lstStyle/>
          <a:p>
            <a:pPr>
              <a:lnSpc>
                <a:spcPct val="100000"/>
              </a:lnSpc>
            </a:pPr>
            <a:r>
              <a:rPr lang="en-GB" sz="1600" b="1" dirty="0">
                <a:solidFill>
                  <a:srgbClr val="002060"/>
                </a:solidFill>
                <a:latin typeface="+mj-lt"/>
              </a:rPr>
              <a:t> </a:t>
            </a:r>
          </a:p>
          <a:p>
            <a:pPr marL="342900" indent="-342900">
              <a:lnSpc>
                <a:spcPct val="100000"/>
              </a:lnSpc>
              <a:buFont typeface="Arial" panose="020B0604020202020204" pitchFamily="34" charset="0"/>
              <a:buChar char="•"/>
            </a:pPr>
            <a:r>
              <a:rPr lang="en-GB" sz="1600" dirty="0">
                <a:solidFill>
                  <a:srgbClr val="002060"/>
                </a:solidFill>
                <a:latin typeface="+mj-lt"/>
              </a:rPr>
              <a:t>Practices will be offered a new Networks DES (aka ‘Primary Care Network Contract’)</a:t>
            </a:r>
          </a:p>
          <a:p>
            <a:pPr marL="342900" indent="-342900">
              <a:lnSpc>
                <a:spcPct val="100000"/>
              </a:lnSpc>
              <a:buFont typeface="Arial" panose="020B0604020202020204" pitchFamily="34" charset="0"/>
              <a:buChar char="•"/>
            </a:pPr>
            <a:r>
              <a:rPr lang="en-GB" sz="1600" dirty="0">
                <a:solidFill>
                  <a:srgbClr val="002060"/>
                </a:solidFill>
                <a:latin typeface="+mj-lt"/>
              </a:rPr>
              <a:t>The DES will provide funding for practices to form and develop networks, as well as for additional workforce</a:t>
            </a:r>
          </a:p>
          <a:p>
            <a:pPr marL="342900" indent="-342900">
              <a:lnSpc>
                <a:spcPct val="100000"/>
              </a:lnSpc>
              <a:buFont typeface="Arial" panose="020B0604020202020204" pitchFamily="34" charset="0"/>
              <a:buChar char="•"/>
            </a:pPr>
            <a:r>
              <a:rPr lang="en-GB" sz="1600" dirty="0">
                <a:solidFill>
                  <a:srgbClr val="002060"/>
                </a:solidFill>
                <a:latin typeface="+mj-lt"/>
              </a:rPr>
              <a:t>The DES will outline services to be delivered by the network in return for the funding</a:t>
            </a:r>
          </a:p>
          <a:p>
            <a:pPr marL="342900" indent="-342900">
              <a:lnSpc>
                <a:spcPct val="100000"/>
              </a:lnSpc>
              <a:buFont typeface="Arial" panose="020B0604020202020204" pitchFamily="34" charset="0"/>
              <a:buChar char="•"/>
            </a:pPr>
            <a:r>
              <a:rPr lang="en-US" sz="1600" dirty="0">
                <a:solidFill>
                  <a:srgbClr val="002060"/>
                </a:solidFill>
                <a:latin typeface="+mj-lt"/>
              </a:rPr>
              <a:t>Doing this via a DES allows PCNs to be built through the GMS contract, and therefore from the ground up, ensuring that there is no need for procurement, and that they are </a:t>
            </a:r>
            <a:r>
              <a:rPr lang="en-US" sz="1600" b="1" dirty="0">
                <a:solidFill>
                  <a:srgbClr val="002060"/>
                </a:solidFill>
                <a:latin typeface="+mj-lt"/>
              </a:rPr>
              <a:t>GP-led</a:t>
            </a:r>
            <a:r>
              <a:rPr lang="en-US" sz="1600" dirty="0">
                <a:solidFill>
                  <a:srgbClr val="002060"/>
                </a:solidFill>
                <a:latin typeface="+mj-lt"/>
              </a:rPr>
              <a:t>.</a:t>
            </a:r>
          </a:p>
          <a:p>
            <a:pPr marL="342900" indent="-342900">
              <a:lnSpc>
                <a:spcPct val="100000"/>
              </a:lnSpc>
              <a:buFont typeface="Arial" panose="020B0604020202020204" pitchFamily="34" charset="0"/>
              <a:buChar char="•"/>
            </a:pPr>
            <a:r>
              <a:rPr lang="en-US" sz="1600" dirty="0">
                <a:solidFill>
                  <a:srgbClr val="002060"/>
                </a:solidFill>
                <a:latin typeface="+mj-lt"/>
              </a:rPr>
              <a:t>The DES specification will be developed by GPC England and NHS England over the next few months</a:t>
            </a:r>
          </a:p>
          <a:p>
            <a:pPr marL="342900" indent="-342900">
              <a:lnSpc>
                <a:spcPct val="100000"/>
              </a:lnSpc>
              <a:buFont typeface="Arial" panose="020B0604020202020204" pitchFamily="34" charset="0"/>
              <a:buChar char="•"/>
            </a:pPr>
            <a:r>
              <a:rPr lang="en-US" sz="1600" dirty="0">
                <a:solidFill>
                  <a:srgbClr val="002060"/>
                </a:solidFill>
                <a:latin typeface="+mj-lt"/>
              </a:rPr>
              <a:t>Supplementary network services may be developed, supported by additional local financial assistance </a:t>
            </a:r>
          </a:p>
          <a:p>
            <a:pPr marL="342900" indent="-342900">
              <a:lnSpc>
                <a:spcPct val="100000"/>
              </a:lnSpc>
              <a:buFont typeface="Arial" panose="020B0604020202020204" pitchFamily="34" charset="0"/>
              <a:buChar char="•"/>
            </a:pPr>
            <a:r>
              <a:rPr lang="en-US" sz="1600" dirty="0">
                <a:solidFill>
                  <a:srgbClr val="002060"/>
                </a:solidFill>
                <a:latin typeface="+mj-lt"/>
              </a:rPr>
              <a:t>CCGs may continue to commission local services direct from practices or where appropriate via the network DES ( and should be discussed with LMCs and practices)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4</a:t>
            </a:fld>
            <a:endParaRPr lang="en-GB">
              <a:latin typeface="+mj-lt"/>
            </a:endParaRPr>
          </a:p>
        </p:txBody>
      </p:sp>
    </p:spTree>
    <p:extLst>
      <p:ext uri="{BB962C8B-B14F-4D97-AF65-F5344CB8AC3E}">
        <p14:creationId xmlns:p14="http://schemas.microsoft.com/office/powerpoint/2010/main" val="2530435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3DE89B-CD06-4107-A162-B462C6754485}"/>
              </a:ext>
            </a:extLst>
          </p:cNvPr>
          <p:cNvSpPr>
            <a:spLocks noGrp="1"/>
          </p:cNvSpPr>
          <p:nvPr>
            <p:ph idx="1"/>
          </p:nvPr>
        </p:nvSpPr>
        <p:spPr>
          <a:xfrm>
            <a:off x="375468" y="761366"/>
            <a:ext cx="8173747" cy="3062391"/>
          </a:xfrm>
        </p:spPr>
        <p:txBody>
          <a:bodyPr/>
          <a:lstStyle/>
          <a:p>
            <a:pPr>
              <a:lnSpc>
                <a:spcPct val="100000"/>
              </a:lnSpc>
            </a:pPr>
            <a:r>
              <a:rPr lang="en-GB" sz="1600" b="1" dirty="0">
                <a:latin typeface="+mj-lt"/>
              </a:rPr>
              <a:t>Support for people in debt with mental health problems </a:t>
            </a:r>
          </a:p>
          <a:p>
            <a:pPr>
              <a:lnSpc>
                <a:spcPct val="100000"/>
              </a:lnSpc>
            </a:pPr>
            <a:r>
              <a:rPr lang="en-GB" sz="1400" dirty="0">
                <a:latin typeface="+mj-lt"/>
              </a:rPr>
              <a:t>NHS England and GPC England will work together to produce a much simpler version of the Debt and Mental Health Evidence Form, which practices will need to provide free of charge.  The new form will simply ask for a validated statement of diagnosis, with no other information or judgement required.  Should banks or other lenders require further medical evidence in addition to this, it would need to be sought directly from the practice for an appropriate fee which should be paid by the company not the patient.</a:t>
            </a:r>
          </a:p>
          <a:p>
            <a:pPr>
              <a:lnSpc>
                <a:spcPct val="100000"/>
              </a:lnSpc>
            </a:pPr>
            <a:endParaRPr lang="en-GB" sz="1400" dirty="0">
              <a:latin typeface="+mj-lt"/>
            </a:endParaRPr>
          </a:p>
          <a:p>
            <a:pPr>
              <a:lnSpc>
                <a:spcPct val="100000"/>
              </a:lnSpc>
            </a:pPr>
            <a:r>
              <a:rPr lang="en-GB" sz="1600" b="1" dirty="0">
                <a:latin typeface="+mj-lt"/>
              </a:rPr>
              <a:t>N</a:t>
            </a:r>
            <a:r>
              <a:rPr lang="en-US" sz="1600" b="1" dirty="0">
                <a:latin typeface="+mj-lt"/>
              </a:rPr>
              <a:t>HS logo</a:t>
            </a:r>
          </a:p>
          <a:p>
            <a:pPr>
              <a:lnSpc>
                <a:spcPct val="100000"/>
              </a:lnSpc>
            </a:pPr>
            <a:r>
              <a:rPr lang="en-US" sz="1400" dirty="0">
                <a:latin typeface="+mj-lt"/>
              </a:rPr>
              <a:t>Practices will be required to abide by the NHS Identity guidelines, where they choose to use the NHS logo. The guidelines can be found at:  </a:t>
            </a:r>
            <a:r>
              <a:rPr lang="en-US" sz="1400" dirty="0">
                <a:latin typeface="+mj-lt"/>
                <a:hlinkClick r:id="rId2"/>
              </a:rPr>
              <a:t>www.england.nhs.uk/nhsidentity/</a:t>
            </a:r>
            <a:endParaRPr lang="en-US" sz="1400" dirty="0">
              <a:latin typeface="+mj-lt"/>
            </a:endParaRPr>
          </a:p>
          <a:p>
            <a:pPr>
              <a:lnSpc>
                <a:spcPct val="100000"/>
              </a:lnSpc>
            </a:pPr>
            <a:endParaRPr lang="en-GB" sz="1600" b="1" dirty="0">
              <a:latin typeface="+mj-lt"/>
            </a:endParaRPr>
          </a:p>
          <a:p>
            <a:pPr>
              <a:lnSpc>
                <a:spcPct val="100000"/>
              </a:lnSpc>
            </a:pPr>
            <a:r>
              <a:rPr lang="en-GB" sz="1600" b="1" dirty="0">
                <a:latin typeface="+mj-lt"/>
              </a:rPr>
              <a:t>N</a:t>
            </a:r>
            <a:r>
              <a:rPr lang="en-US" sz="1600" b="1" dirty="0">
                <a:latin typeface="+mj-lt"/>
              </a:rPr>
              <a:t>HS Campaigns</a:t>
            </a:r>
          </a:p>
          <a:p>
            <a:pPr>
              <a:lnSpc>
                <a:spcPct val="100000"/>
              </a:lnSpc>
            </a:pPr>
            <a:r>
              <a:rPr lang="en-GB" sz="1400" dirty="0">
                <a:latin typeface="+mj-lt"/>
              </a:rPr>
              <a:t>Practices will be required to support six national NHS marketing campaigns on an annual basis. The practice be required to display campaign display materials provided by NHS England.  The nature of these campaigns will be agreed between NHS England and GPC England.</a:t>
            </a:r>
            <a:endParaRPr lang="en-US" sz="1400" dirty="0">
              <a:latin typeface="+mj-lt"/>
            </a:endParaRPr>
          </a:p>
        </p:txBody>
      </p:sp>
      <p:sp>
        <p:nvSpPr>
          <p:cNvPr id="4" name="Date Placeholder 3">
            <a:extLst>
              <a:ext uri="{FF2B5EF4-FFF2-40B4-BE49-F238E27FC236}">
                <a16:creationId xmlns:a16="http://schemas.microsoft.com/office/drawing/2014/main" xmlns="" id="{0D993E2D-CBA3-4050-944E-490C76CC6BDF}"/>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233B32EB-6A79-4EC1-8BBA-52E109DBC93B}"/>
              </a:ext>
            </a:extLst>
          </p:cNvPr>
          <p:cNvSpPr>
            <a:spLocks noGrp="1"/>
          </p:cNvSpPr>
          <p:nvPr>
            <p:ph type="sldNum" sz="quarter" idx="4"/>
          </p:nvPr>
        </p:nvSpPr>
        <p:spPr/>
        <p:txBody>
          <a:bodyPr/>
          <a:lstStyle/>
          <a:p>
            <a:fld id="{E4E00EF0-048C-114D-ADD5-1D5ACA69D45F}" type="slidenum">
              <a:rPr lang="en-GB" smtClean="0"/>
              <a:pPr/>
              <a:t>40</a:t>
            </a:fld>
            <a:endParaRPr lang="en-GB"/>
          </a:p>
        </p:txBody>
      </p:sp>
      <p:sp>
        <p:nvSpPr>
          <p:cNvPr id="6" name="Title 1">
            <a:extLst>
              <a:ext uri="{FF2B5EF4-FFF2-40B4-BE49-F238E27FC236}">
                <a16:creationId xmlns:a16="http://schemas.microsoft.com/office/drawing/2014/main" xmlns="" id="{0E8A2431-9262-4DCE-8293-44590A010DDF}"/>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a:latin typeface="+mj-lt"/>
              </a:rPr>
              <a:t>Other elements</a:t>
            </a:r>
            <a:endParaRPr lang="en-GB" b="1" dirty="0">
              <a:latin typeface="+mj-lt"/>
            </a:endParaRPr>
          </a:p>
        </p:txBody>
      </p:sp>
    </p:spTree>
    <p:extLst>
      <p:ext uri="{BB962C8B-B14F-4D97-AF65-F5344CB8AC3E}">
        <p14:creationId xmlns:p14="http://schemas.microsoft.com/office/powerpoint/2010/main" val="2188549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27E1B0-CC95-41D2-AACA-B0F321A6A5C9}"/>
              </a:ext>
            </a:extLst>
          </p:cNvPr>
          <p:cNvSpPr>
            <a:spLocks noGrp="1"/>
          </p:cNvSpPr>
          <p:nvPr>
            <p:ph idx="1"/>
          </p:nvPr>
        </p:nvSpPr>
        <p:spPr>
          <a:xfrm>
            <a:off x="375469" y="1256734"/>
            <a:ext cx="8173746" cy="3062391"/>
          </a:xfrm>
        </p:spPr>
        <p:txBody>
          <a:bodyPr/>
          <a:lstStyle/>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This contract agreement delivers some of the key recommendations included in the GP Partnership Review: </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expansion of primary care workforce to support GPs	</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establishment of, and funding for, Primary Care Networks</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increased access to IT and digital resources for practices</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creation of and funding for a primary care Fellowship Scheme</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builds upon, rather than replaces, the GMS contract</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Removal of indemnity liabilities </a:t>
            </a: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Premises Review is due to report in Spring of 2019 on issues of estate liabilities, and the Government Spending Review will likely include an element for capital investment in NHS premises</a:t>
            </a:r>
          </a:p>
          <a:p>
            <a:pPr marL="285750" indent="-285750">
              <a:lnSpc>
                <a:spcPct val="10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a:lnSpc>
                <a:spcPct val="100000"/>
              </a:lnSpc>
            </a:pPr>
            <a:endParaRPr lang="en-GB" sz="16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xmlns="" id="{7E29D6DD-123B-45CD-8C8B-41B04E946C63}"/>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B0F38ECC-A52B-4FE5-BD36-AE3C454FF3C8}"/>
              </a:ext>
            </a:extLst>
          </p:cNvPr>
          <p:cNvSpPr>
            <a:spLocks noGrp="1"/>
          </p:cNvSpPr>
          <p:nvPr>
            <p:ph type="sldNum" sz="quarter" idx="4"/>
          </p:nvPr>
        </p:nvSpPr>
        <p:spPr/>
        <p:txBody>
          <a:bodyPr/>
          <a:lstStyle/>
          <a:p>
            <a:fld id="{E4E00EF0-048C-114D-ADD5-1D5ACA69D45F}" type="slidenum">
              <a:rPr lang="en-GB" smtClean="0"/>
              <a:pPr/>
              <a:t>41</a:t>
            </a:fld>
            <a:endParaRPr lang="en-GB"/>
          </a:p>
        </p:txBody>
      </p:sp>
      <p:sp>
        <p:nvSpPr>
          <p:cNvPr id="6" name="Title 1">
            <a:extLst>
              <a:ext uri="{FF2B5EF4-FFF2-40B4-BE49-F238E27FC236}">
                <a16:creationId xmlns:a16="http://schemas.microsoft.com/office/drawing/2014/main" xmlns="" id="{BD7984FB-C580-4221-B41A-481BD56F5C89}"/>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Partnership &amp; Premises Reviews</a:t>
            </a:r>
          </a:p>
        </p:txBody>
      </p:sp>
    </p:spTree>
    <p:extLst>
      <p:ext uri="{BB962C8B-B14F-4D97-AF65-F5344CB8AC3E}">
        <p14:creationId xmlns:p14="http://schemas.microsoft.com/office/powerpoint/2010/main" val="1854526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27E1B0-CC95-41D2-AACA-B0F321A6A5C9}"/>
              </a:ext>
            </a:extLst>
          </p:cNvPr>
          <p:cNvSpPr>
            <a:spLocks noGrp="1"/>
          </p:cNvSpPr>
          <p:nvPr>
            <p:ph idx="1"/>
          </p:nvPr>
        </p:nvSpPr>
        <p:spPr>
          <a:xfrm>
            <a:off x="375469" y="1256734"/>
            <a:ext cx="8173746" cy="3062391"/>
          </a:xfrm>
        </p:spPr>
        <p:txBody>
          <a:bodyPr/>
          <a:lstStyle/>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BMA website guidance on GP contract: </a:t>
            </a:r>
            <a:r>
              <a:rPr lang="en-GB" sz="1600" b="1" dirty="0">
                <a:latin typeface="Calibri Light" panose="020F0302020204030204" pitchFamily="34" charset="0"/>
                <a:cs typeface="Calibri Light" panose="020F0302020204030204" pitchFamily="34" charset="0"/>
                <a:hlinkClick r:id="rId2"/>
              </a:rPr>
              <a:t>http://www.bma.org.uk/gpcontractengland</a:t>
            </a:r>
            <a:r>
              <a:rPr lang="en-GB" sz="1600" b="1" dirty="0">
                <a:latin typeface="Calibri Light" panose="020F0302020204030204" pitchFamily="34" charset="0"/>
                <a:cs typeface="Calibri Light" panose="020F0302020204030204" pitchFamily="34" charset="0"/>
              </a:rPr>
              <a:t> </a:t>
            </a:r>
            <a:r>
              <a:rPr lang="en-GB" sz="1600" dirty="0">
                <a:latin typeface="Calibri Light" panose="020F0302020204030204" pitchFamily="34" charset="0"/>
                <a:cs typeface="Calibri Light" panose="020F0302020204030204" pitchFamily="34" charset="0"/>
              </a:rPr>
              <a:t>includes individual guidance documents on each of the different areas.</a:t>
            </a: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Practice blog: regular blogs from the GPCE exec, Sessional GPs subcommittee and others on various aspects of the deal: </a:t>
            </a:r>
            <a:r>
              <a:rPr lang="en-GB" sz="1600" b="1" dirty="0">
                <a:latin typeface="Calibri Light" panose="020F0302020204030204" pitchFamily="34" charset="0"/>
                <a:cs typeface="Calibri Light" panose="020F0302020204030204" pitchFamily="34" charset="0"/>
                <a:hlinkClick r:id="rId3"/>
              </a:rPr>
              <a:t>https://www.bma.org.uk/connecting-doctors/the_practice/b/weblog/</a:t>
            </a:r>
            <a:endParaRPr lang="en-GB" sz="1600" b="1"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GPC England work</a:t>
            </a:r>
            <a:r>
              <a:rPr lang="en-GB" sz="1600" b="1" dirty="0">
                <a:latin typeface="Calibri Light" panose="020F0302020204030204" pitchFamily="34" charset="0"/>
                <a:cs typeface="Calibri Light" panose="020F0302020204030204" pitchFamily="34" charset="0"/>
              </a:rPr>
              <a:t>: </a:t>
            </a:r>
            <a:r>
              <a:rPr lang="en-GB" sz="1600" b="1" dirty="0">
                <a:latin typeface="Calibri Light" panose="020F0302020204030204" pitchFamily="34" charset="0"/>
                <a:cs typeface="Calibri Light" panose="020F0302020204030204" pitchFamily="34" charset="0"/>
                <a:hlinkClick r:id="rId4"/>
              </a:rPr>
              <a:t>https://www.bma.org.uk/collective-voice/committees/general-practitioners-committee/gpc-england</a:t>
            </a:r>
            <a:endParaRPr lang="en-GB" sz="1600" b="1"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Sessional GPs subcommittee work: </a:t>
            </a:r>
            <a:r>
              <a:rPr lang="en-GB" sz="1600" b="1" dirty="0">
                <a:latin typeface="Calibri Light" panose="020F0302020204030204" pitchFamily="34" charset="0"/>
                <a:cs typeface="Calibri Light" panose="020F0302020204030204" pitchFamily="34" charset="0"/>
                <a:hlinkClick r:id="rId5"/>
              </a:rPr>
              <a:t>https://www.bma.org.uk/collective-voice/committees/general-practitioners-committee/sessional-gps-subcommittee</a:t>
            </a:r>
            <a:endParaRPr lang="en-GB" sz="1600" b="1"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Contacts: </a:t>
            </a:r>
            <a:r>
              <a:rPr lang="en-GB" sz="1600" b="1" dirty="0">
                <a:latin typeface="Calibri Light" panose="020F0302020204030204" pitchFamily="34" charset="0"/>
                <a:cs typeface="Calibri Light" panose="020F0302020204030204" pitchFamily="34" charset="0"/>
                <a:hlinkClick r:id="rId6"/>
              </a:rPr>
              <a:t>info.gpc@bma.org.uk</a:t>
            </a:r>
            <a:r>
              <a:rPr lang="en-GB" sz="1600" b="1" dirty="0">
                <a:latin typeface="Calibri Light" panose="020F0302020204030204" pitchFamily="34" charset="0"/>
                <a:cs typeface="Calibri Light" panose="020F0302020204030204" pitchFamily="34" charset="0"/>
              </a:rPr>
              <a:t> ; </a:t>
            </a:r>
            <a:r>
              <a:rPr lang="en-GB" sz="1600" b="1" dirty="0">
                <a:latin typeface="Calibri Light" panose="020F0302020204030204" pitchFamily="34" charset="0"/>
                <a:cs typeface="Calibri Light" panose="020F0302020204030204" pitchFamily="34" charset="0"/>
                <a:hlinkClick r:id="rId7"/>
              </a:rPr>
              <a:t>info.lmcqueries@bma.org.uk</a:t>
            </a:r>
            <a:r>
              <a:rPr lang="en-GB" sz="1600" b="1" dirty="0">
                <a:latin typeface="Calibri Light" panose="020F0302020204030204" pitchFamily="34" charset="0"/>
                <a:cs typeface="Calibri Light" panose="020F0302020204030204" pitchFamily="34" charset="0"/>
              </a:rPr>
              <a:t> ; </a:t>
            </a:r>
            <a:r>
              <a:rPr lang="en-GB" sz="1600" b="1" dirty="0">
                <a:latin typeface="Calibri Light" panose="020F0302020204030204" pitchFamily="34" charset="0"/>
                <a:cs typeface="Calibri Light" panose="020F0302020204030204" pitchFamily="34" charset="0"/>
                <a:hlinkClick r:id="rId8"/>
              </a:rPr>
              <a:t>sessionalGPs@bma.org.uk</a:t>
            </a:r>
            <a:endParaRPr lang="en-GB" sz="16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xmlns="" id="{7E29D6DD-123B-45CD-8C8B-41B04E946C63}"/>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B0F38ECC-A52B-4FE5-BD36-AE3C454FF3C8}"/>
              </a:ext>
            </a:extLst>
          </p:cNvPr>
          <p:cNvSpPr>
            <a:spLocks noGrp="1"/>
          </p:cNvSpPr>
          <p:nvPr>
            <p:ph type="sldNum" sz="quarter" idx="4"/>
          </p:nvPr>
        </p:nvSpPr>
        <p:spPr/>
        <p:txBody>
          <a:bodyPr/>
          <a:lstStyle/>
          <a:p>
            <a:fld id="{E4E00EF0-048C-114D-ADD5-1D5ACA69D45F}" type="slidenum">
              <a:rPr lang="en-GB" smtClean="0"/>
              <a:pPr/>
              <a:t>42</a:t>
            </a:fld>
            <a:endParaRPr lang="en-GB"/>
          </a:p>
        </p:txBody>
      </p:sp>
      <p:sp>
        <p:nvSpPr>
          <p:cNvPr id="6" name="Title 1">
            <a:extLst>
              <a:ext uri="{FF2B5EF4-FFF2-40B4-BE49-F238E27FC236}">
                <a16:creationId xmlns:a16="http://schemas.microsoft.com/office/drawing/2014/main" xmlns="" id="{BD7984FB-C580-4221-B41A-481BD56F5C89}"/>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Further info</a:t>
            </a:r>
          </a:p>
        </p:txBody>
      </p:sp>
    </p:spTree>
    <p:extLst>
      <p:ext uri="{BB962C8B-B14F-4D97-AF65-F5344CB8AC3E}">
        <p14:creationId xmlns:p14="http://schemas.microsoft.com/office/powerpoint/2010/main" val="194730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a:latin typeface="+mj-lt"/>
              </a:rPr>
              <a:t>The package</a:t>
            </a:r>
          </a:p>
        </p:txBody>
      </p:sp>
      <p:sp>
        <p:nvSpPr>
          <p:cNvPr id="3" name="Content Placeholder 2"/>
          <p:cNvSpPr>
            <a:spLocks noGrp="1"/>
          </p:cNvSpPr>
          <p:nvPr>
            <p:ph idx="1"/>
          </p:nvPr>
        </p:nvSpPr>
        <p:spPr>
          <a:xfrm>
            <a:off x="375469" y="723640"/>
            <a:ext cx="3846575" cy="3613126"/>
          </a:xfrm>
          <a:ln>
            <a:solidFill>
              <a:schemeClr val="accent1"/>
            </a:solidFill>
          </a:ln>
        </p:spPr>
        <p:txBody>
          <a:bodyPr/>
          <a:lstStyle/>
          <a:p>
            <a:pPr>
              <a:lnSpc>
                <a:spcPct val="100000"/>
              </a:lnSpc>
            </a:pPr>
            <a:r>
              <a:rPr lang="en-GB" sz="1400" b="1" dirty="0">
                <a:solidFill>
                  <a:srgbClr val="002060"/>
                </a:solidFill>
                <a:latin typeface="+mj-lt"/>
              </a:rPr>
              <a:t>What general practice gains</a:t>
            </a:r>
          </a:p>
          <a:p>
            <a:pPr marL="538163" indent="-176213">
              <a:lnSpc>
                <a:spcPct val="100000"/>
              </a:lnSpc>
              <a:buFont typeface="Arial" panose="020B0604020202020204" pitchFamily="34" charset="0"/>
              <a:buChar char="•"/>
            </a:pPr>
            <a:r>
              <a:rPr lang="en-GB" sz="1400" dirty="0">
                <a:solidFill>
                  <a:srgbClr val="002060"/>
                </a:solidFill>
                <a:latin typeface="+mj-lt"/>
              </a:rPr>
              <a:t>Indemnity state backed scheme</a:t>
            </a:r>
          </a:p>
          <a:p>
            <a:pPr marL="538163" indent="-176213">
              <a:lnSpc>
                <a:spcPct val="100000"/>
              </a:lnSpc>
              <a:buFont typeface="Arial" panose="020B0604020202020204" pitchFamily="34" charset="0"/>
              <a:buChar char="•"/>
            </a:pPr>
            <a:r>
              <a:rPr lang="en-GB" sz="1400" dirty="0">
                <a:solidFill>
                  <a:srgbClr val="002060"/>
                </a:solidFill>
                <a:latin typeface="+mj-lt"/>
              </a:rPr>
              <a:t>Pay &amp; expenses uplift each year</a:t>
            </a:r>
          </a:p>
          <a:p>
            <a:pPr marL="538163" indent="-176213">
              <a:lnSpc>
                <a:spcPct val="100000"/>
              </a:lnSpc>
              <a:buFont typeface="Arial" panose="020B0604020202020204" pitchFamily="34" charset="0"/>
              <a:buChar char="•"/>
            </a:pPr>
            <a:r>
              <a:rPr lang="en-GB" sz="1400" dirty="0">
                <a:solidFill>
                  <a:srgbClr val="002060"/>
                </a:solidFill>
                <a:latin typeface="+mj-lt"/>
              </a:rPr>
              <a:t>Additional workforce &amp; linked funding</a:t>
            </a:r>
          </a:p>
          <a:p>
            <a:pPr marL="538163" indent="-176213">
              <a:lnSpc>
                <a:spcPct val="100000"/>
              </a:lnSpc>
              <a:buFont typeface="Arial" panose="020B0604020202020204" pitchFamily="34" charset="0"/>
              <a:buChar char="•"/>
            </a:pPr>
            <a:r>
              <a:rPr lang="en-GB" sz="1400" dirty="0">
                <a:solidFill>
                  <a:srgbClr val="002060"/>
                </a:solidFill>
                <a:latin typeface="+mj-lt"/>
              </a:rPr>
              <a:t>QOF amendments</a:t>
            </a:r>
          </a:p>
          <a:p>
            <a:pPr marL="538163" indent="-176213">
              <a:lnSpc>
                <a:spcPct val="100000"/>
              </a:lnSpc>
              <a:buFont typeface="Arial" panose="020B0604020202020204" pitchFamily="34" charset="0"/>
              <a:buChar char="•"/>
            </a:pPr>
            <a:r>
              <a:rPr lang="en-GB" sz="1400" dirty="0">
                <a:solidFill>
                  <a:srgbClr val="002060"/>
                </a:solidFill>
                <a:latin typeface="+mj-lt"/>
              </a:rPr>
              <a:t>Resources for IT and digital</a:t>
            </a:r>
          </a:p>
          <a:p>
            <a:pPr>
              <a:lnSpc>
                <a:spcPct val="100000"/>
              </a:lnSpc>
              <a:spcBef>
                <a:spcPts val="1200"/>
              </a:spcBef>
            </a:pPr>
            <a:r>
              <a:rPr lang="en-GB" sz="1400" b="1" dirty="0">
                <a:solidFill>
                  <a:srgbClr val="002060"/>
                </a:solidFill>
                <a:latin typeface="+mj-lt"/>
              </a:rPr>
              <a:t>What it means</a:t>
            </a:r>
          </a:p>
          <a:p>
            <a:pPr marL="538163" indent="-176213">
              <a:lnSpc>
                <a:spcPct val="100000"/>
              </a:lnSpc>
              <a:buFont typeface="Arial" panose="020B0604020202020204" pitchFamily="34" charset="0"/>
              <a:buChar char="•"/>
            </a:pPr>
            <a:r>
              <a:rPr lang="en-GB" sz="1400" dirty="0">
                <a:solidFill>
                  <a:srgbClr val="002060"/>
                </a:solidFill>
                <a:latin typeface="+mj-lt"/>
              </a:rPr>
              <a:t>Workforce expansion</a:t>
            </a:r>
          </a:p>
          <a:p>
            <a:pPr marL="538163" indent="-176213">
              <a:lnSpc>
                <a:spcPct val="100000"/>
              </a:lnSpc>
              <a:buFont typeface="Arial" panose="020B0604020202020204" pitchFamily="34" charset="0"/>
              <a:buChar char="•"/>
            </a:pPr>
            <a:r>
              <a:rPr lang="en-GB" sz="1400" dirty="0">
                <a:solidFill>
                  <a:srgbClr val="002060"/>
                </a:solidFill>
                <a:latin typeface="+mj-lt"/>
              </a:rPr>
              <a:t>Workload reduction</a:t>
            </a:r>
          </a:p>
          <a:p>
            <a:pPr marL="538163" indent="-176213">
              <a:lnSpc>
                <a:spcPct val="100000"/>
              </a:lnSpc>
              <a:buFont typeface="Arial" panose="020B0604020202020204" pitchFamily="34" charset="0"/>
              <a:buChar char="•"/>
            </a:pPr>
            <a:r>
              <a:rPr lang="en-GB" sz="1400" dirty="0">
                <a:solidFill>
                  <a:srgbClr val="002060"/>
                </a:solidFill>
                <a:latin typeface="+mj-lt"/>
              </a:rPr>
              <a:t>Funding increase, pay uplift</a:t>
            </a:r>
          </a:p>
          <a:p>
            <a:pPr marL="538163" indent="-176213">
              <a:lnSpc>
                <a:spcPct val="100000"/>
              </a:lnSpc>
              <a:buFont typeface="Arial" panose="020B0604020202020204" pitchFamily="34" charset="0"/>
              <a:buChar char="•"/>
            </a:pPr>
            <a:r>
              <a:rPr lang="en-GB" sz="1400" dirty="0">
                <a:solidFill>
                  <a:srgbClr val="002060"/>
                </a:solidFill>
                <a:latin typeface="+mj-lt"/>
              </a:rPr>
              <a:t>Autonomy retained</a:t>
            </a:r>
          </a:p>
          <a:p>
            <a:pPr marL="538163" indent="-176213">
              <a:lnSpc>
                <a:spcPct val="100000"/>
              </a:lnSpc>
              <a:buFont typeface="Arial" panose="020B0604020202020204" pitchFamily="34" charset="0"/>
              <a:buChar char="•"/>
            </a:pPr>
            <a:r>
              <a:rPr lang="en-GB" sz="1400" dirty="0">
                <a:solidFill>
                  <a:srgbClr val="002060"/>
                </a:solidFill>
                <a:latin typeface="+mj-lt"/>
              </a:rPr>
              <a:t>Leadership role for rebuilt community team</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43</a:t>
            </a:fld>
            <a:endParaRPr lang="en-GB">
              <a:latin typeface="+mj-lt"/>
            </a:endParaRPr>
          </a:p>
        </p:txBody>
      </p:sp>
      <p:sp>
        <p:nvSpPr>
          <p:cNvPr id="6" name="Content Placeholder 2">
            <a:extLst>
              <a:ext uri="{FF2B5EF4-FFF2-40B4-BE49-F238E27FC236}">
                <a16:creationId xmlns:a16="http://schemas.microsoft.com/office/drawing/2014/main" xmlns="" id="{46092DAD-0703-44CE-8C2E-BBA38CA308EA}"/>
              </a:ext>
            </a:extLst>
          </p:cNvPr>
          <p:cNvSpPr txBox="1">
            <a:spLocks/>
          </p:cNvSpPr>
          <p:nvPr/>
        </p:nvSpPr>
        <p:spPr>
          <a:xfrm>
            <a:off x="4921958" y="723641"/>
            <a:ext cx="3846575" cy="3613126"/>
          </a:xfrm>
          <a:prstGeom prst="rect">
            <a:avLst/>
          </a:prstGeom>
          <a:ln>
            <a:solidFill>
              <a:schemeClr val="accent1"/>
            </a:solidFill>
          </a:ln>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GB" sz="1600" b="1" dirty="0">
                <a:solidFill>
                  <a:srgbClr val="002060"/>
                </a:solidFill>
                <a:latin typeface="+mj-lt"/>
              </a:rPr>
              <a:t>What general practice delivers</a:t>
            </a:r>
          </a:p>
          <a:p>
            <a:pPr marL="538163" indent="-176213">
              <a:lnSpc>
                <a:spcPct val="100000"/>
              </a:lnSpc>
              <a:buFont typeface="Arial" panose="020B0604020202020204" pitchFamily="34" charset="0"/>
              <a:buChar char="•"/>
            </a:pPr>
            <a:r>
              <a:rPr lang="en-GB" sz="1600" dirty="0">
                <a:solidFill>
                  <a:srgbClr val="002060"/>
                </a:solidFill>
                <a:latin typeface="+mj-lt"/>
              </a:rPr>
              <a:t>PCN creation (2019)</a:t>
            </a:r>
          </a:p>
          <a:p>
            <a:pPr marL="538163" indent="-176213">
              <a:lnSpc>
                <a:spcPct val="100000"/>
              </a:lnSpc>
              <a:buFont typeface="Arial" panose="020B0604020202020204" pitchFamily="34" charset="0"/>
              <a:buChar char="•"/>
            </a:pPr>
            <a:r>
              <a:rPr lang="en-GB" sz="1600" dirty="0">
                <a:solidFill>
                  <a:srgbClr val="002060"/>
                </a:solidFill>
                <a:latin typeface="+mj-lt"/>
              </a:rPr>
              <a:t>LTP ambitions (2020 onward) through additional funding and additional workforce</a:t>
            </a:r>
          </a:p>
          <a:p>
            <a:pPr marL="538163" indent="-176213">
              <a:lnSpc>
                <a:spcPct val="100000"/>
              </a:lnSpc>
              <a:buFont typeface="Arial" panose="020B0604020202020204" pitchFamily="34" charset="0"/>
              <a:buChar char="•"/>
            </a:pPr>
            <a:r>
              <a:rPr lang="en-GB" sz="1600" dirty="0">
                <a:solidFill>
                  <a:srgbClr val="002060"/>
                </a:solidFill>
                <a:latin typeface="+mj-lt"/>
              </a:rPr>
              <a:t>Greater digital access (built up)</a:t>
            </a:r>
          </a:p>
          <a:p>
            <a:pPr>
              <a:lnSpc>
                <a:spcPct val="100000"/>
              </a:lnSpc>
              <a:spcBef>
                <a:spcPts val="1200"/>
              </a:spcBef>
            </a:pPr>
            <a:r>
              <a:rPr lang="en-GB" sz="1600" b="1" dirty="0">
                <a:solidFill>
                  <a:srgbClr val="002060"/>
                </a:solidFill>
                <a:latin typeface="+mj-lt"/>
              </a:rPr>
              <a:t>Stability</a:t>
            </a:r>
          </a:p>
          <a:p>
            <a:pPr marL="538163" indent="-176213">
              <a:lnSpc>
                <a:spcPct val="100000"/>
              </a:lnSpc>
              <a:buFont typeface="Arial" panose="020B0604020202020204" pitchFamily="34" charset="0"/>
              <a:buChar char="•"/>
            </a:pPr>
            <a:r>
              <a:rPr lang="en-GB" sz="1600" dirty="0">
                <a:solidFill>
                  <a:srgbClr val="002060"/>
                </a:solidFill>
                <a:latin typeface="+mj-lt"/>
              </a:rPr>
              <a:t>Five year deal, built upon each year</a:t>
            </a:r>
          </a:p>
          <a:p>
            <a:pPr marL="538163" indent="-176213">
              <a:lnSpc>
                <a:spcPct val="100000"/>
              </a:lnSpc>
              <a:buFont typeface="Arial" panose="020B0604020202020204" pitchFamily="34" charset="0"/>
              <a:buChar char="•"/>
            </a:pPr>
            <a:r>
              <a:rPr lang="en-GB" sz="1600" dirty="0">
                <a:solidFill>
                  <a:srgbClr val="002060"/>
                </a:solidFill>
                <a:latin typeface="+mj-lt"/>
              </a:rPr>
              <a:t>2019: build foundations, expand workforce</a:t>
            </a:r>
          </a:p>
          <a:p>
            <a:pPr marL="538163" indent="-176213">
              <a:lnSpc>
                <a:spcPct val="100000"/>
              </a:lnSpc>
              <a:buFont typeface="Arial" panose="020B0604020202020204" pitchFamily="34" charset="0"/>
              <a:buChar char="•"/>
            </a:pPr>
            <a:r>
              <a:rPr lang="en-GB" sz="1600" dirty="0">
                <a:solidFill>
                  <a:srgbClr val="002060"/>
                </a:solidFill>
                <a:latin typeface="+mj-lt"/>
              </a:rPr>
              <a:t>2020 onward: expand workforce further, reconfigure services</a:t>
            </a:r>
          </a:p>
        </p:txBody>
      </p:sp>
      <p:sp>
        <p:nvSpPr>
          <p:cNvPr id="7" name="TextBox 6">
            <a:extLst>
              <a:ext uri="{FF2B5EF4-FFF2-40B4-BE49-F238E27FC236}">
                <a16:creationId xmlns:a16="http://schemas.microsoft.com/office/drawing/2014/main" xmlns="" id="{B1E156CE-406B-4751-ACDD-48AF0CD556F2}"/>
              </a:ext>
            </a:extLst>
          </p:cNvPr>
          <p:cNvSpPr txBox="1"/>
          <p:nvPr/>
        </p:nvSpPr>
        <p:spPr>
          <a:xfrm>
            <a:off x="388044" y="4336766"/>
            <a:ext cx="8393064" cy="338554"/>
          </a:xfrm>
          <a:prstGeom prst="rect">
            <a:avLst/>
          </a:prstGeom>
          <a:noFill/>
        </p:spPr>
        <p:txBody>
          <a:bodyPr wrap="square" rtlCol="0">
            <a:spAutoFit/>
          </a:bodyPr>
          <a:lstStyle/>
          <a:p>
            <a:pPr algn="ctr"/>
            <a:r>
              <a:rPr lang="en-GB" sz="1600" b="1" dirty="0"/>
              <a:t>Overall funding in excess of £</a:t>
            </a:r>
            <a:r>
              <a:rPr lang="en-GB" sz="1600" b="1" dirty="0" err="1"/>
              <a:t>2.8bn</a:t>
            </a:r>
            <a:r>
              <a:rPr lang="en-GB" sz="1600" b="1" dirty="0"/>
              <a:t> over 5 years, through practices and networks</a:t>
            </a:r>
          </a:p>
        </p:txBody>
      </p:sp>
    </p:spTree>
    <p:extLst>
      <p:ext uri="{BB962C8B-B14F-4D97-AF65-F5344CB8AC3E}">
        <p14:creationId xmlns:p14="http://schemas.microsoft.com/office/powerpoint/2010/main" val="276126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Structure and Coverage</a:t>
            </a:r>
          </a:p>
        </p:txBody>
      </p:sp>
      <p:sp>
        <p:nvSpPr>
          <p:cNvPr id="3" name="Content Placeholder 2"/>
          <p:cNvSpPr>
            <a:spLocks noGrp="1"/>
          </p:cNvSpPr>
          <p:nvPr>
            <p:ph idx="1"/>
          </p:nvPr>
        </p:nvSpPr>
        <p:spPr>
          <a:xfrm>
            <a:off x="252576" y="740357"/>
            <a:ext cx="8336140" cy="4024676"/>
          </a:xfrm>
        </p:spPr>
        <p:txBody>
          <a:bodyPr/>
          <a:lstStyle/>
          <a:p>
            <a:pPr marL="342900" indent="-342900">
              <a:lnSpc>
                <a:spcPct val="100000"/>
              </a:lnSpc>
              <a:buFont typeface="Arial" panose="020B0604020202020204" pitchFamily="34" charset="0"/>
              <a:buChar char="•"/>
            </a:pPr>
            <a:r>
              <a:rPr lang="en-US" sz="1400" dirty="0">
                <a:solidFill>
                  <a:srgbClr val="002060"/>
                </a:solidFill>
                <a:latin typeface="+mj-lt"/>
              </a:rPr>
              <a:t>Networks should typically cover approx. 30-50,000 patients (but with flexibility if required); </a:t>
            </a:r>
            <a:r>
              <a:rPr lang="en-US" sz="1400" dirty="0" err="1">
                <a:solidFill>
                  <a:srgbClr val="002060"/>
                </a:solidFill>
                <a:latin typeface="+mj-lt"/>
              </a:rPr>
              <a:t>eg</a:t>
            </a:r>
            <a:r>
              <a:rPr lang="en-US" sz="1400" dirty="0">
                <a:solidFill>
                  <a:srgbClr val="002060"/>
                </a:solidFill>
                <a:latin typeface="+mj-lt"/>
              </a:rPr>
              <a:t>:</a:t>
            </a:r>
          </a:p>
          <a:p>
            <a:pPr marL="719138" indent="-342900">
              <a:lnSpc>
                <a:spcPct val="100000"/>
              </a:lnSpc>
              <a:buFont typeface="Arial" panose="020B0604020202020204" pitchFamily="34" charset="0"/>
              <a:buChar char="•"/>
            </a:pPr>
            <a:r>
              <a:rPr lang="en-US" sz="1200" dirty="0">
                <a:solidFill>
                  <a:srgbClr val="002060"/>
                </a:solidFill>
                <a:latin typeface="+mj-lt"/>
              </a:rPr>
              <a:t>A rural area with 25,000 patients within its geography</a:t>
            </a:r>
          </a:p>
          <a:p>
            <a:pPr marL="719138" indent="-342900">
              <a:lnSpc>
                <a:spcPct val="100000"/>
              </a:lnSpc>
              <a:buFont typeface="Arial" panose="020B0604020202020204" pitchFamily="34" charset="0"/>
              <a:buChar char="•"/>
            </a:pPr>
            <a:r>
              <a:rPr lang="en-US" sz="1200" dirty="0">
                <a:solidFill>
                  <a:srgbClr val="002060"/>
                </a:solidFill>
                <a:latin typeface="+mj-lt"/>
              </a:rPr>
              <a:t>Seven practices in a defined geography combining to form a network of 58,000</a:t>
            </a:r>
          </a:p>
          <a:p>
            <a:pPr marL="342900" indent="-342900">
              <a:lnSpc>
                <a:spcPct val="100000"/>
              </a:lnSpc>
              <a:buFont typeface="Arial" panose="020B0604020202020204" pitchFamily="34" charset="0"/>
              <a:buChar char="•"/>
            </a:pPr>
            <a:r>
              <a:rPr lang="en-US" sz="1400" dirty="0">
                <a:solidFill>
                  <a:srgbClr val="002060"/>
                </a:solidFill>
                <a:latin typeface="+mj-lt"/>
              </a:rPr>
              <a:t>Large practices/organisations of over 30,000 patients already (e.g. a super-partnership), could form one network but develop smaller localities within it to engage with other local services (community, voluntary etc)</a:t>
            </a:r>
          </a:p>
          <a:p>
            <a:pPr marL="342900" indent="-342900">
              <a:lnSpc>
                <a:spcPct val="100000"/>
              </a:lnSpc>
              <a:buFont typeface="Arial" panose="020B0604020202020204" pitchFamily="34" charset="0"/>
              <a:buChar char="•"/>
            </a:pPr>
            <a:r>
              <a:rPr lang="en-US" sz="1400" dirty="0">
                <a:solidFill>
                  <a:srgbClr val="002060"/>
                </a:solidFill>
                <a:latin typeface="+mj-lt"/>
              </a:rPr>
              <a:t>Should be geographically contiguous, therefore practices will need to engage in a collaborative and pragmatic manner to ensure appropriate and logical geographic coverage; LMCs and CCGs should be involved in these discussions</a:t>
            </a:r>
          </a:p>
          <a:p>
            <a:pPr marL="342900" indent="-342900">
              <a:lnSpc>
                <a:spcPct val="100000"/>
              </a:lnSpc>
              <a:buFont typeface="Arial" panose="020B0604020202020204" pitchFamily="34" charset="0"/>
              <a:buChar char="•"/>
            </a:pPr>
            <a:r>
              <a:rPr lang="en-US" sz="1400" dirty="0">
                <a:solidFill>
                  <a:srgbClr val="002060"/>
                </a:solidFill>
                <a:latin typeface="+mj-lt"/>
              </a:rPr>
              <a:t>Could overlap e.g. two networks both cover one town, but all areas must be covered</a:t>
            </a:r>
            <a:endParaRPr lang="en-US" sz="1400" dirty="0">
              <a:solidFill>
                <a:srgbClr val="002060"/>
              </a:solidFill>
              <a:highlight>
                <a:srgbClr val="FFFF00"/>
              </a:highlight>
            </a:endParaRPr>
          </a:p>
          <a:p>
            <a:pPr marL="342900" indent="-342900">
              <a:lnSpc>
                <a:spcPct val="100000"/>
              </a:lnSpc>
              <a:buFont typeface="Arial" panose="020B0604020202020204" pitchFamily="34" charset="0"/>
              <a:buChar char="•"/>
            </a:pPr>
            <a:r>
              <a:rPr lang="en-US" sz="1400" dirty="0">
                <a:solidFill>
                  <a:srgbClr val="002060"/>
                </a:solidFill>
                <a:latin typeface="+mj-lt"/>
              </a:rPr>
              <a:t>Can be structured in a number of ways depending on how the network members wish to employ staff and work together (guidance will be provided in due course)</a:t>
            </a:r>
          </a:p>
          <a:p>
            <a:pPr marL="342900" indent="-342900">
              <a:lnSpc>
                <a:spcPct val="100000"/>
              </a:lnSpc>
              <a:buFont typeface="Arial" panose="020B0604020202020204" pitchFamily="34" charset="0"/>
              <a:buChar char="•"/>
            </a:pPr>
            <a:r>
              <a:rPr lang="en-US" sz="1400" dirty="0">
                <a:solidFill>
                  <a:srgbClr val="002060"/>
                </a:solidFill>
                <a:latin typeface="+mj-lt"/>
              </a:rPr>
              <a:t>Provides the basis for future collaboration with other providers (e.g. Community Trusts) where appropriate</a:t>
            </a:r>
          </a:p>
          <a:p>
            <a:pPr marL="342900" indent="-342900">
              <a:lnSpc>
                <a:spcPct val="100000"/>
              </a:lnSpc>
              <a:buFont typeface="Arial" panose="020B0604020202020204" pitchFamily="34" charset="0"/>
              <a:buChar char="•"/>
            </a:pPr>
            <a:r>
              <a:rPr lang="en-US" sz="1400" dirty="0">
                <a:solidFill>
                  <a:srgbClr val="002060"/>
                </a:solidFill>
                <a:latin typeface="+mj-lt"/>
              </a:rPr>
              <a:t>Where a practice does not wish to become part of any network, they will be required to engage with the network covering their area to ensure their patients receive the extra services provided by the network. The practice will not receive the funding associated with network activity.</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5</a:t>
            </a:fld>
            <a:endParaRPr lang="en-GB">
              <a:latin typeface="+mj-lt"/>
            </a:endParaRPr>
          </a:p>
        </p:txBody>
      </p:sp>
    </p:spTree>
    <p:extLst>
      <p:ext uri="{BB962C8B-B14F-4D97-AF65-F5344CB8AC3E}">
        <p14:creationId xmlns:p14="http://schemas.microsoft.com/office/powerpoint/2010/main" val="379820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governance</a:t>
            </a:r>
          </a:p>
        </p:txBody>
      </p:sp>
      <p:sp>
        <p:nvSpPr>
          <p:cNvPr id="3" name="Content Placeholder 2"/>
          <p:cNvSpPr>
            <a:spLocks noGrp="1"/>
          </p:cNvSpPr>
          <p:nvPr>
            <p:ph idx="1"/>
          </p:nvPr>
        </p:nvSpPr>
        <p:spPr>
          <a:xfrm>
            <a:off x="252576" y="889003"/>
            <a:ext cx="8336140" cy="4024676"/>
          </a:xfrm>
        </p:spPr>
        <p:txBody>
          <a:bodyPr/>
          <a:lstStyle/>
          <a:p>
            <a:pPr marL="342900" indent="-342900">
              <a:lnSpc>
                <a:spcPct val="100000"/>
              </a:lnSpc>
              <a:buFont typeface="Arial" panose="020B0604020202020204" pitchFamily="34" charset="0"/>
              <a:buChar char="•"/>
            </a:pPr>
            <a:r>
              <a:rPr lang="en-US" sz="1600" dirty="0">
                <a:solidFill>
                  <a:srgbClr val="002060"/>
                </a:solidFill>
                <a:latin typeface="+mj-lt"/>
              </a:rPr>
              <a:t>The network is a membership organisation, with members being the practices</a:t>
            </a:r>
          </a:p>
          <a:p>
            <a:pPr marL="342900" indent="-342900">
              <a:lnSpc>
                <a:spcPct val="100000"/>
              </a:lnSpc>
              <a:buFont typeface="Arial" panose="020B0604020202020204" pitchFamily="34" charset="0"/>
              <a:buChar char="•"/>
            </a:pPr>
            <a:r>
              <a:rPr lang="en-US" sz="1600" dirty="0">
                <a:solidFill>
                  <a:srgbClr val="002060"/>
                </a:solidFill>
                <a:latin typeface="+mj-lt"/>
              </a:rPr>
              <a:t>Each network will decide who will be the Clinical Director (CD), chosen from the GPs within the network; how this is done is up to the members of the network (election, appointment etc) - networks may benefit from independent assistance with this, from the LMC </a:t>
            </a:r>
          </a:p>
          <a:p>
            <a:pPr marL="342900" indent="-342900">
              <a:lnSpc>
                <a:spcPct val="100000"/>
              </a:lnSpc>
              <a:buFont typeface="Arial" panose="020B0604020202020204" pitchFamily="34" charset="0"/>
              <a:buChar char="•"/>
            </a:pPr>
            <a:r>
              <a:rPr lang="en-US" sz="1600" dirty="0">
                <a:solidFill>
                  <a:srgbClr val="002060"/>
                </a:solidFill>
                <a:latin typeface="+mj-lt"/>
              </a:rPr>
              <a:t>The CD will receive funding from NHS England on a sliding scale based on the network size, equivalent to one day a week for a network of 40,000 patients, and be main point of contact with the CCG, ICS and other NHS structures</a:t>
            </a:r>
          </a:p>
          <a:p>
            <a:pPr marL="342900" indent="-342900">
              <a:lnSpc>
                <a:spcPct val="100000"/>
              </a:lnSpc>
              <a:buFont typeface="Arial" panose="020B0604020202020204" pitchFamily="34" charset="0"/>
              <a:buChar char="•"/>
            </a:pPr>
            <a:r>
              <a:rPr lang="en-GB" sz="1600" dirty="0">
                <a:solidFill>
                  <a:srgbClr val="002060"/>
                </a:solidFill>
                <a:latin typeface="+mj-lt"/>
              </a:rPr>
              <a:t>Networks decide how funding and workforce are arranged/deployed between practices, in line with decisions about how services are organised</a:t>
            </a:r>
          </a:p>
          <a:p>
            <a:pPr marL="342900" indent="-342900">
              <a:lnSpc>
                <a:spcPct val="100000"/>
              </a:lnSpc>
              <a:buFont typeface="Arial" panose="020B0604020202020204" pitchFamily="34" charset="0"/>
              <a:buChar char="•"/>
            </a:pPr>
            <a:endParaRPr lang="en-US" sz="13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6</a:t>
            </a:fld>
            <a:endParaRPr lang="en-GB">
              <a:latin typeface="+mj-lt"/>
            </a:endParaRPr>
          </a:p>
        </p:txBody>
      </p:sp>
    </p:spTree>
    <p:extLst>
      <p:ext uri="{BB962C8B-B14F-4D97-AF65-F5344CB8AC3E}">
        <p14:creationId xmlns:p14="http://schemas.microsoft.com/office/powerpoint/2010/main" val="1747464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A6B2C-4884-4F19-82BB-D7659D88EE95}"/>
              </a:ext>
            </a:extLst>
          </p:cNvPr>
          <p:cNvSpPr>
            <a:spLocks noGrp="1"/>
          </p:cNvSpPr>
          <p:nvPr>
            <p:ph type="title"/>
          </p:nvPr>
        </p:nvSpPr>
        <p:spPr/>
        <p:txBody>
          <a:bodyPr/>
          <a:lstStyle/>
          <a:p>
            <a:r>
              <a:rPr lang="en-GB" b="1" dirty="0">
                <a:latin typeface="+mj-lt"/>
              </a:rPr>
              <a:t>Network governance (2)</a:t>
            </a:r>
            <a:endParaRPr lang="en-US" dirty="0">
              <a:latin typeface="+mj-lt"/>
            </a:endParaRPr>
          </a:p>
        </p:txBody>
      </p:sp>
      <p:sp>
        <p:nvSpPr>
          <p:cNvPr id="3" name="Content Placeholder 2">
            <a:extLst>
              <a:ext uri="{FF2B5EF4-FFF2-40B4-BE49-F238E27FC236}">
                <a16:creationId xmlns:a16="http://schemas.microsoft.com/office/drawing/2014/main" xmlns="" id="{FE1C1862-3E1C-4310-BFB4-14DE03E40377}"/>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GB" sz="1600" dirty="0">
                <a:solidFill>
                  <a:srgbClr val="002060"/>
                </a:solidFill>
                <a:latin typeface="+mj-lt"/>
              </a:rPr>
              <a:t>CCGs approve the creation of the network using approval criteria (see next slide)</a:t>
            </a:r>
            <a:endParaRPr lang="en-US" sz="1600" dirty="0">
              <a:solidFill>
                <a:srgbClr val="002060"/>
              </a:solidFill>
              <a:latin typeface="+mj-lt"/>
            </a:endParaRPr>
          </a:p>
          <a:p>
            <a:pPr marL="342900" indent="-342900">
              <a:lnSpc>
                <a:spcPct val="100000"/>
              </a:lnSpc>
              <a:buFont typeface="Arial" panose="020B0604020202020204" pitchFamily="34" charset="0"/>
              <a:buChar char="•"/>
            </a:pPr>
            <a:r>
              <a:rPr lang="en-US" sz="1600" dirty="0">
                <a:solidFill>
                  <a:srgbClr val="002060"/>
                </a:solidFill>
                <a:latin typeface="+mj-lt"/>
              </a:rPr>
              <a:t>CCGs commission the network to provide services, via the DES; how the services are delivered across the network is up to the network (as per the network agreement, see next slide)</a:t>
            </a:r>
          </a:p>
          <a:p>
            <a:pPr marL="342900" indent="-342900">
              <a:lnSpc>
                <a:spcPct val="100000"/>
              </a:lnSpc>
              <a:buFont typeface="Arial" panose="020B0604020202020204" pitchFamily="34" charset="0"/>
              <a:buChar char="•"/>
            </a:pPr>
            <a:r>
              <a:rPr lang="en-US" sz="1600" dirty="0">
                <a:solidFill>
                  <a:srgbClr val="002060"/>
                </a:solidFill>
                <a:latin typeface="+mj-lt"/>
              </a:rPr>
              <a:t>How decisions are made is determined by the network (</a:t>
            </a:r>
            <a:r>
              <a:rPr lang="en-US" sz="1600" dirty="0" err="1">
                <a:solidFill>
                  <a:srgbClr val="002060"/>
                </a:solidFill>
                <a:latin typeface="+mj-lt"/>
              </a:rPr>
              <a:t>eg</a:t>
            </a:r>
            <a:r>
              <a:rPr lang="en-US" sz="1600" dirty="0">
                <a:solidFill>
                  <a:srgbClr val="002060"/>
                </a:solidFill>
                <a:latin typeface="+mj-lt"/>
              </a:rPr>
              <a:t> majority vote, CD discretion, unanimity) – the number of votes or weighting for each practice may be determined by the network (</a:t>
            </a:r>
            <a:r>
              <a:rPr lang="en-US" sz="1600" dirty="0" err="1">
                <a:solidFill>
                  <a:srgbClr val="002060"/>
                </a:solidFill>
                <a:latin typeface="+mj-lt"/>
              </a:rPr>
              <a:t>eg</a:t>
            </a:r>
            <a:r>
              <a:rPr lang="en-US" sz="1600" dirty="0">
                <a:solidFill>
                  <a:srgbClr val="002060"/>
                </a:solidFill>
                <a:latin typeface="+mj-lt"/>
              </a:rPr>
              <a:t> it could be based on respective practice list size, or by staff numbers, or one vote per practice)</a:t>
            </a:r>
          </a:p>
          <a:p>
            <a:pPr marL="342900" indent="-342900">
              <a:lnSpc>
                <a:spcPct val="100000"/>
              </a:lnSpc>
              <a:buFont typeface="Arial" panose="020B0604020202020204" pitchFamily="34" charset="0"/>
              <a:buChar char="•"/>
            </a:pPr>
            <a:r>
              <a:rPr lang="en-US" sz="1600" dirty="0">
                <a:solidFill>
                  <a:srgbClr val="002060"/>
                </a:solidFill>
                <a:latin typeface="+mj-lt"/>
              </a:rPr>
              <a:t>Other organisations (community trusts, voluntary organisations </a:t>
            </a:r>
            <a:r>
              <a:rPr lang="en-US" sz="1600" dirty="0" err="1">
                <a:solidFill>
                  <a:srgbClr val="002060"/>
                </a:solidFill>
                <a:latin typeface="+mj-lt"/>
              </a:rPr>
              <a:t>etc</a:t>
            </a:r>
            <a:r>
              <a:rPr lang="en-US" sz="1600" dirty="0">
                <a:solidFill>
                  <a:srgbClr val="002060"/>
                </a:solidFill>
                <a:latin typeface="+mj-lt"/>
              </a:rPr>
              <a:t>) may be invited to join the network, but the network will decide how governance structures account for this (</a:t>
            </a:r>
            <a:r>
              <a:rPr lang="en-US" sz="1600" dirty="0" err="1">
                <a:solidFill>
                  <a:srgbClr val="002060"/>
                </a:solidFill>
                <a:latin typeface="+mj-lt"/>
              </a:rPr>
              <a:t>eg</a:t>
            </a:r>
            <a:r>
              <a:rPr lang="en-US" sz="1600" dirty="0">
                <a:solidFill>
                  <a:srgbClr val="002060"/>
                </a:solidFill>
                <a:latin typeface="+mj-lt"/>
              </a:rPr>
              <a:t> should they get an equal vote, what do those organisations bring </a:t>
            </a:r>
            <a:r>
              <a:rPr lang="en-US" sz="1600" dirty="0" err="1">
                <a:solidFill>
                  <a:srgbClr val="002060"/>
                </a:solidFill>
                <a:latin typeface="+mj-lt"/>
              </a:rPr>
              <a:t>etc</a:t>
            </a:r>
            <a:r>
              <a:rPr lang="en-US" sz="1600" dirty="0">
                <a:solidFill>
                  <a:srgbClr val="002060"/>
                </a:solidFill>
                <a:latin typeface="+mj-lt"/>
              </a:rPr>
              <a:t>)</a:t>
            </a:r>
          </a:p>
          <a:p>
            <a:endParaRPr lang="en-US" dirty="0"/>
          </a:p>
        </p:txBody>
      </p:sp>
      <p:sp>
        <p:nvSpPr>
          <p:cNvPr id="4" name="Date Placeholder 3">
            <a:extLst>
              <a:ext uri="{FF2B5EF4-FFF2-40B4-BE49-F238E27FC236}">
                <a16:creationId xmlns:a16="http://schemas.microsoft.com/office/drawing/2014/main" xmlns="" id="{E47249C1-47F5-4D3C-B162-2D7386DC8C13}"/>
              </a:ext>
            </a:extLst>
          </p:cNvPr>
          <p:cNvSpPr>
            <a:spLocks noGrp="1"/>
          </p:cNvSpPr>
          <p:nvPr>
            <p:ph type="dt" sz="half" idx="2"/>
          </p:nvPr>
        </p:nvSpPr>
        <p:spPr/>
        <p:txBody>
          <a:bodyPr/>
          <a:lstStyle/>
          <a:p>
            <a:fld id="{3FFC9BE3-63B7-8B4B-8F7F-E2147C04187A}" type="datetime3">
              <a:rPr lang="en-GB" smtClean="0"/>
              <a:t>25 March, 2019</a:t>
            </a:fld>
            <a:endParaRPr lang="en-US"/>
          </a:p>
        </p:txBody>
      </p:sp>
      <p:sp>
        <p:nvSpPr>
          <p:cNvPr id="5" name="Slide Number Placeholder 4">
            <a:extLst>
              <a:ext uri="{FF2B5EF4-FFF2-40B4-BE49-F238E27FC236}">
                <a16:creationId xmlns:a16="http://schemas.microsoft.com/office/drawing/2014/main" xmlns="" id="{8CCED45D-2390-42CD-BAB8-5D53069FFDD6}"/>
              </a:ext>
            </a:extLst>
          </p:cNvPr>
          <p:cNvSpPr>
            <a:spLocks noGrp="1"/>
          </p:cNvSpPr>
          <p:nvPr>
            <p:ph type="sldNum" sz="quarter" idx="4"/>
          </p:nvPr>
        </p:nvSpPr>
        <p:spPr/>
        <p:txBody>
          <a:bodyPr/>
          <a:lstStyle/>
          <a:p>
            <a:fld id="{E4E00EF0-048C-114D-ADD5-1D5ACA69D45F}" type="slidenum">
              <a:rPr lang="en-GB" smtClean="0"/>
              <a:pPr/>
              <a:t>7</a:t>
            </a:fld>
            <a:endParaRPr lang="en-GB"/>
          </a:p>
        </p:txBody>
      </p:sp>
    </p:spTree>
    <p:extLst>
      <p:ext uri="{BB962C8B-B14F-4D97-AF65-F5344CB8AC3E}">
        <p14:creationId xmlns:p14="http://schemas.microsoft.com/office/powerpoint/2010/main" val="682874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Initial requirements</a:t>
            </a:r>
          </a:p>
        </p:txBody>
      </p:sp>
      <p:sp>
        <p:nvSpPr>
          <p:cNvPr id="3" name="Content Placeholder 2"/>
          <p:cNvSpPr>
            <a:spLocks noGrp="1"/>
          </p:cNvSpPr>
          <p:nvPr>
            <p:ph idx="1"/>
          </p:nvPr>
        </p:nvSpPr>
        <p:spPr>
          <a:xfrm>
            <a:off x="383782" y="757074"/>
            <a:ext cx="8336140" cy="4024676"/>
          </a:xfrm>
        </p:spPr>
        <p:txBody>
          <a:bodyPr/>
          <a:lstStyle/>
          <a:p>
            <a:pPr marL="342900" indent="-342900">
              <a:lnSpc>
                <a:spcPct val="100000"/>
              </a:lnSpc>
              <a:buFont typeface="Arial" panose="020B0604020202020204" pitchFamily="34" charset="0"/>
              <a:buChar char="•"/>
            </a:pPr>
            <a:r>
              <a:rPr lang="en-GB" sz="1400" b="1" dirty="0">
                <a:solidFill>
                  <a:srgbClr val="002060"/>
                </a:solidFill>
                <a:latin typeface="+mj-lt"/>
              </a:rPr>
              <a:t>By 15 May 2019  </a:t>
            </a:r>
            <a:r>
              <a:rPr lang="en-GB" sz="1400" dirty="0">
                <a:solidFill>
                  <a:srgbClr val="002060"/>
                </a:solidFill>
                <a:latin typeface="+mj-lt"/>
              </a:rPr>
              <a:t>networks will need to make a brief submission outlining:</a:t>
            </a:r>
          </a:p>
          <a:p>
            <a:pPr marL="715963" indent="-342900">
              <a:lnSpc>
                <a:spcPct val="100000"/>
              </a:lnSpc>
              <a:buFont typeface="Arial" panose="020B0604020202020204" pitchFamily="34" charset="0"/>
              <a:buChar char="•"/>
            </a:pPr>
            <a:r>
              <a:rPr lang="en-US" sz="1400" dirty="0">
                <a:solidFill>
                  <a:srgbClr val="002060"/>
                </a:solidFill>
                <a:latin typeface="+mj-lt"/>
              </a:rPr>
              <a:t>the names and the ODS codes of the member practices; </a:t>
            </a:r>
          </a:p>
          <a:p>
            <a:pPr marL="715963" indent="-342900">
              <a:lnSpc>
                <a:spcPct val="100000"/>
              </a:lnSpc>
              <a:buFont typeface="Arial" panose="020B0604020202020204" pitchFamily="34" charset="0"/>
              <a:buChar char="•"/>
            </a:pPr>
            <a:r>
              <a:rPr lang="en-US" sz="1400" dirty="0">
                <a:solidFill>
                  <a:srgbClr val="002060"/>
                </a:solidFill>
                <a:latin typeface="+mj-lt"/>
              </a:rPr>
              <a:t>the network list size, i.e. the sum of its member practices’ lists as of 1 January 2019 (justification required if not 30-</a:t>
            </a:r>
            <a:r>
              <a:rPr lang="en-US" sz="1400" dirty="0" err="1">
                <a:solidFill>
                  <a:srgbClr val="002060"/>
                </a:solidFill>
                <a:latin typeface="+mj-lt"/>
              </a:rPr>
              <a:t>50k</a:t>
            </a:r>
            <a:r>
              <a:rPr lang="en-US" sz="1400" dirty="0">
                <a:solidFill>
                  <a:srgbClr val="002060"/>
                </a:solidFill>
                <a:latin typeface="+mj-lt"/>
              </a:rPr>
              <a:t>);</a:t>
            </a:r>
          </a:p>
          <a:p>
            <a:pPr marL="715963" indent="-342900">
              <a:lnSpc>
                <a:spcPct val="100000"/>
              </a:lnSpc>
              <a:buFont typeface="Arial" panose="020B0604020202020204" pitchFamily="34" charset="0"/>
              <a:buChar char="•"/>
            </a:pPr>
            <a:r>
              <a:rPr lang="en-US" sz="1400" dirty="0">
                <a:solidFill>
                  <a:srgbClr val="002060"/>
                </a:solidFill>
                <a:latin typeface="+mj-lt"/>
              </a:rPr>
              <a:t>a map clearly marking the agreed network area (justification required);</a:t>
            </a:r>
          </a:p>
          <a:p>
            <a:pPr marL="715963" indent="-342900">
              <a:lnSpc>
                <a:spcPct val="100000"/>
              </a:lnSpc>
              <a:buFont typeface="Arial" panose="020B0604020202020204" pitchFamily="34" charset="0"/>
              <a:buChar char="•"/>
            </a:pPr>
            <a:r>
              <a:rPr lang="en-US" sz="1400" dirty="0">
                <a:solidFill>
                  <a:srgbClr val="002060"/>
                </a:solidFill>
                <a:latin typeface="+mj-lt"/>
              </a:rPr>
              <a:t>the initial Network Agreement signed by all member practices (see below);</a:t>
            </a:r>
          </a:p>
          <a:p>
            <a:pPr marL="715963" indent="-342900">
              <a:lnSpc>
                <a:spcPct val="100000"/>
              </a:lnSpc>
              <a:buFont typeface="Arial" panose="020B0604020202020204" pitchFamily="34" charset="0"/>
              <a:buChar char="•"/>
            </a:pPr>
            <a:r>
              <a:rPr lang="en-US" sz="1400" dirty="0">
                <a:solidFill>
                  <a:srgbClr val="002060"/>
                </a:solidFill>
                <a:latin typeface="+mj-lt"/>
              </a:rPr>
              <a:t>the single practice or provider that will receive funding on behalf of the PCN; and</a:t>
            </a:r>
          </a:p>
          <a:p>
            <a:pPr marL="715963" indent="-342900">
              <a:lnSpc>
                <a:spcPct val="100000"/>
              </a:lnSpc>
              <a:buFont typeface="Arial" panose="020B0604020202020204" pitchFamily="34" charset="0"/>
              <a:buChar char="•"/>
            </a:pPr>
            <a:r>
              <a:rPr lang="en-US" sz="1400" dirty="0">
                <a:solidFill>
                  <a:srgbClr val="002060"/>
                </a:solidFill>
                <a:latin typeface="+mj-lt"/>
              </a:rPr>
              <a:t>a named Clinical Director from within the GPs of the network</a:t>
            </a:r>
          </a:p>
          <a:p>
            <a:pPr marL="360363" indent="-342900">
              <a:lnSpc>
                <a:spcPct val="100000"/>
              </a:lnSpc>
              <a:buFont typeface="Arial" panose="020B0604020202020204" pitchFamily="34" charset="0"/>
              <a:buChar char="•"/>
            </a:pPr>
            <a:endParaRPr lang="en-US" sz="1400" dirty="0">
              <a:solidFill>
                <a:srgbClr val="002060"/>
              </a:solidFill>
              <a:latin typeface="+mj-lt"/>
            </a:endParaRPr>
          </a:p>
          <a:p>
            <a:pPr marL="360363" indent="-342900">
              <a:lnSpc>
                <a:spcPct val="100000"/>
              </a:lnSpc>
              <a:buFont typeface="Arial" panose="020B0604020202020204" pitchFamily="34" charset="0"/>
              <a:buChar char="•"/>
            </a:pPr>
            <a:r>
              <a:rPr lang="en-US" sz="1400" dirty="0">
                <a:solidFill>
                  <a:srgbClr val="002060"/>
                </a:solidFill>
                <a:latin typeface="+mj-lt"/>
              </a:rPr>
              <a:t>For 2019/20, the network must agree how they will deliver the requirements of the Extended Hours DES for the whole of the network population (may be devolved back to individual practices, or other arrangements agreed)</a:t>
            </a:r>
          </a:p>
          <a:p>
            <a:pPr marL="360363" indent="-342900">
              <a:lnSpc>
                <a:spcPct val="100000"/>
              </a:lnSpc>
              <a:buFont typeface="Arial" panose="020B0604020202020204" pitchFamily="34" charset="0"/>
              <a:buChar char="•"/>
            </a:pPr>
            <a:r>
              <a:rPr lang="en-US" sz="1400" dirty="0">
                <a:solidFill>
                  <a:srgbClr val="002060"/>
                </a:solidFill>
                <a:latin typeface="+mj-lt"/>
              </a:rPr>
              <a:t>From 2020 onward, the network will be required to deliver further services (see later slide), and therefore it is advisable to make preparations for this within 2019/20</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8</a:t>
            </a:fld>
            <a:endParaRPr lang="en-GB">
              <a:latin typeface="+mj-lt"/>
            </a:endParaRPr>
          </a:p>
        </p:txBody>
      </p:sp>
    </p:spTree>
    <p:extLst>
      <p:ext uri="{BB962C8B-B14F-4D97-AF65-F5344CB8AC3E}">
        <p14:creationId xmlns:p14="http://schemas.microsoft.com/office/powerpoint/2010/main" val="401806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agreement</a:t>
            </a:r>
          </a:p>
        </p:txBody>
      </p:sp>
      <p:sp>
        <p:nvSpPr>
          <p:cNvPr id="3" name="Content Placeholder 2"/>
          <p:cNvSpPr>
            <a:spLocks noGrp="1"/>
          </p:cNvSpPr>
          <p:nvPr>
            <p:ph idx="1"/>
          </p:nvPr>
        </p:nvSpPr>
        <p:spPr>
          <a:xfrm>
            <a:off x="383782" y="757074"/>
            <a:ext cx="8336140" cy="4024676"/>
          </a:xfrm>
        </p:spPr>
        <p:txBody>
          <a:bodyPr/>
          <a:lstStyle/>
          <a:p>
            <a:pPr marL="360363" indent="-342900">
              <a:lnSpc>
                <a:spcPct val="100000"/>
              </a:lnSpc>
              <a:buFont typeface="Arial" panose="020B0604020202020204" pitchFamily="34" charset="0"/>
              <a:buChar char="•"/>
            </a:pPr>
            <a:endParaRPr lang="en-US" sz="1400" dirty="0">
              <a:solidFill>
                <a:srgbClr val="002060"/>
              </a:solidFill>
              <a:latin typeface="+mj-lt"/>
            </a:endParaRPr>
          </a:p>
          <a:p>
            <a:pPr>
              <a:lnSpc>
                <a:spcPct val="100000"/>
              </a:lnSpc>
            </a:pPr>
            <a:r>
              <a:rPr lang="en-GB" sz="1400" b="1" dirty="0">
                <a:solidFill>
                  <a:srgbClr val="002060"/>
                </a:solidFill>
                <a:latin typeface="+mj-lt"/>
              </a:rPr>
              <a:t>The Network Agreement is to be discussed and agreed by the practices within the network</a:t>
            </a:r>
          </a:p>
          <a:p>
            <a:pPr marL="342900" indent="-342900">
              <a:lnSpc>
                <a:spcPct val="100000"/>
              </a:lnSpc>
              <a:buFont typeface="Arial" panose="020B0604020202020204" pitchFamily="34" charset="0"/>
              <a:buChar char="•"/>
            </a:pPr>
            <a:r>
              <a:rPr lang="en-GB" sz="1400" dirty="0">
                <a:solidFill>
                  <a:srgbClr val="002060"/>
                </a:solidFill>
                <a:latin typeface="+mj-lt"/>
              </a:rPr>
              <a:t>It will outline what decisions the network has made about :</a:t>
            </a:r>
          </a:p>
          <a:p>
            <a:pPr marL="719138" indent="-358775">
              <a:lnSpc>
                <a:spcPct val="100000"/>
              </a:lnSpc>
              <a:buFont typeface="Arial" panose="020B0604020202020204" pitchFamily="34" charset="0"/>
              <a:buChar char="•"/>
            </a:pPr>
            <a:r>
              <a:rPr lang="en-GB" sz="1400" dirty="0">
                <a:solidFill>
                  <a:srgbClr val="002060"/>
                </a:solidFill>
                <a:latin typeface="+mj-lt"/>
              </a:rPr>
              <a:t>how they will work together</a:t>
            </a:r>
          </a:p>
          <a:p>
            <a:pPr marL="719138" indent="-358775">
              <a:lnSpc>
                <a:spcPct val="100000"/>
              </a:lnSpc>
              <a:buFont typeface="Arial" panose="020B0604020202020204" pitchFamily="34" charset="0"/>
              <a:buChar char="•"/>
            </a:pPr>
            <a:r>
              <a:rPr lang="en-GB" sz="1400" dirty="0">
                <a:solidFill>
                  <a:srgbClr val="002060"/>
                </a:solidFill>
                <a:latin typeface="+mj-lt"/>
              </a:rPr>
              <a:t>which practice will deliver what (for specific packages of care)</a:t>
            </a:r>
          </a:p>
          <a:p>
            <a:pPr marL="719138" indent="-358775">
              <a:lnSpc>
                <a:spcPct val="100000"/>
              </a:lnSpc>
              <a:buFont typeface="Arial" panose="020B0604020202020204" pitchFamily="34" charset="0"/>
              <a:buChar char="•"/>
            </a:pPr>
            <a:r>
              <a:rPr lang="en-GB" sz="1400" dirty="0">
                <a:solidFill>
                  <a:srgbClr val="002060"/>
                </a:solidFill>
                <a:latin typeface="+mj-lt"/>
              </a:rPr>
              <a:t>how funding will be allocated between practices (if appropriate)</a:t>
            </a:r>
          </a:p>
          <a:p>
            <a:pPr marL="719138" indent="-358775">
              <a:lnSpc>
                <a:spcPct val="100000"/>
              </a:lnSpc>
              <a:buFont typeface="Arial" panose="020B0604020202020204" pitchFamily="34" charset="0"/>
              <a:buChar char="•"/>
            </a:pPr>
            <a:r>
              <a:rPr lang="en-GB" sz="1400" dirty="0">
                <a:solidFill>
                  <a:srgbClr val="002060"/>
                </a:solidFill>
                <a:latin typeface="+mj-lt"/>
              </a:rPr>
              <a:t>how the new workforce will be shared (including who will employ them)</a:t>
            </a:r>
          </a:p>
          <a:p>
            <a:pPr marL="719138" indent="-358775">
              <a:lnSpc>
                <a:spcPct val="100000"/>
              </a:lnSpc>
              <a:buFont typeface="Arial" panose="020B0604020202020204" pitchFamily="34" charset="0"/>
              <a:buChar char="•"/>
            </a:pPr>
            <a:r>
              <a:rPr lang="en-GB" sz="1400" dirty="0">
                <a:solidFill>
                  <a:srgbClr val="002060"/>
                </a:solidFill>
                <a:latin typeface="+mj-lt"/>
              </a:rPr>
              <a:t>any other agreements made between the practices (</a:t>
            </a:r>
            <a:r>
              <a:rPr lang="en-GB" sz="1400" dirty="0" err="1">
                <a:solidFill>
                  <a:srgbClr val="002060"/>
                </a:solidFill>
                <a:latin typeface="+mj-lt"/>
              </a:rPr>
              <a:t>eg</a:t>
            </a:r>
            <a:r>
              <a:rPr lang="en-GB" sz="1400" dirty="0">
                <a:solidFill>
                  <a:srgbClr val="002060"/>
                </a:solidFill>
                <a:latin typeface="+mj-lt"/>
              </a:rPr>
              <a:t> pooling of practice funding </a:t>
            </a:r>
            <a:r>
              <a:rPr lang="en-GB" sz="1400" dirty="0" err="1">
                <a:solidFill>
                  <a:srgbClr val="002060"/>
                </a:solidFill>
                <a:latin typeface="+mj-lt"/>
              </a:rPr>
              <a:t>etc</a:t>
            </a:r>
            <a:r>
              <a:rPr lang="en-GB" sz="1400" dirty="0">
                <a:solidFill>
                  <a:srgbClr val="002060"/>
                </a:solidFill>
                <a:latin typeface="+mj-lt"/>
              </a:rPr>
              <a:t>)</a:t>
            </a:r>
          </a:p>
          <a:p>
            <a:pPr marL="342900" indent="-342900">
              <a:lnSpc>
                <a:spcPct val="100000"/>
              </a:lnSpc>
              <a:buFont typeface="Arial" panose="020B0604020202020204" pitchFamily="34" charset="0"/>
              <a:buChar char="•"/>
            </a:pPr>
            <a:r>
              <a:rPr lang="en-GB" sz="1400" dirty="0">
                <a:solidFill>
                  <a:srgbClr val="002060"/>
                </a:solidFill>
                <a:latin typeface="+mj-lt"/>
              </a:rPr>
              <a:t>The agreement may be updated year on year as new services, workforce and funding comes online</a:t>
            </a:r>
          </a:p>
          <a:p>
            <a:pPr marL="342900" indent="-342900">
              <a:lnSpc>
                <a:spcPct val="100000"/>
              </a:lnSpc>
              <a:buFont typeface="Arial" panose="020B0604020202020204" pitchFamily="34" charset="0"/>
              <a:buChar char="•"/>
            </a:pPr>
            <a:r>
              <a:rPr lang="en-GB" sz="1400" dirty="0">
                <a:solidFill>
                  <a:srgbClr val="002060"/>
                </a:solidFill>
                <a:latin typeface="+mj-lt"/>
              </a:rPr>
              <a:t>A template agreement, and guidance, is currently under development and will be published in March, alongside the DES specification.</a:t>
            </a:r>
          </a:p>
          <a:p>
            <a:pPr marL="342900" indent="-342900">
              <a:lnSpc>
                <a:spcPct val="100000"/>
              </a:lnSpc>
              <a:buFont typeface="Arial" panose="020B0604020202020204" pitchFamily="34" charset="0"/>
              <a:buChar char="•"/>
            </a:pPr>
            <a:endParaRPr lang="en-GB" sz="14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25 March,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9</a:t>
            </a:fld>
            <a:endParaRPr lang="en-GB">
              <a:latin typeface="+mj-lt"/>
            </a:endParaRPr>
          </a:p>
        </p:txBody>
      </p:sp>
    </p:spTree>
    <p:extLst>
      <p:ext uri="{BB962C8B-B14F-4D97-AF65-F5344CB8AC3E}">
        <p14:creationId xmlns:p14="http://schemas.microsoft.com/office/powerpoint/2010/main" val="929097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851484221BE741974F109C9520E26D" ma:contentTypeVersion="10" ma:contentTypeDescription="Create a new document." ma:contentTypeScope="" ma:versionID="b05871230464361ee58bb47f5826f5b3">
  <xsd:schema xmlns:xsd="http://www.w3.org/2001/XMLSchema" xmlns:xs="http://www.w3.org/2001/XMLSchema" xmlns:p="http://schemas.microsoft.com/office/2006/metadata/properties" xmlns:ns2="c34441a9-60d1-4554-964e-66fde1c7266e" xmlns:ns3="75849e05-f0d2-4313-af25-172e9fff2c54" targetNamespace="http://schemas.microsoft.com/office/2006/metadata/properties" ma:root="true" ma:fieldsID="e581a6ced7f0e99ec628094cd50de226" ns2:_="" ns3:_="">
    <xsd:import namespace="c34441a9-60d1-4554-964e-66fde1c7266e"/>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41a9-60d1-4554-964e-66fde1c7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6D61E-F670-40A2-9BCA-F2020ED0A44C}">
  <ds:schemaRefs>
    <ds:schemaRef ds:uri="c34441a9-60d1-4554-964e-66fde1c7266e"/>
    <ds:schemaRef ds:uri="75849e05-f0d2-4313-af25-172e9fff2c54"/>
    <ds:schemaRef ds:uri="http://purl.org/dc/elements/1.1/"/>
    <ds:schemaRef ds:uri="http://schemas.microsoft.com/office/infopath/2007/PartnerControls"/>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8899CA5-DF3C-44F7-81FA-3865A305B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41a9-60d1-4554-964e-66fde1c7266e"/>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505081-6A63-49DE-8495-D47D7648D1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BMA</Template>
  <TotalTime>2661</TotalTime>
  <Words>4352</Words>
  <Application>Microsoft Office PowerPoint</Application>
  <PresentationFormat>On-screen Show (16:9)</PresentationFormat>
  <Paragraphs>454</Paragraphs>
  <Slides>43</Slides>
  <Notes>3</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PowerPoint template</vt:lpstr>
      <vt:lpstr>BMA Theme Blue Titles</vt:lpstr>
      <vt:lpstr>BMA Theme White Titles</vt:lpstr>
      <vt:lpstr>BMA Theme Divider Slide</vt:lpstr>
      <vt:lpstr>GP contract reform 2019</vt:lpstr>
      <vt:lpstr>Contents</vt:lpstr>
      <vt:lpstr>Primary Care Networks</vt:lpstr>
      <vt:lpstr>The Network DES</vt:lpstr>
      <vt:lpstr>Structure and Coverage</vt:lpstr>
      <vt:lpstr>Network governance</vt:lpstr>
      <vt:lpstr>Network governance (2)</vt:lpstr>
      <vt:lpstr>Initial requirements</vt:lpstr>
      <vt:lpstr>Network agreement</vt:lpstr>
      <vt:lpstr>Network workforce</vt:lpstr>
      <vt:lpstr>Network funding</vt:lpstr>
      <vt:lpstr>Example network funding &amp; workforce 2019</vt:lpstr>
      <vt:lpstr>PowerPoint Presentation</vt:lpstr>
      <vt:lpstr>Timetable for PCN establishment</vt:lpstr>
      <vt:lpstr>IT and Digital</vt:lpstr>
      <vt:lpstr>PowerPoint Presentation</vt:lpstr>
      <vt:lpstr>PowerPoint Presentation</vt:lpstr>
      <vt:lpstr>PowerPoint Presentation</vt:lpstr>
      <vt:lpstr>Digital-first providers</vt:lpstr>
      <vt:lpstr>QOF</vt:lpstr>
      <vt:lpstr>QOF indicators to be removed</vt:lpstr>
      <vt:lpstr>QOF indicators to be added or amended</vt:lpstr>
      <vt:lpstr>Personalisation</vt:lpstr>
      <vt:lpstr>Quality Improvement</vt:lpstr>
      <vt:lpstr>QOF Funding and thresholds</vt:lpstr>
      <vt:lpstr>Indemnity</vt:lpstr>
      <vt:lpstr>Indemnity scope</vt:lpstr>
      <vt:lpstr>Indemnity funding</vt:lpstr>
      <vt:lpstr>Practice funding and pay</vt:lpstr>
      <vt:lpstr>For 2019/20</vt:lpstr>
      <vt:lpstr>Figures for 2019/20</vt:lpstr>
      <vt:lpstr>PowerPoint Presentation</vt:lpstr>
      <vt:lpstr>From 2020 onward</vt:lpstr>
      <vt:lpstr>Other agreements for 2019/20</vt:lpstr>
      <vt:lpstr>Private GP Services</vt:lpstr>
      <vt:lpstr>Vaccs &amp; Imms</vt:lpstr>
      <vt:lpstr>PowerPoint Presentation</vt:lpstr>
      <vt:lpstr>PowerPoint Presentation</vt:lpstr>
      <vt:lpstr>Other elements</vt:lpstr>
      <vt:lpstr>PowerPoint Presentation</vt:lpstr>
      <vt:lpstr>PowerPoint Presentation</vt:lpstr>
      <vt:lpstr>PowerPoint Presentation</vt:lpstr>
      <vt:lpstr>The package</vt:lpstr>
    </vt:vector>
  </TitlesOfParts>
  <Company>BMA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Daniel Hodgson</dc:creator>
  <cp:lastModifiedBy>Tim</cp:lastModifiedBy>
  <cp:revision>72</cp:revision>
  <cp:lastPrinted>2015-11-10T14:11:33Z</cp:lastPrinted>
  <dcterms:created xsi:type="dcterms:W3CDTF">2018-12-06T10:41:21Z</dcterms:created>
  <dcterms:modified xsi:type="dcterms:W3CDTF">2019-03-25T10:08:02Z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0x010100CC851484221BE741974F109C9520E26D</vt:lpwstr>
  </property>
</Properties>
</file>