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00" r:id="rId5"/>
    <p:sldMasterId id="2147483706" r:id="rId6"/>
    <p:sldMasterId id="2147483712" r:id="rId7"/>
    <p:sldMasterId id="2147483718" r:id="rId8"/>
  </p:sldMasterIdLst>
  <p:notesMasterIdLst>
    <p:notesMasterId r:id="rId27"/>
  </p:notesMasterIdLst>
  <p:handoutMasterIdLst>
    <p:handoutMasterId r:id="rId28"/>
  </p:handoutMasterIdLst>
  <p:sldIdLst>
    <p:sldId id="443" r:id="rId9"/>
    <p:sldId id="432" r:id="rId10"/>
    <p:sldId id="382" r:id="rId11"/>
    <p:sldId id="435" r:id="rId12"/>
    <p:sldId id="421" r:id="rId13"/>
    <p:sldId id="409" r:id="rId14"/>
    <p:sldId id="448" r:id="rId15"/>
    <p:sldId id="405" r:id="rId16"/>
    <p:sldId id="444" r:id="rId17"/>
    <p:sldId id="445" r:id="rId18"/>
    <p:sldId id="437" r:id="rId19"/>
    <p:sldId id="439" r:id="rId20"/>
    <p:sldId id="440" r:id="rId21"/>
    <p:sldId id="449" r:id="rId22"/>
    <p:sldId id="431" r:id="rId23"/>
    <p:sldId id="415" r:id="rId24"/>
    <p:sldId id="418" r:id="rId25"/>
    <p:sldId id="412" r:id="rId26"/>
  </p:sldIdLst>
  <p:sldSz cx="9144000" cy="6858000" type="screen4x3"/>
  <p:notesSz cx="6797675" cy="98567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sentation" id="{6C807DBC-8C92-7C42-84D5-1C59FCFB9E44}">
          <p14:sldIdLst>
            <p14:sldId id="443"/>
            <p14:sldId id="432"/>
            <p14:sldId id="382"/>
            <p14:sldId id="435"/>
            <p14:sldId id="421"/>
            <p14:sldId id="409"/>
            <p14:sldId id="448"/>
            <p14:sldId id="405"/>
            <p14:sldId id="444"/>
            <p14:sldId id="445"/>
            <p14:sldId id="437"/>
            <p14:sldId id="439"/>
            <p14:sldId id="440"/>
            <p14:sldId id="449"/>
            <p14:sldId id="431"/>
            <p14:sldId id="415"/>
            <p14:sldId id="418"/>
            <p14:sldId id="412"/>
          </p14:sldIdLst>
        </p14:section>
        <p14:section name="Extra slide elements" id="{66EC97C3-BC0F-9648-AAE8-BA458CD38442}">
          <p14:sldIdLst/>
        </p14:section>
      </p14:sectionLst>
    </p:ext>
    <p:ext uri="{EFAFB233-063F-42B5-8137-9DF3F51BA10A}">
      <p15:sldGuideLst xmlns:p15="http://schemas.microsoft.com/office/powerpoint/2012/main" xmlns="">
        <p15:guide id="1" orient="horz" pos="1204">
          <p15:clr>
            <a:srgbClr val="A4A3A4"/>
          </p15:clr>
        </p15:guide>
        <p15:guide id="2" pos="33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39" autoAdjust="0"/>
    <p:restoredTop sz="94643" autoAdjust="0"/>
  </p:normalViewPr>
  <p:slideViewPr>
    <p:cSldViewPr snapToGrid="0" snapToObjects="1">
      <p:cViewPr>
        <p:scale>
          <a:sx n="77" d="100"/>
          <a:sy n="77" d="100"/>
        </p:scale>
        <p:origin x="-1236" y="-42"/>
      </p:cViewPr>
      <p:guideLst>
        <p:guide orient="horz" pos="1204"/>
        <p:guide pos="3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91D71F-2657-BF40-9BA8-1341E8D62F20}" type="datetime1">
              <a:rPr lang="en-GB" smtClean="0"/>
              <a:t>18/10/2018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61488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361488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5EE869-81EB-AC4C-B612-80DE4181CD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4458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7A70F4-2FAD-3E41-BF6C-C5B1EEDE06E7}" type="datetime1">
              <a:rPr lang="en-GB" smtClean="0"/>
              <a:t>18/10/2018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5038" y="739775"/>
            <a:ext cx="4927600" cy="3695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681538"/>
            <a:ext cx="5438775" cy="44354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61488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361488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57A7B8-EAD2-9846-9761-91C91B5D58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2408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0.emf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826" y="1402939"/>
            <a:ext cx="8286174" cy="3622520"/>
          </a:xfrm>
        </p:spPr>
        <p:txBody>
          <a:bodyPr anchor="t">
            <a:noAutofit/>
          </a:bodyPr>
          <a:lstStyle>
            <a:lvl1pPr>
              <a:defRPr sz="80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0" hasCustomPrompt="1"/>
          </p:nvPr>
        </p:nvSpPr>
        <p:spPr>
          <a:xfrm>
            <a:off x="457200" y="5025459"/>
            <a:ext cx="6812020" cy="959925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800">
                <a:solidFill>
                  <a:srgbClr val="00ADC6"/>
                </a:solidFill>
              </a:defRPr>
            </a:lvl1pPr>
          </a:lstStyle>
          <a:p>
            <a:pPr lvl="0"/>
            <a:r>
              <a:rPr lang="en-US" dirty="0"/>
              <a:t>Sub heading</a:t>
            </a:r>
          </a:p>
        </p:txBody>
      </p:sp>
      <p:sp>
        <p:nvSpPr>
          <p:cNvPr id="21" name="Rectangle 20"/>
          <p:cNvSpPr/>
          <p:nvPr userDrawn="1"/>
        </p:nvSpPr>
        <p:spPr>
          <a:xfrm>
            <a:off x="457200" y="6459741"/>
            <a:ext cx="1819905" cy="24087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Content Placeholder 19"/>
          <p:cNvSpPr>
            <a:spLocks noGrp="1"/>
          </p:cNvSpPr>
          <p:nvPr>
            <p:ph sz="quarter" idx="11" hasCustomPrompt="1"/>
          </p:nvPr>
        </p:nvSpPr>
        <p:spPr>
          <a:xfrm>
            <a:off x="457200" y="5985383"/>
            <a:ext cx="4359965" cy="361031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600">
                <a:solidFill>
                  <a:srgbClr val="00ADC6"/>
                </a:solidFill>
              </a:defRPr>
            </a:lvl1pPr>
          </a:lstStyle>
          <a:p>
            <a:pPr lvl="0"/>
            <a:r>
              <a:rPr lang="en-US" dirty="0"/>
              <a:t>Insert date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8077" y="5503416"/>
            <a:ext cx="1222923" cy="95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665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826" y="1402939"/>
            <a:ext cx="8286174" cy="3622520"/>
          </a:xfrm>
        </p:spPr>
        <p:txBody>
          <a:bodyPr anchor="t">
            <a:noAutofit/>
          </a:bodyPr>
          <a:lstStyle>
            <a:lvl1pPr>
              <a:defRPr sz="80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0" hasCustomPrompt="1"/>
          </p:nvPr>
        </p:nvSpPr>
        <p:spPr>
          <a:xfrm>
            <a:off x="457200" y="5025459"/>
            <a:ext cx="6812020" cy="959925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800">
                <a:solidFill>
                  <a:srgbClr val="00ADC6"/>
                </a:solidFill>
              </a:defRPr>
            </a:lvl1pPr>
          </a:lstStyle>
          <a:p>
            <a:pPr lvl="0"/>
            <a:r>
              <a:rPr lang="en-US" dirty="0"/>
              <a:t>Sub heading</a:t>
            </a:r>
          </a:p>
        </p:txBody>
      </p:sp>
      <p:sp>
        <p:nvSpPr>
          <p:cNvPr id="21" name="Rectangle 20"/>
          <p:cNvSpPr/>
          <p:nvPr userDrawn="1"/>
        </p:nvSpPr>
        <p:spPr>
          <a:xfrm>
            <a:off x="457200" y="6459741"/>
            <a:ext cx="1819905" cy="24087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Content Placeholder 19"/>
          <p:cNvSpPr>
            <a:spLocks noGrp="1"/>
          </p:cNvSpPr>
          <p:nvPr>
            <p:ph sz="quarter" idx="11" hasCustomPrompt="1"/>
          </p:nvPr>
        </p:nvSpPr>
        <p:spPr>
          <a:xfrm>
            <a:off x="457200" y="5985383"/>
            <a:ext cx="4359965" cy="361031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600">
                <a:solidFill>
                  <a:srgbClr val="00ADC6"/>
                </a:solidFill>
              </a:defRPr>
            </a:lvl1pPr>
          </a:lstStyle>
          <a:p>
            <a:pPr lvl="0"/>
            <a:r>
              <a:rPr lang="en-US" dirty="0"/>
              <a:t>Insert date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8077" y="5517237"/>
            <a:ext cx="1222923" cy="95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298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-a5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766" y="279908"/>
            <a:ext cx="816864" cy="509016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5EB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Content Placeholder 19"/>
          <p:cNvSpPr>
            <a:spLocks noGrp="1"/>
          </p:cNvSpPr>
          <p:nvPr>
            <p:ph sz="quarter" idx="10" hasCustomPrompt="1"/>
          </p:nvPr>
        </p:nvSpPr>
        <p:spPr>
          <a:xfrm>
            <a:off x="457200" y="5025459"/>
            <a:ext cx="6812020" cy="959925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 heading</a:t>
            </a:r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474826" y="1402939"/>
            <a:ext cx="8286174" cy="3622520"/>
          </a:xfrm>
        </p:spPr>
        <p:txBody>
          <a:bodyPr anchor="t">
            <a:noAutofit/>
          </a:bodyPr>
          <a:lstStyle>
            <a:lvl1pPr>
              <a:defRPr sz="8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9" name="Date Placeholder 3"/>
          <p:cNvSpPr txBox="1">
            <a:spLocks/>
          </p:cNvSpPr>
          <p:nvPr userDrawn="1"/>
        </p:nvSpPr>
        <p:spPr>
          <a:xfrm>
            <a:off x="457200" y="598538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6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8077" y="5517237"/>
            <a:ext cx="1222923" cy="956325"/>
          </a:xfrm>
          <a:prstGeom prst="rect">
            <a:avLst/>
          </a:prstGeom>
        </p:spPr>
      </p:pic>
      <p:sp>
        <p:nvSpPr>
          <p:cNvPr id="10" name="Content Placeholder 19"/>
          <p:cNvSpPr>
            <a:spLocks noGrp="1"/>
          </p:cNvSpPr>
          <p:nvPr>
            <p:ph sz="quarter" idx="11" hasCustomPrompt="1"/>
          </p:nvPr>
        </p:nvSpPr>
        <p:spPr>
          <a:xfrm>
            <a:off x="457200" y="5985383"/>
            <a:ext cx="4359965" cy="361031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date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3032" y="288437"/>
            <a:ext cx="1110549" cy="87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0054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Untitled-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912" y="5487584"/>
            <a:ext cx="918569" cy="1003622"/>
          </a:xfrm>
          <a:prstGeom prst="rect">
            <a:avLst/>
          </a:prstGeom>
        </p:spPr>
      </p:pic>
      <p:sp>
        <p:nvSpPr>
          <p:cNvPr id="8" name="Content Placeholder 19"/>
          <p:cNvSpPr>
            <a:spLocks noGrp="1"/>
          </p:cNvSpPr>
          <p:nvPr>
            <p:ph sz="quarter" idx="10" hasCustomPrompt="1"/>
          </p:nvPr>
        </p:nvSpPr>
        <p:spPr>
          <a:xfrm>
            <a:off x="609600" y="4413336"/>
            <a:ext cx="6812020" cy="514019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</a:p>
        </p:txBody>
      </p:sp>
      <p:sp>
        <p:nvSpPr>
          <p:cNvPr id="12" name="Content Placeholder 19"/>
          <p:cNvSpPr>
            <a:spLocks noGrp="1"/>
          </p:cNvSpPr>
          <p:nvPr>
            <p:ph sz="quarter" idx="11" hasCustomPrompt="1"/>
          </p:nvPr>
        </p:nvSpPr>
        <p:spPr>
          <a:xfrm>
            <a:off x="609600" y="1837997"/>
            <a:ext cx="7111312" cy="244687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36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sz="3600" b="0" dirty="0">
                <a:solidFill>
                  <a:schemeClr val="bg1"/>
                </a:solidFill>
                <a:latin typeface="+mn-lt"/>
                <a:cs typeface="Arial"/>
              </a:rPr>
              <a:t>“You can use this slide to pull out a quote. Use point size 36.”</a:t>
            </a:r>
            <a:endParaRPr lang="en-US" sz="3600" b="0" dirty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3032" y="288437"/>
            <a:ext cx="1110549" cy="87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8947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D66C4C68-9C76-5449-BBA0-107A51179E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1" y="749912"/>
            <a:ext cx="7356815" cy="6677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8077" y="5517237"/>
            <a:ext cx="1222923" cy="95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0934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no arro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7DE7D0A-5CC0-CD4F-AD63-02ED5F8284D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80295"/>
            <a:ext cx="7841707" cy="3950736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9088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826" y="1402939"/>
            <a:ext cx="8286174" cy="3622520"/>
          </a:xfrm>
        </p:spPr>
        <p:txBody>
          <a:bodyPr anchor="t">
            <a:noAutofit/>
          </a:bodyPr>
          <a:lstStyle>
            <a:lvl1pPr>
              <a:defRPr sz="80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0" hasCustomPrompt="1"/>
          </p:nvPr>
        </p:nvSpPr>
        <p:spPr>
          <a:xfrm>
            <a:off x="457200" y="5025459"/>
            <a:ext cx="6812020" cy="959925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800">
                <a:solidFill>
                  <a:srgbClr val="00ADC6"/>
                </a:solidFill>
              </a:defRPr>
            </a:lvl1pPr>
          </a:lstStyle>
          <a:p>
            <a:pPr lvl="0"/>
            <a:r>
              <a:rPr lang="en-US" dirty="0"/>
              <a:t>Sub heading</a:t>
            </a:r>
          </a:p>
        </p:txBody>
      </p:sp>
      <p:sp>
        <p:nvSpPr>
          <p:cNvPr id="21" name="Rectangle 20"/>
          <p:cNvSpPr/>
          <p:nvPr userDrawn="1"/>
        </p:nvSpPr>
        <p:spPr>
          <a:xfrm>
            <a:off x="457200" y="6459741"/>
            <a:ext cx="1819905" cy="24087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Content Placeholder 19"/>
          <p:cNvSpPr>
            <a:spLocks noGrp="1"/>
          </p:cNvSpPr>
          <p:nvPr>
            <p:ph sz="quarter" idx="11" hasCustomPrompt="1"/>
          </p:nvPr>
        </p:nvSpPr>
        <p:spPr>
          <a:xfrm>
            <a:off x="457200" y="5985383"/>
            <a:ext cx="4359965" cy="361031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600">
                <a:solidFill>
                  <a:srgbClr val="00ADC6"/>
                </a:solidFill>
              </a:defRPr>
            </a:lvl1pPr>
          </a:lstStyle>
          <a:p>
            <a:pPr lvl="0"/>
            <a:r>
              <a:rPr lang="en-US" dirty="0"/>
              <a:t>Insert date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8077" y="5517237"/>
            <a:ext cx="1222923" cy="95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8673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-a5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766" y="279908"/>
            <a:ext cx="816864" cy="509016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5EB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Content Placeholder 19"/>
          <p:cNvSpPr>
            <a:spLocks noGrp="1"/>
          </p:cNvSpPr>
          <p:nvPr>
            <p:ph sz="quarter" idx="10" hasCustomPrompt="1"/>
          </p:nvPr>
        </p:nvSpPr>
        <p:spPr>
          <a:xfrm>
            <a:off x="457200" y="5025459"/>
            <a:ext cx="6812020" cy="959925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 heading</a:t>
            </a:r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474826" y="1402939"/>
            <a:ext cx="8286174" cy="3622520"/>
          </a:xfrm>
        </p:spPr>
        <p:txBody>
          <a:bodyPr anchor="t">
            <a:noAutofit/>
          </a:bodyPr>
          <a:lstStyle>
            <a:lvl1pPr>
              <a:defRPr sz="8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9" name="Date Placeholder 3"/>
          <p:cNvSpPr txBox="1">
            <a:spLocks/>
          </p:cNvSpPr>
          <p:nvPr userDrawn="1"/>
        </p:nvSpPr>
        <p:spPr>
          <a:xfrm>
            <a:off x="457200" y="598538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6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8077" y="5517237"/>
            <a:ext cx="1222923" cy="956325"/>
          </a:xfrm>
          <a:prstGeom prst="rect">
            <a:avLst/>
          </a:prstGeom>
        </p:spPr>
      </p:pic>
      <p:sp>
        <p:nvSpPr>
          <p:cNvPr id="10" name="Content Placeholder 19"/>
          <p:cNvSpPr>
            <a:spLocks noGrp="1"/>
          </p:cNvSpPr>
          <p:nvPr>
            <p:ph sz="quarter" idx="11" hasCustomPrompt="1"/>
          </p:nvPr>
        </p:nvSpPr>
        <p:spPr>
          <a:xfrm>
            <a:off x="457200" y="5985383"/>
            <a:ext cx="4359965" cy="361031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date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3032" y="288437"/>
            <a:ext cx="1110549" cy="87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4313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Untitled-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912" y="5487584"/>
            <a:ext cx="918569" cy="1003622"/>
          </a:xfrm>
          <a:prstGeom prst="rect">
            <a:avLst/>
          </a:prstGeom>
        </p:spPr>
      </p:pic>
      <p:sp>
        <p:nvSpPr>
          <p:cNvPr id="8" name="Content Placeholder 19"/>
          <p:cNvSpPr>
            <a:spLocks noGrp="1"/>
          </p:cNvSpPr>
          <p:nvPr>
            <p:ph sz="quarter" idx="10" hasCustomPrompt="1"/>
          </p:nvPr>
        </p:nvSpPr>
        <p:spPr>
          <a:xfrm>
            <a:off x="609600" y="4413336"/>
            <a:ext cx="6812020" cy="514019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</a:p>
        </p:txBody>
      </p:sp>
      <p:sp>
        <p:nvSpPr>
          <p:cNvPr id="12" name="Content Placeholder 19"/>
          <p:cNvSpPr>
            <a:spLocks noGrp="1"/>
          </p:cNvSpPr>
          <p:nvPr>
            <p:ph sz="quarter" idx="11" hasCustomPrompt="1"/>
          </p:nvPr>
        </p:nvSpPr>
        <p:spPr>
          <a:xfrm>
            <a:off x="609600" y="1837997"/>
            <a:ext cx="7111312" cy="244687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36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sz="3600" b="0" dirty="0">
                <a:solidFill>
                  <a:schemeClr val="bg1"/>
                </a:solidFill>
                <a:latin typeface="+mn-lt"/>
                <a:cs typeface="Arial"/>
              </a:rPr>
              <a:t>“You can use this slide to pull out a quote. Use point size 36.”</a:t>
            </a:r>
            <a:endParaRPr lang="en-US" sz="3600" b="0" dirty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3032" y="288437"/>
            <a:ext cx="1110549" cy="87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2489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D66C4C68-9C76-5449-BBA0-107A51179E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1" y="749912"/>
            <a:ext cx="7356815" cy="6677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8077" y="5517237"/>
            <a:ext cx="1222923" cy="95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4153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no arro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7DE7D0A-5CC0-CD4F-AD63-02ED5F8284D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80295"/>
            <a:ext cx="7841707" cy="3950736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649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-a5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766" y="279908"/>
            <a:ext cx="816864" cy="509016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5EB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Content Placeholder 19"/>
          <p:cNvSpPr>
            <a:spLocks noGrp="1"/>
          </p:cNvSpPr>
          <p:nvPr>
            <p:ph sz="quarter" idx="10" hasCustomPrompt="1"/>
          </p:nvPr>
        </p:nvSpPr>
        <p:spPr>
          <a:xfrm>
            <a:off x="457200" y="5025459"/>
            <a:ext cx="6812020" cy="959925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 heading</a:t>
            </a:r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474826" y="1402939"/>
            <a:ext cx="8286174" cy="3622520"/>
          </a:xfrm>
        </p:spPr>
        <p:txBody>
          <a:bodyPr anchor="t">
            <a:noAutofit/>
          </a:bodyPr>
          <a:lstStyle>
            <a:lvl1pPr>
              <a:defRPr sz="8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9" name="Date Placeholder 3"/>
          <p:cNvSpPr txBox="1">
            <a:spLocks/>
          </p:cNvSpPr>
          <p:nvPr userDrawn="1"/>
        </p:nvSpPr>
        <p:spPr>
          <a:xfrm>
            <a:off x="457200" y="598538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6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8077" y="5517237"/>
            <a:ext cx="1222923" cy="956325"/>
          </a:xfrm>
          <a:prstGeom prst="rect">
            <a:avLst/>
          </a:prstGeom>
        </p:spPr>
      </p:pic>
      <p:sp>
        <p:nvSpPr>
          <p:cNvPr id="10" name="Content Placeholder 19"/>
          <p:cNvSpPr>
            <a:spLocks noGrp="1"/>
          </p:cNvSpPr>
          <p:nvPr>
            <p:ph sz="quarter" idx="11" hasCustomPrompt="1"/>
          </p:nvPr>
        </p:nvSpPr>
        <p:spPr>
          <a:xfrm>
            <a:off x="457200" y="5985383"/>
            <a:ext cx="4359965" cy="361031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date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3032" y="288437"/>
            <a:ext cx="1110549" cy="87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904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86270" y="5512615"/>
            <a:ext cx="964026" cy="9640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826" y="1402939"/>
            <a:ext cx="8286174" cy="3622520"/>
          </a:xfrm>
        </p:spPr>
        <p:txBody>
          <a:bodyPr anchor="t">
            <a:noAutofit/>
          </a:bodyPr>
          <a:lstStyle>
            <a:lvl1pPr>
              <a:defRPr sz="80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0" hasCustomPrompt="1"/>
          </p:nvPr>
        </p:nvSpPr>
        <p:spPr>
          <a:xfrm>
            <a:off x="457200" y="5025459"/>
            <a:ext cx="6812020" cy="959925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800">
                <a:solidFill>
                  <a:srgbClr val="00ADC6"/>
                </a:solidFill>
              </a:defRPr>
            </a:lvl1pPr>
          </a:lstStyle>
          <a:p>
            <a:pPr lvl="0"/>
            <a:r>
              <a:rPr lang="en-US" dirty="0"/>
              <a:t>Sub heading</a:t>
            </a:r>
          </a:p>
        </p:txBody>
      </p:sp>
      <p:sp>
        <p:nvSpPr>
          <p:cNvPr id="21" name="Rectangle 20"/>
          <p:cNvSpPr/>
          <p:nvPr userDrawn="1"/>
        </p:nvSpPr>
        <p:spPr>
          <a:xfrm>
            <a:off x="457200" y="6459741"/>
            <a:ext cx="1819905" cy="24087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Content Placeholder 19"/>
          <p:cNvSpPr>
            <a:spLocks noGrp="1"/>
          </p:cNvSpPr>
          <p:nvPr>
            <p:ph sz="quarter" idx="11" hasCustomPrompt="1"/>
          </p:nvPr>
        </p:nvSpPr>
        <p:spPr>
          <a:xfrm>
            <a:off x="457200" y="5985383"/>
            <a:ext cx="4359965" cy="361031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600">
                <a:solidFill>
                  <a:srgbClr val="00ADC6"/>
                </a:solidFill>
              </a:defRPr>
            </a:lvl1pPr>
          </a:lstStyle>
          <a:p>
            <a:pPr lvl="0"/>
            <a:r>
              <a:rPr lang="en-US" dirty="0"/>
              <a:t>Insert date</a:t>
            </a:r>
          </a:p>
        </p:txBody>
      </p:sp>
    </p:spTree>
    <p:extLst>
      <p:ext uri="{BB962C8B-B14F-4D97-AF65-F5344CB8AC3E}">
        <p14:creationId xmlns:p14="http://schemas.microsoft.com/office/powerpoint/2010/main" val="8420405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-a5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766" y="279908"/>
            <a:ext cx="816864" cy="509016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1" name="Picture 10" descr="NHS England reversed out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935" y="279908"/>
            <a:ext cx="817696" cy="509016"/>
          </a:xfrm>
          <a:prstGeom prst="rect">
            <a:avLst/>
          </a:prstGeom>
        </p:spPr>
      </p:pic>
      <p:sp>
        <p:nvSpPr>
          <p:cNvPr id="15" name="Content Placeholder 19"/>
          <p:cNvSpPr>
            <a:spLocks noGrp="1"/>
          </p:cNvSpPr>
          <p:nvPr>
            <p:ph sz="quarter" idx="10" hasCustomPrompt="1"/>
          </p:nvPr>
        </p:nvSpPr>
        <p:spPr>
          <a:xfrm>
            <a:off x="457200" y="5025459"/>
            <a:ext cx="6812020" cy="959925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 heading</a:t>
            </a:r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474826" y="1402939"/>
            <a:ext cx="8286174" cy="3622520"/>
          </a:xfrm>
        </p:spPr>
        <p:txBody>
          <a:bodyPr anchor="t">
            <a:noAutofit/>
          </a:bodyPr>
          <a:lstStyle>
            <a:lvl1pPr>
              <a:defRPr sz="8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9" name="Date Placeholder 3"/>
          <p:cNvSpPr txBox="1">
            <a:spLocks/>
          </p:cNvSpPr>
          <p:nvPr userDrawn="1"/>
        </p:nvSpPr>
        <p:spPr>
          <a:xfrm>
            <a:off x="457200" y="598538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6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538077" y="5514157"/>
            <a:ext cx="1222923" cy="962486"/>
          </a:xfrm>
          <a:prstGeom prst="rect">
            <a:avLst/>
          </a:prstGeom>
        </p:spPr>
      </p:pic>
      <p:sp>
        <p:nvSpPr>
          <p:cNvPr id="10" name="Content Placeholder 19"/>
          <p:cNvSpPr>
            <a:spLocks noGrp="1"/>
          </p:cNvSpPr>
          <p:nvPr>
            <p:ph sz="quarter" idx="11" hasCustomPrompt="1"/>
          </p:nvPr>
        </p:nvSpPr>
        <p:spPr>
          <a:xfrm>
            <a:off x="457200" y="5985383"/>
            <a:ext cx="4359965" cy="361031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date</a:t>
            </a:r>
          </a:p>
        </p:txBody>
      </p:sp>
    </p:spTree>
    <p:extLst>
      <p:ext uri="{BB962C8B-B14F-4D97-AF65-F5344CB8AC3E}">
        <p14:creationId xmlns:p14="http://schemas.microsoft.com/office/powerpoint/2010/main" val="28249804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5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480567"/>
            <a:ext cx="3746684" cy="2160734"/>
          </a:xfrm>
        </p:spPr>
        <p:txBody>
          <a:bodyPr anchor="t">
            <a:noAutofit/>
          </a:bodyPr>
          <a:lstStyle>
            <a:lvl1pPr>
              <a:defRPr sz="48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6" name="Content Placeholder 19"/>
          <p:cNvSpPr>
            <a:spLocks noGrp="1"/>
          </p:cNvSpPr>
          <p:nvPr>
            <p:ph sz="quarter" idx="11" hasCustomPrompt="1"/>
          </p:nvPr>
        </p:nvSpPr>
        <p:spPr>
          <a:xfrm>
            <a:off x="457200" y="4949689"/>
            <a:ext cx="3675271" cy="991523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28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Sub heading</a:t>
            </a:r>
          </a:p>
        </p:txBody>
      </p:sp>
      <p:pic>
        <p:nvPicPr>
          <p:cNvPr id="9" name="Picture 8" descr="logo-a5.gi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766" y="281202"/>
            <a:ext cx="816864" cy="509016"/>
          </a:xfrm>
          <a:prstGeom prst="rect">
            <a:avLst/>
          </a:prstGeom>
        </p:spPr>
      </p:pic>
      <p:sp>
        <p:nvSpPr>
          <p:cNvPr id="8" name="Content Placeholder 19"/>
          <p:cNvSpPr>
            <a:spLocks noGrp="1"/>
          </p:cNvSpPr>
          <p:nvPr>
            <p:ph sz="quarter" idx="12" hasCustomPrompt="1"/>
          </p:nvPr>
        </p:nvSpPr>
        <p:spPr>
          <a:xfrm>
            <a:off x="457200" y="5985383"/>
            <a:ext cx="4359965" cy="361031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Insert date</a:t>
            </a:r>
          </a:p>
        </p:txBody>
      </p:sp>
    </p:spTree>
    <p:extLst>
      <p:ext uri="{BB962C8B-B14F-4D97-AF65-F5344CB8AC3E}">
        <p14:creationId xmlns:p14="http://schemas.microsoft.com/office/powerpoint/2010/main" val="374421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image6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30"/>
            <a:ext cx="9144000" cy="684907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230364" y="1692260"/>
            <a:ext cx="3535738" cy="2160734"/>
          </a:xfrm>
        </p:spPr>
        <p:txBody>
          <a:bodyPr anchor="t">
            <a:noAutofit/>
          </a:bodyPr>
          <a:lstStyle>
            <a:lvl1pPr>
              <a:defRPr sz="48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8" name="Content Placeholder 19"/>
          <p:cNvSpPr>
            <a:spLocks noGrp="1"/>
          </p:cNvSpPr>
          <p:nvPr>
            <p:ph sz="quarter" idx="11" hasCustomPrompt="1"/>
          </p:nvPr>
        </p:nvSpPr>
        <p:spPr>
          <a:xfrm>
            <a:off x="5382762" y="4993860"/>
            <a:ext cx="3383340" cy="991523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2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 heading</a:t>
            </a:r>
          </a:p>
        </p:txBody>
      </p:sp>
      <p:pic>
        <p:nvPicPr>
          <p:cNvPr id="12" name="Picture 11" descr="logo-a5.gi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766" y="281202"/>
            <a:ext cx="816864" cy="509016"/>
          </a:xfrm>
          <a:prstGeom prst="rect">
            <a:avLst/>
          </a:prstGeom>
        </p:spPr>
      </p:pic>
      <p:sp>
        <p:nvSpPr>
          <p:cNvPr id="10" name="Content Placeholder 19"/>
          <p:cNvSpPr>
            <a:spLocks noGrp="1"/>
          </p:cNvSpPr>
          <p:nvPr>
            <p:ph sz="quarter" idx="12" hasCustomPrompt="1"/>
          </p:nvPr>
        </p:nvSpPr>
        <p:spPr>
          <a:xfrm>
            <a:off x="5382763" y="5985383"/>
            <a:ext cx="3383340" cy="361031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600">
                <a:solidFill>
                  <a:srgbClr val="00ADC6"/>
                </a:solidFill>
              </a:defRPr>
            </a:lvl1pPr>
          </a:lstStyle>
          <a:p>
            <a:pPr lvl="0"/>
            <a:r>
              <a:rPr lang="en-US" dirty="0"/>
              <a:t>Insert date</a:t>
            </a:r>
          </a:p>
        </p:txBody>
      </p:sp>
    </p:spTree>
    <p:extLst>
      <p:ext uri="{BB962C8B-B14F-4D97-AF65-F5344CB8AC3E}">
        <p14:creationId xmlns:p14="http://schemas.microsoft.com/office/powerpoint/2010/main" val="25411369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mage7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2" y="1571824"/>
            <a:ext cx="3746684" cy="2160734"/>
          </a:xfrm>
        </p:spPr>
        <p:txBody>
          <a:bodyPr anchor="t">
            <a:noAutofit/>
          </a:bodyPr>
          <a:lstStyle>
            <a:lvl1pPr>
              <a:defRPr sz="48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0" name="Content Placeholder 19"/>
          <p:cNvSpPr>
            <a:spLocks noGrp="1"/>
          </p:cNvSpPr>
          <p:nvPr>
            <p:ph sz="quarter" idx="11" hasCustomPrompt="1"/>
          </p:nvPr>
        </p:nvSpPr>
        <p:spPr>
          <a:xfrm>
            <a:off x="457200" y="4949689"/>
            <a:ext cx="3675271" cy="991523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28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Sub heading</a:t>
            </a:r>
          </a:p>
        </p:txBody>
      </p:sp>
      <p:pic>
        <p:nvPicPr>
          <p:cNvPr id="12" name="Picture 11" descr="NHS England reversed out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935" y="279908"/>
            <a:ext cx="817696" cy="509016"/>
          </a:xfrm>
          <a:prstGeom prst="rect">
            <a:avLst/>
          </a:prstGeom>
        </p:spPr>
      </p:pic>
      <p:sp>
        <p:nvSpPr>
          <p:cNvPr id="7" name="Content Placeholder 19"/>
          <p:cNvSpPr>
            <a:spLocks noGrp="1"/>
          </p:cNvSpPr>
          <p:nvPr>
            <p:ph sz="quarter" idx="12" hasCustomPrompt="1"/>
          </p:nvPr>
        </p:nvSpPr>
        <p:spPr>
          <a:xfrm>
            <a:off x="457200" y="5985383"/>
            <a:ext cx="3675271" cy="361031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Insert date</a:t>
            </a:r>
          </a:p>
        </p:txBody>
      </p:sp>
    </p:spTree>
    <p:extLst>
      <p:ext uri="{BB962C8B-B14F-4D97-AF65-F5344CB8AC3E}">
        <p14:creationId xmlns:p14="http://schemas.microsoft.com/office/powerpoint/2010/main" val="25241864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230364" y="1692260"/>
            <a:ext cx="3535738" cy="2160734"/>
          </a:xfrm>
        </p:spPr>
        <p:txBody>
          <a:bodyPr anchor="t">
            <a:noAutofit/>
          </a:bodyPr>
          <a:lstStyle>
            <a:lvl1pPr>
              <a:defRPr sz="48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6" name="Content Placeholder 19"/>
          <p:cNvSpPr>
            <a:spLocks noGrp="1"/>
          </p:cNvSpPr>
          <p:nvPr>
            <p:ph sz="quarter" idx="11" hasCustomPrompt="1"/>
          </p:nvPr>
        </p:nvSpPr>
        <p:spPr>
          <a:xfrm>
            <a:off x="5382762" y="4993860"/>
            <a:ext cx="3383340" cy="991523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28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Sub heading</a:t>
            </a:r>
          </a:p>
        </p:txBody>
      </p:sp>
      <p:pic>
        <p:nvPicPr>
          <p:cNvPr id="10" name="Picture 9" descr="logo-a5.gi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766" y="281202"/>
            <a:ext cx="816864" cy="509016"/>
          </a:xfrm>
          <a:prstGeom prst="rect">
            <a:avLst/>
          </a:prstGeom>
        </p:spPr>
      </p:pic>
      <p:sp>
        <p:nvSpPr>
          <p:cNvPr id="8" name="Content Placeholder 19"/>
          <p:cNvSpPr>
            <a:spLocks noGrp="1"/>
          </p:cNvSpPr>
          <p:nvPr>
            <p:ph sz="quarter" idx="12" hasCustomPrompt="1"/>
          </p:nvPr>
        </p:nvSpPr>
        <p:spPr>
          <a:xfrm>
            <a:off x="5382763" y="5985383"/>
            <a:ext cx="3383340" cy="361031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600">
                <a:solidFill>
                  <a:srgbClr val="003893"/>
                </a:solidFill>
              </a:defRPr>
            </a:lvl1pPr>
          </a:lstStyle>
          <a:p>
            <a:pPr lvl="0"/>
            <a:r>
              <a:rPr lang="en-US" dirty="0"/>
              <a:t>Insert date</a:t>
            </a:r>
          </a:p>
        </p:txBody>
      </p:sp>
    </p:spTree>
    <p:extLst>
      <p:ext uri="{BB962C8B-B14F-4D97-AF65-F5344CB8AC3E}">
        <p14:creationId xmlns:p14="http://schemas.microsoft.com/office/powerpoint/2010/main" val="38087746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5" descr="NHS England reversed ou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935" y="279908"/>
            <a:ext cx="817696" cy="509016"/>
          </a:xfrm>
          <a:prstGeom prst="rect">
            <a:avLst/>
          </a:prstGeom>
        </p:spPr>
      </p:pic>
      <p:pic>
        <p:nvPicPr>
          <p:cNvPr id="7" name="Picture 6" descr="Untitled-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912" y="5487584"/>
            <a:ext cx="918569" cy="1003622"/>
          </a:xfrm>
          <a:prstGeom prst="rect">
            <a:avLst/>
          </a:prstGeom>
        </p:spPr>
      </p:pic>
      <p:sp>
        <p:nvSpPr>
          <p:cNvPr id="8" name="Content Placeholder 19"/>
          <p:cNvSpPr>
            <a:spLocks noGrp="1"/>
          </p:cNvSpPr>
          <p:nvPr>
            <p:ph sz="quarter" idx="10" hasCustomPrompt="1"/>
          </p:nvPr>
        </p:nvSpPr>
        <p:spPr>
          <a:xfrm>
            <a:off x="609600" y="4413336"/>
            <a:ext cx="6812020" cy="514019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</a:p>
        </p:txBody>
      </p:sp>
      <p:sp>
        <p:nvSpPr>
          <p:cNvPr id="12" name="Content Placeholder 19"/>
          <p:cNvSpPr>
            <a:spLocks noGrp="1"/>
          </p:cNvSpPr>
          <p:nvPr>
            <p:ph sz="quarter" idx="11" hasCustomPrompt="1"/>
          </p:nvPr>
        </p:nvSpPr>
        <p:spPr>
          <a:xfrm>
            <a:off x="609600" y="1837997"/>
            <a:ext cx="7111312" cy="244687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36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sz="3600" b="0" dirty="0">
                <a:solidFill>
                  <a:schemeClr val="bg1"/>
                </a:solidFill>
                <a:latin typeface="+mn-lt"/>
                <a:cs typeface="Arial"/>
              </a:rPr>
              <a:t>“You can use this slide to pull out a quote. Use point size 36.”</a:t>
            </a:r>
            <a:endParaRPr lang="en-US" sz="36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4238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 descr="logo-a5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766" y="279908"/>
            <a:ext cx="816864" cy="509016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2" y="1692260"/>
            <a:ext cx="3535738" cy="2160734"/>
          </a:xfrm>
        </p:spPr>
        <p:txBody>
          <a:bodyPr anchor="t">
            <a:noAutofit/>
          </a:bodyPr>
          <a:lstStyle>
            <a:lvl1pPr>
              <a:defRPr sz="48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2682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230364" y="1692260"/>
            <a:ext cx="3535738" cy="2160734"/>
          </a:xfrm>
        </p:spPr>
        <p:txBody>
          <a:bodyPr anchor="t">
            <a:noAutofit/>
          </a:bodyPr>
          <a:lstStyle>
            <a:lvl1pPr>
              <a:defRPr sz="48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6" name="Picture 5" descr="logo-a5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766" y="279908"/>
            <a:ext cx="816864" cy="509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8194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02D5018-2030-2046-84FC-87E41EA86E42}" type="slidenum">
              <a:rPr lang="en-US" smtClean="0">
                <a:solidFill>
                  <a:srgbClr val="0072C6"/>
                </a:solidFill>
              </a:rPr>
              <a:pPr/>
              <a:t>‹#›</a:t>
            </a:fld>
            <a:endParaRPr lang="en-US" dirty="0">
              <a:solidFill>
                <a:srgbClr val="0072C6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1" y="749912"/>
            <a:ext cx="7356815" cy="6677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38077" y="5514157"/>
            <a:ext cx="1222923" cy="962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054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Untitled-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912" y="5487584"/>
            <a:ext cx="918569" cy="1003622"/>
          </a:xfrm>
          <a:prstGeom prst="rect">
            <a:avLst/>
          </a:prstGeom>
        </p:spPr>
      </p:pic>
      <p:sp>
        <p:nvSpPr>
          <p:cNvPr id="8" name="Content Placeholder 19"/>
          <p:cNvSpPr>
            <a:spLocks noGrp="1"/>
          </p:cNvSpPr>
          <p:nvPr>
            <p:ph sz="quarter" idx="10" hasCustomPrompt="1"/>
          </p:nvPr>
        </p:nvSpPr>
        <p:spPr>
          <a:xfrm>
            <a:off x="609600" y="4413336"/>
            <a:ext cx="6812020" cy="514019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</a:p>
        </p:txBody>
      </p:sp>
      <p:sp>
        <p:nvSpPr>
          <p:cNvPr id="12" name="Content Placeholder 19"/>
          <p:cNvSpPr>
            <a:spLocks noGrp="1"/>
          </p:cNvSpPr>
          <p:nvPr>
            <p:ph sz="quarter" idx="11" hasCustomPrompt="1"/>
          </p:nvPr>
        </p:nvSpPr>
        <p:spPr>
          <a:xfrm>
            <a:off x="609600" y="1837997"/>
            <a:ext cx="7111312" cy="244687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36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sz="3600" b="0" dirty="0">
                <a:solidFill>
                  <a:schemeClr val="bg1"/>
                </a:solidFill>
                <a:latin typeface="+mn-lt"/>
                <a:cs typeface="Arial"/>
              </a:rPr>
              <a:t>“You can use this slide to pull out a quote. Use point size 36.”</a:t>
            </a:r>
            <a:endParaRPr lang="en-US" sz="3600" b="0" dirty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3032" y="288437"/>
            <a:ext cx="1110549" cy="87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8231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no arrow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D5018-2030-2046-84FC-87E41EA86E42}" type="slidenum">
              <a:rPr lang="en-US" smtClean="0">
                <a:solidFill>
                  <a:srgbClr val="0072C6"/>
                </a:solidFill>
              </a:rPr>
              <a:pPr/>
              <a:t>‹#›</a:t>
            </a:fld>
            <a:endParaRPr lang="en-US" dirty="0">
              <a:solidFill>
                <a:srgbClr val="0072C6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80295"/>
            <a:ext cx="7841707" cy="3950736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4162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D66C4C68-9C76-5449-BBA0-107A51179E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1" y="749912"/>
            <a:ext cx="7356815" cy="6677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8077" y="5517237"/>
            <a:ext cx="1222923" cy="95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312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no arro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7DE7D0A-5CC0-CD4F-AD63-02ED5F8284D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80295"/>
            <a:ext cx="7841707" cy="3950736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121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86270" y="5512615"/>
            <a:ext cx="964026" cy="9640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826" y="1402939"/>
            <a:ext cx="8286174" cy="3622520"/>
          </a:xfrm>
        </p:spPr>
        <p:txBody>
          <a:bodyPr anchor="t">
            <a:noAutofit/>
          </a:bodyPr>
          <a:lstStyle>
            <a:lvl1pPr>
              <a:defRPr sz="80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0" hasCustomPrompt="1"/>
          </p:nvPr>
        </p:nvSpPr>
        <p:spPr>
          <a:xfrm>
            <a:off x="457200" y="5025459"/>
            <a:ext cx="6812020" cy="959925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800">
                <a:solidFill>
                  <a:srgbClr val="00ADC6"/>
                </a:solidFill>
              </a:defRPr>
            </a:lvl1pPr>
          </a:lstStyle>
          <a:p>
            <a:pPr lvl="0"/>
            <a:r>
              <a:rPr lang="en-US" dirty="0"/>
              <a:t>Sub heading</a:t>
            </a:r>
          </a:p>
        </p:txBody>
      </p:sp>
      <p:sp>
        <p:nvSpPr>
          <p:cNvPr id="21" name="Rectangle 20"/>
          <p:cNvSpPr/>
          <p:nvPr userDrawn="1"/>
        </p:nvSpPr>
        <p:spPr>
          <a:xfrm>
            <a:off x="457200" y="6459741"/>
            <a:ext cx="1819905" cy="24087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Content Placeholder 19"/>
          <p:cNvSpPr>
            <a:spLocks noGrp="1"/>
          </p:cNvSpPr>
          <p:nvPr>
            <p:ph sz="quarter" idx="11" hasCustomPrompt="1"/>
          </p:nvPr>
        </p:nvSpPr>
        <p:spPr>
          <a:xfrm>
            <a:off x="457200" y="5985383"/>
            <a:ext cx="4359965" cy="361031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600">
                <a:solidFill>
                  <a:srgbClr val="00ADC6"/>
                </a:solidFill>
              </a:defRPr>
            </a:lvl1pPr>
          </a:lstStyle>
          <a:p>
            <a:pPr lvl="0"/>
            <a:r>
              <a:rPr lang="en-US" dirty="0"/>
              <a:t>Insert date</a:t>
            </a:r>
          </a:p>
        </p:txBody>
      </p:sp>
    </p:spTree>
    <p:extLst>
      <p:ext uri="{BB962C8B-B14F-4D97-AF65-F5344CB8AC3E}">
        <p14:creationId xmlns:p14="http://schemas.microsoft.com/office/powerpoint/2010/main" val="1348770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mage7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2" y="1571824"/>
            <a:ext cx="3746684" cy="2160734"/>
          </a:xfrm>
        </p:spPr>
        <p:txBody>
          <a:bodyPr anchor="t">
            <a:noAutofit/>
          </a:bodyPr>
          <a:lstStyle>
            <a:lvl1pPr>
              <a:defRPr sz="48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0" name="Content Placeholder 19"/>
          <p:cNvSpPr>
            <a:spLocks noGrp="1"/>
          </p:cNvSpPr>
          <p:nvPr>
            <p:ph sz="quarter" idx="11" hasCustomPrompt="1"/>
          </p:nvPr>
        </p:nvSpPr>
        <p:spPr>
          <a:xfrm>
            <a:off x="457200" y="4949689"/>
            <a:ext cx="3675271" cy="991523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28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Sub heading</a:t>
            </a:r>
          </a:p>
        </p:txBody>
      </p:sp>
      <p:pic>
        <p:nvPicPr>
          <p:cNvPr id="12" name="Picture 11" descr="NHS England reversed out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935" y="279908"/>
            <a:ext cx="817696" cy="509016"/>
          </a:xfrm>
          <a:prstGeom prst="rect">
            <a:avLst/>
          </a:prstGeom>
        </p:spPr>
      </p:pic>
      <p:sp>
        <p:nvSpPr>
          <p:cNvPr id="7" name="Content Placeholder 19"/>
          <p:cNvSpPr>
            <a:spLocks noGrp="1"/>
          </p:cNvSpPr>
          <p:nvPr>
            <p:ph sz="quarter" idx="12" hasCustomPrompt="1"/>
          </p:nvPr>
        </p:nvSpPr>
        <p:spPr>
          <a:xfrm>
            <a:off x="457200" y="5985383"/>
            <a:ext cx="3675271" cy="361031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Insert date</a:t>
            </a:r>
          </a:p>
        </p:txBody>
      </p:sp>
    </p:spTree>
    <p:extLst>
      <p:ext uri="{BB962C8B-B14F-4D97-AF65-F5344CB8AC3E}">
        <p14:creationId xmlns:p14="http://schemas.microsoft.com/office/powerpoint/2010/main" val="1491846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" name="Picture 5" descr="NHS England reversed ou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935" y="279908"/>
            <a:ext cx="817696" cy="509016"/>
          </a:xfrm>
          <a:prstGeom prst="rect">
            <a:avLst/>
          </a:prstGeom>
        </p:spPr>
      </p:pic>
      <p:pic>
        <p:nvPicPr>
          <p:cNvPr id="7" name="Picture 6" descr="Untitled-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912" y="5487584"/>
            <a:ext cx="918569" cy="1003622"/>
          </a:xfrm>
          <a:prstGeom prst="rect">
            <a:avLst/>
          </a:prstGeom>
        </p:spPr>
      </p:pic>
      <p:sp>
        <p:nvSpPr>
          <p:cNvPr id="8" name="Content Placeholder 19"/>
          <p:cNvSpPr>
            <a:spLocks noGrp="1"/>
          </p:cNvSpPr>
          <p:nvPr>
            <p:ph sz="quarter" idx="10" hasCustomPrompt="1"/>
          </p:nvPr>
        </p:nvSpPr>
        <p:spPr>
          <a:xfrm>
            <a:off x="609600" y="4413336"/>
            <a:ext cx="6812020" cy="514019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</a:p>
        </p:txBody>
      </p:sp>
      <p:sp>
        <p:nvSpPr>
          <p:cNvPr id="12" name="Content Placeholder 19"/>
          <p:cNvSpPr>
            <a:spLocks noGrp="1"/>
          </p:cNvSpPr>
          <p:nvPr>
            <p:ph sz="quarter" idx="11" hasCustomPrompt="1"/>
          </p:nvPr>
        </p:nvSpPr>
        <p:spPr>
          <a:xfrm>
            <a:off x="609600" y="1837997"/>
            <a:ext cx="7111312" cy="244687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36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sz="3600" b="0" dirty="0">
                <a:solidFill>
                  <a:schemeClr val="bg1"/>
                </a:solidFill>
                <a:latin typeface="+mn-lt"/>
                <a:cs typeface="Arial"/>
              </a:rPr>
              <a:t>“You can use this slide to pull out a quote. Use point size 36.”</a:t>
            </a:r>
            <a:endParaRPr lang="en-US" sz="36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95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02D5018-2030-2046-84FC-87E41EA86E42}" type="slidenum">
              <a:rPr lang="en-US" smtClean="0">
                <a:solidFill>
                  <a:srgbClr val="0072C6"/>
                </a:solidFill>
              </a:rPr>
              <a:pPr/>
              <a:t>‹#›</a:t>
            </a:fld>
            <a:endParaRPr lang="en-US" dirty="0">
              <a:solidFill>
                <a:srgbClr val="0072C6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1" y="749912"/>
            <a:ext cx="7356815" cy="6677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38077" y="5514157"/>
            <a:ext cx="1222923" cy="962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381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80295"/>
            <a:ext cx="7841707" cy="39507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fld id="{61E112CC-F5C7-5E43-8EAA-F554FEB5E45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Date Placeholder 3"/>
          <p:cNvSpPr txBox="1">
            <a:spLocks/>
          </p:cNvSpPr>
          <p:nvPr userDrawn="1"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en-GB" sz="1200" b="0" i="0" u="none" strike="noStrike" kern="1200" baseline="0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www.england.nhs.uk</a:t>
            </a:r>
          </a:p>
        </p:txBody>
      </p:sp>
      <p:sp>
        <p:nvSpPr>
          <p:cNvPr id="26" name="Title Placeholder 1"/>
          <p:cNvSpPr>
            <a:spLocks noGrp="1"/>
          </p:cNvSpPr>
          <p:nvPr>
            <p:ph type="title"/>
          </p:nvPr>
        </p:nvSpPr>
        <p:spPr>
          <a:xfrm>
            <a:off x="457201" y="749912"/>
            <a:ext cx="7376429" cy="6677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z="3600" b="1" dirty="0">
                <a:solidFill>
                  <a:schemeClr val="tx2"/>
                </a:solidFill>
                <a:latin typeface="+mj-lt"/>
                <a:cs typeface="Arial"/>
              </a:rPr>
              <a:t>Click</a:t>
            </a:r>
            <a:r>
              <a:rPr lang="en-GB" sz="3600" b="1" baseline="0" dirty="0">
                <a:solidFill>
                  <a:schemeClr val="tx2"/>
                </a:solidFill>
                <a:latin typeface="+mj-lt"/>
                <a:cs typeface="Arial"/>
              </a:rPr>
              <a:t> to edit the master title style</a:t>
            </a:r>
            <a:endParaRPr lang="en-GB" sz="3600" b="1" dirty="0">
              <a:solidFill>
                <a:schemeClr val="tx2"/>
              </a:solidFill>
              <a:latin typeface="+mj-lt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630" y="371210"/>
            <a:ext cx="927657" cy="718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958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690" r:id="rId6"/>
    <p:sldLayoutId id="2147483694" r:id="rId7"/>
    <p:sldLayoutId id="2147483696" r:id="rId8"/>
    <p:sldLayoutId id="2147483699" r:id="rId9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lang="en-GB" sz="3600" b="1" i="0" kern="1200" baseline="0" smtClean="0">
          <a:solidFill>
            <a:schemeClr val="tx2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80295"/>
            <a:ext cx="7841707" cy="39507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fld id="{61E112CC-F5C7-5E43-8EAA-F554FEB5E45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Date Placeholder 3"/>
          <p:cNvSpPr txBox="1">
            <a:spLocks/>
          </p:cNvSpPr>
          <p:nvPr userDrawn="1"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en-GB" sz="1200" b="0" i="0" u="none" strike="noStrike" kern="1200" baseline="0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www.england.nhs.uk</a:t>
            </a:r>
          </a:p>
        </p:txBody>
      </p:sp>
      <p:sp>
        <p:nvSpPr>
          <p:cNvPr id="26" name="Title Placeholder 1"/>
          <p:cNvSpPr>
            <a:spLocks noGrp="1"/>
          </p:cNvSpPr>
          <p:nvPr>
            <p:ph type="title"/>
          </p:nvPr>
        </p:nvSpPr>
        <p:spPr>
          <a:xfrm>
            <a:off x="457201" y="749912"/>
            <a:ext cx="7376429" cy="6677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z="3600" b="1" dirty="0">
                <a:solidFill>
                  <a:schemeClr val="tx2"/>
                </a:solidFill>
                <a:latin typeface="+mj-lt"/>
                <a:cs typeface="Arial"/>
              </a:rPr>
              <a:t>Click</a:t>
            </a:r>
            <a:r>
              <a:rPr lang="en-GB" sz="3600" b="1" baseline="0" dirty="0">
                <a:solidFill>
                  <a:schemeClr val="tx2"/>
                </a:solidFill>
                <a:latin typeface="+mj-lt"/>
                <a:cs typeface="Arial"/>
              </a:rPr>
              <a:t> to edit the master title style</a:t>
            </a:r>
            <a:endParaRPr lang="en-GB" sz="3600" b="1" dirty="0">
              <a:solidFill>
                <a:schemeClr val="tx2"/>
              </a:solidFill>
              <a:latin typeface="+mj-lt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630" y="371210"/>
            <a:ext cx="927657" cy="718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090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lang="en-GB" sz="3600" b="1" i="0" kern="1200" baseline="0" smtClean="0">
          <a:solidFill>
            <a:schemeClr val="tx2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80295"/>
            <a:ext cx="7841707" cy="39507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fld id="{61E112CC-F5C7-5E43-8EAA-F554FEB5E45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Date Placeholder 3"/>
          <p:cNvSpPr txBox="1">
            <a:spLocks/>
          </p:cNvSpPr>
          <p:nvPr userDrawn="1"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en-GB" sz="1200" b="0" i="0" u="none" strike="noStrike" kern="1200" baseline="0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www.england.nhs.uk</a:t>
            </a:r>
          </a:p>
        </p:txBody>
      </p:sp>
      <p:sp>
        <p:nvSpPr>
          <p:cNvPr id="26" name="Title Placeholder 1"/>
          <p:cNvSpPr>
            <a:spLocks noGrp="1"/>
          </p:cNvSpPr>
          <p:nvPr>
            <p:ph type="title"/>
          </p:nvPr>
        </p:nvSpPr>
        <p:spPr>
          <a:xfrm>
            <a:off x="457201" y="749912"/>
            <a:ext cx="7376429" cy="6677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z="3600" b="1" dirty="0">
                <a:solidFill>
                  <a:schemeClr val="tx2"/>
                </a:solidFill>
                <a:latin typeface="+mj-lt"/>
                <a:cs typeface="Arial"/>
              </a:rPr>
              <a:t>Click</a:t>
            </a:r>
            <a:r>
              <a:rPr lang="en-GB" sz="3600" b="1" baseline="0" dirty="0">
                <a:solidFill>
                  <a:schemeClr val="tx2"/>
                </a:solidFill>
                <a:latin typeface="+mj-lt"/>
                <a:cs typeface="Arial"/>
              </a:rPr>
              <a:t> to edit the master title style</a:t>
            </a:r>
            <a:endParaRPr lang="en-GB" sz="3600" b="1" dirty="0">
              <a:solidFill>
                <a:schemeClr val="tx2"/>
              </a:solidFill>
              <a:latin typeface="+mj-lt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630" y="371210"/>
            <a:ext cx="927657" cy="718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225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lang="en-GB" sz="3600" b="1" i="0" kern="1200" baseline="0" smtClean="0">
          <a:solidFill>
            <a:schemeClr val="tx2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80295"/>
            <a:ext cx="7841707" cy="39507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14" name="Picture 13" descr="logo-a5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766" y="279908"/>
            <a:ext cx="816864" cy="509016"/>
          </a:xfrm>
          <a:prstGeom prst="rect">
            <a:avLst/>
          </a:prstGeom>
        </p:spPr>
      </p:pic>
      <p:sp>
        <p:nvSpPr>
          <p:cNvPr id="2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fld id="{902D5018-2030-2046-84FC-87E41EA86E42}" type="slidenum">
              <a:rPr lang="en-US" smtClean="0">
                <a:solidFill>
                  <a:srgbClr val="0072C6"/>
                </a:solidFill>
              </a:rPr>
              <a:pPr/>
              <a:t>‹#›</a:t>
            </a:fld>
            <a:endParaRPr lang="en-US" dirty="0">
              <a:solidFill>
                <a:srgbClr val="0072C6"/>
              </a:solidFill>
            </a:endParaRPr>
          </a:p>
        </p:txBody>
      </p:sp>
      <p:sp>
        <p:nvSpPr>
          <p:cNvPr id="23" name="Date Placeholder 3"/>
          <p:cNvSpPr txBox="1">
            <a:spLocks/>
          </p:cNvSpPr>
          <p:nvPr userDrawn="1"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err="1">
                <a:solidFill>
                  <a:prstClr val="black"/>
                </a:solidFill>
              </a:rPr>
              <a:t>www.england.nhs.uk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6" name="Title Placeholder 1"/>
          <p:cNvSpPr>
            <a:spLocks noGrp="1"/>
          </p:cNvSpPr>
          <p:nvPr>
            <p:ph type="title"/>
          </p:nvPr>
        </p:nvSpPr>
        <p:spPr>
          <a:xfrm>
            <a:off x="457201" y="749912"/>
            <a:ext cx="7356815" cy="6677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z="3600" b="1" dirty="0">
                <a:solidFill>
                  <a:schemeClr val="tx2"/>
                </a:solidFill>
                <a:latin typeface="+mj-lt"/>
                <a:cs typeface="Arial"/>
              </a:rPr>
              <a:t>Click</a:t>
            </a:r>
            <a:r>
              <a:rPr lang="en-GB" sz="3600" b="1" baseline="0" dirty="0">
                <a:solidFill>
                  <a:schemeClr val="tx2"/>
                </a:solidFill>
                <a:latin typeface="+mj-lt"/>
                <a:cs typeface="Arial"/>
              </a:rPr>
              <a:t> to edit the master title style</a:t>
            </a:r>
            <a:endParaRPr lang="en-GB" sz="3600" b="1" dirty="0">
              <a:solidFill>
                <a:schemeClr val="tx2"/>
              </a:solidFill>
              <a:latin typeface="+mj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78305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hf sldNum="0" hdr="0" ftr="0"/>
  <p:txStyles>
    <p:titleStyle>
      <a:lvl1pPr algn="l" defTabSz="457200" rtl="0" eaLnBrk="1" latinLnBrk="0" hangingPunct="1">
        <a:spcBef>
          <a:spcPct val="0"/>
        </a:spcBef>
        <a:buNone/>
        <a:defRPr lang="en-GB" sz="3600" b="1" i="0" kern="1200" baseline="0" smtClean="0">
          <a:solidFill>
            <a:schemeClr val="tx2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ngland.nhs.uk/revalidation/doctors/doctors-medical-appraisal-checklist/" TargetMode="External"/><Relationship Id="rId2" Type="http://schemas.openxmlformats.org/officeDocument/2006/relationships/hyperlink" Target="https://www.england.nhs.uk/medical-revalidation/appraisers/med-app-guide/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england.nhs.uk/revalidation/appraisers/improving-the-inputs-to-medical-appraisal/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Appraisal </a:t>
            </a:r>
            <a:br>
              <a:rPr lang="en-GB" dirty="0"/>
            </a:br>
            <a:r>
              <a:rPr lang="en-GB" dirty="0"/>
              <a:t>2018-19: </a:t>
            </a:r>
            <a:br>
              <a:rPr lang="en-GB" dirty="0"/>
            </a:br>
            <a:r>
              <a:rPr lang="en-GB"/>
              <a:t>a ‘soft re-boot’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b="1" dirty="0"/>
              <a:t>RCGP meeting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GB" dirty="0"/>
              <a:t>27 September 2018</a:t>
            </a:r>
          </a:p>
        </p:txBody>
      </p:sp>
    </p:spTree>
    <p:extLst>
      <p:ext uri="{BB962C8B-B14F-4D97-AF65-F5344CB8AC3E}">
        <p14:creationId xmlns:p14="http://schemas.microsoft.com/office/powerpoint/2010/main" val="20404264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dirty="0"/>
          </a:p>
          <a:p>
            <a:pPr marL="400050" lvl="1" indent="0">
              <a:buNone/>
            </a:pPr>
            <a:r>
              <a:rPr lang="en-GB" sz="3200" i="1" dirty="0"/>
              <a:t>‘I need my appraisal because I am under a lot of pressure’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To:</a:t>
            </a:r>
          </a:p>
        </p:txBody>
      </p:sp>
    </p:spTree>
    <p:extLst>
      <p:ext uri="{BB962C8B-B14F-4D97-AF65-F5344CB8AC3E}">
        <p14:creationId xmlns:p14="http://schemas.microsoft.com/office/powerpoint/2010/main" val="265805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80295"/>
            <a:ext cx="3237345" cy="3950736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dirty="0"/>
              <a:t>ROAN Information Sheet: </a:t>
            </a:r>
            <a:r>
              <a:rPr lang="en-GB" i="1" dirty="0"/>
              <a:t>Minimising paperwork, maximising benefit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Appraisal Preparation Guide – all doctor/GP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Products to help: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64" t="12550" r="41906" b="8405"/>
          <a:stretch/>
        </p:blipFill>
        <p:spPr bwMode="auto">
          <a:xfrm rot="514821">
            <a:off x="4015121" y="1821268"/>
            <a:ext cx="2085013" cy="297661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27" t="10251" r="41462" b="6250"/>
          <a:stretch/>
        </p:blipFill>
        <p:spPr bwMode="auto">
          <a:xfrm rot="267730">
            <a:off x="4989992" y="3800125"/>
            <a:ext cx="1886064" cy="274024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46" t="10251" r="41263" b="6250"/>
          <a:stretch/>
        </p:blipFill>
        <p:spPr bwMode="auto">
          <a:xfrm rot="21111278">
            <a:off x="6252584" y="1514004"/>
            <a:ext cx="2013172" cy="2873314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4704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842448"/>
            <a:ext cx="5889009" cy="418986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r>
              <a:rPr lang="en-GB" dirty="0"/>
              <a:t>Preparation strategies, concise reflection, ‘3-5 hours to prepare’</a:t>
            </a:r>
          </a:p>
          <a:p>
            <a:r>
              <a:rPr lang="en-GB" dirty="0"/>
              <a:t>Essentials in the submission</a:t>
            </a:r>
          </a:p>
          <a:p>
            <a:r>
              <a:rPr lang="en-GB" dirty="0"/>
              <a:t>Avoid over-embellished appraisal vehicles</a:t>
            </a:r>
          </a:p>
          <a:p>
            <a:r>
              <a:rPr lang="en-GB" dirty="0"/>
              <a:t>Discuss things if the appraisal does not feel useful.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1.  ROAN Info Sheet 15: Minimising paperwork, maximising benefit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1980" y="1970657"/>
            <a:ext cx="2554287" cy="3303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9023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1" y="1680295"/>
            <a:ext cx="6060979" cy="3950736"/>
          </a:xfrm>
        </p:spPr>
        <p:txBody>
          <a:bodyPr>
            <a:normAutofit fontScale="85000" lnSpcReduction="10000"/>
          </a:bodyPr>
          <a:lstStyle/>
          <a:p>
            <a:r>
              <a:rPr lang="en-GB" dirty="0"/>
              <a:t>‘All-doctors’ (pink) and ‘GP’ (blue) versions (minimally different in the examples offered only)</a:t>
            </a:r>
          </a:p>
          <a:p>
            <a:endParaRPr lang="en-GB" dirty="0"/>
          </a:p>
          <a:p>
            <a:r>
              <a:rPr lang="en-GB" dirty="0"/>
              <a:t>A two-side aide-memoire for doctors; helpful for appraisers too</a:t>
            </a:r>
          </a:p>
          <a:p>
            <a:r>
              <a:rPr lang="en-GB" dirty="0"/>
              <a:t>Especially helpful for the reflection on GMP domains: specific reflection on an activity is preferable to general statements of aspiration</a:t>
            </a:r>
          </a:p>
          <a:p>
            <a:r>
              <a:rPr lang="en-GB" dirty="0"/>
              <a:t>A short guide to reflection – especially useful for ‘non-reflecters’ by nature</a:t>
            </a:r>
          </a:p>
          <a:p>
            <a:r>
              <a:rPr lang="en-GB" dirty="0"/>
              <a:t>A helpful glossary for those for whom this is not bread and butter activity.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2.  Appraisal Preparation Guide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605" y="1143878"/>
            <a:ext cx="2451100" cy="318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8180" y="3431381"/>
            <a:ext cx="2139950" cy="292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9635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What are the issues you would find most useful to discuss today?</a:t>
            </a:r>
          </a:p>
          <a:p>
            <a:endParaRPr lang="en-GB" dirty="0"/>
          </a:p>
          <a:p>
            <a:r>
              <a:rPr lang="en-GB" dirty="0"/>
              <a:t>Achievements, challenges and aspirations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…identify the doctor’s agenda.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6C4C68-9C76-5449-BBA0-107A51179E14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What is this all making room for?</a:t>
            </a:r>
          </a:p>
        </p:txBody>
      </p:sp>
    </p:spTree>
    <p:extLst>
      <p:ext uri="{BB962C8B-B14F-4D97-AF65-F5344CB8AC3E}">
        <p14:creationId xmlns:p14="http://schemas.microsoft.com/office/powerpoint/2010/main" val="1106586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dirty="0"/>
          </a:p>
          <a:p>
            <a:endParaRPr lang="en-GB" dirty="0"/>
          </a:p>
          <a:p>
            <a:r>
              <a:rPr lang="en-GB" dirty="0"/>
              <a:t>Does this resonate?</a:t>
            </a:r>
          </a:p>
          <a:p>
            <a:r>
              <a:rPr lang="en-GB" dirty="0"/>
              <a:t>What can we do to advance it if so?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Thoughts:</a:t>
            </a:r>
          </a:p>
        </p:txBody>
      </p:sp>
    </p:spTree>
    <p:extLst>
      <p:ext uri="{BB962C8B-B14F-4D97-AF65-F5344CB8AC3E}">
        <p14:creationId xmlns:p14="http://schemas.microsoft.com/office/powerpoint/2010/main" val="3474830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Medical Appraisal Guide</a:t>
            </a:r>
          </a:p>
          <a:p>
            <a:pPr marL="400050" lvl="1" indent="0">
              <a:buNone/>
            </a:pPr>
            <a:r>
              <a:rPr lang="en-GB" dirty="0">
                <a:hlinkClick r:id="rId2"/>
              </a:rPr>
              <a:t>https://www.england.nhs.uk/medical-revalidation/appraisers/med-app-guide/</a:t>
            </a:r>
            <a:r>
              <a:rPr lang="en-GB" dirty="0"/>
              <a:t> </a:t>
            </a:r>
          </a:p>
          <a:p>
            <a:pPr marL="342900" lvl="1" indent="-342900"/>
            <a:endParaRPr lang="en-GB" dirty="0"/>
          </a:p>
          <a:p>
            <a:r>
              <a:rPr lang="en-GB" dirty="0"/>
              <a:t>Doctor’s Medical Appraisal Checklist</a:t>
            </a:r>
          </a:p>
          <a:p>
            <a:pPr marL="400050" lvl="1" indent="0">
              <a:buNone/>
            </a:pPr>
            <a:r>
              <a:rPr lang="en-GB" dirty="0">
                <a:hlinkClick r:id="rId3"/>
              </a:rPr>
              <a:t>https://www.england.nhs.uk/revalidation/doctors/doctors-medical-appraisal-checklist/</a:t>
            </a:r>
            <a:r>
              <a:rPr lang="en-GB" dirty="0"/>
              <a:t> </a:t>
            </a:r>
          </a:p>
          <a:p>
            <a:pPr marL="400050" lvl="1" indent="0">
              <a:buNone/>
            </a:pPr>
            <a:endParaRPr lang="en-GB" dirty="0"/>
          </a:p>
          <a:p>
            <a:r>
              <a:rPr lang="en-GB" dirty="0"/>
              <a:t>Improving Inputs to Medical Appraisal</a:t>
            </a:r>
          </a:p>
          <a:p>
            <a:pPr marL="400050" lvl="1" indent="0">
              <a:buNone/>
            </a:pPr>
            <a:r>
              <a:rPr lang="en-GB" dirty="0">
                <a:hlinkClick r:id="rId4"/>
              </a:rPr>
              <a:t>https://www.england.nhs.uk/revalidation/appraisers/improving-the-inputs-to-medical-appraisal/</a:t>
            </a:r>
            <a:r>
              <a:rPr lang="en-GB" dirty="0"/>
              <a:t>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Useful links</a:t>
            </a:r>
          </a:p>
        </p:txBody>
      </p:sp>
    </p:spTree>
    <p:extLst>
      <p:ext uri="{BB962C8B-B14F-4D97-AF65-F5344CB8AC3E}">
        <p14:creationId xmlns:p14="http://schemas.microsoft.com/office/powerpoint/2010/main" val="25266293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3200" b="1" dirty="0">
                <a:solidFill>
                  <a:srgbClr val="0072C6"/>
                </a:solidFill>
                <a:ea typeface="+mj-ea"/>
                <a:cs typeface="Arial"/>
              </a:rPr>
              <a:t>Taking Revalidation Forward -</a:t>
            </a:r>
            <a:br>
              <a:rPr lang="en-GB" sz="3200" b="1" dirty="0">
                <a:solidFill>
                  <a:srgbClr val="0072C6"/>
                </a:solidFill>
                <a:ea typeface="+mj-ea"/>
                <a:cs typeface="Arial"/>
              </a:rPr>
            </a:br>
            <a:r>
              <a:rPr lang="en-GB" sz="3200" b="1" dirty="0">
                <a:solidFill>
                  <a:srgbClr val="0072C6"/>
                </a:solidFill>
                <a:ea typeface="+mj-ea"/>
                <a:cs typeface="Arial"/>
              </a:rPr>
              <a:t>the Pearson review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Five GMC Priorities: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Make revalidation accessible to the public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Reduce bureaucracy for doctors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Strengthen processes for doctors moving around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Provide a responsible officer for every UK doctor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Measure the effects of revalidation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The GMC agree:</a:t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46111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1" y="1994193"/>
            <a:ext cx="7841707" cy="324268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3200" b="1" dirty="0">
                <a:solidFill>
                  <a:srgbClr val="005EB8"/>
                </a:solidFill>
                <a:ea typeface="+mj-ea"/>
                <a:cs typeface="Arial"/>
              </a:rPr>
              <a:t>Purposes of medical appraisal</a:t>
            </a:r>
            <a:endParaRPr lang="en-GB" dirty="0"/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To demonstrate fitness to practise for revalidation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To plan professional development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To consider personal needs</a:t>
            </a:r>
          </a:p>
          <a:p>
            <a:pPr marL="0" indent="0">
              <a:buNone/>
            </a:pPr>
            <a:r>
              <a:rPr lang="en-GB" dirty="0"/>
              <a:t>and</a:t>
            </a:r>
          </a:p>
          <a:p>
            <a:pPr marL="457200" indent="-457200">
              <a:buFont typeface="+mj-lt"/>
              <a:buAutoNum type="arabicPeriod" startAt="4"/>
            </a:pPr>
            <a:r>
              <a:rPr lang="en-GB" dirty="0"/>
              <a:t>To help doctors and their organisations work together</a:t>
            </a:r>
          </a:p>
          <a:p>
            <a:pPr marL="0" indent="0" algn="r">
              <a:buNone/>
            </a:pPr>
            <a:endParaRPr lang="en-GB" i="1" dirty="0"/>
          </a:p>
          <a:p>
            <a:pPr marL="0" indent="0" algn="r">
              <a:buNone/>
            </a:pPr>
            <a:r>
              <a:rPr lang="en-GB" i="1" dirty="0"/>
              <a:t>From Medical Appraisal Guide v4, September 14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This is not about dropping anything or doing anything new:</a:t>
            </a:r>
          </a:p>
        </p:txBody>
      </p:sp>
    </p:spTree>
    <p:extLst>
      <p:ext uri="{BB962C8B-B14F-4D97-AF65-F5344CB8AC3E}">
        <p14:creationId xmlns:p14="http://schemas.microsoft.com/office/powerpoint/2010/main" val="3219379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Revalidation second cycle well under way</a:t>
            </a:r>
          </a:p>
          <a:p>
            <a:r>
              <a:rPr lang="en-GB" dirty="0"/>
              <a:t>Appraisal and revalidation processes well embedded</a:t>
            </a:r>
          </a:p>
          <a:p>
            <a:r>
              <a:rPr lang="en-GB" dirty="0"/>
              <a:t>Prevailing issues: resources, workload, morale, service transformation</a:t>
            </a:r>
          </a:p>
          <a:p>
            <a:endParaRPr lang="en-GB" dirty="0"/>
          </a:p>
          <a:p>
            <a:r>
              <a:rPr lang="en-GB" dirty="0"/>
              <a:t>Paterson, </a:t>
            </a:r>
            <a:r>
              <a:rPr lang="en-GB" dirty="0" err="1"/>
              <a:t>Bawa-Garba</a:t>
            </a:r>
            <a:r>
              <a:rPr lang="en-GB" dirty="0"/>
              <a:t>, Gosport.</a:t>
            </a:r>
          </a:p>
          <a:p>
            <a:endParaRPr lang="en-GB" dirty="0"/>
          </a:p>
          <a:p>
            <a:r>
              <a:rPr lang="en-GB" dirty="0"/>
              <a:t>Pearson Report, perceived ‘burden’, ‘skewed focus’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context</a:t>
            </a:r>
          </a:p>
        </p:txBody>
      </p:sp>
    </p:spTree>
    <p:extLst>
      <p:ext uri="{BB962C8B-B14F-4D97-AF65-F5344CB8AC3E}">
        <p14:creationId xmlns:p14="http://schemas.microsoft.com/office/powerpoint/2010/main" val="1318340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Is it time to shift the focus from refining processes to maximising the benefits of appraisal – a ‘soft re-boot’?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As a result</a:t>
            </a:r>
          </a:p>
        </p:txBody>
      </p:sp>
    </p:spTree>
    <p:extLst>
      <p:ext uri="{BB962C8B-B14F-4D97-AF65-F5344CB8AC3E}">
        <p14:creationId xmlns:p14="http://schemas.microsoft.com/office/powerpoint/2010/main" val="29813108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7200" dirty="0"/>
              <a:t>D</a:t>
            </a:r>
            <a:r>
              <a:rPr lang="en-GB" sz="6600" dirty="0"/>
              <a:t>i</a:t>
            </a:r>
            <a:r>
              <a:rPr lang="en-GB" sz="6000" dirty="0"/>
              <a:t>m</a:t>
            </a:r>
            <a:r>
              <a:rPr lang="en-GB" sz="5400" dirty="0"/>
              <a:t>i</a:t>
            </a:r>
            <a:r>
              <a:rPr lang="en-GB" sz="4800" dirty="0"/>
              <a:t>n</a:t>
            </a:r>
            <a:r>
              <a:rPr lang="en-GB" sz="4400" dirty="0"/>
              <a:t>i</a:t>
            </a:r>
            <a:r>
              <a:rPr lang="en-GB" sz="4000" dirty="0"/>
              <a:t>s</a:t>
            </a:r>
            <a:r>
              <a:rPr lang="en-GB" sz="3600" dirty="0"/>
              <a:t>h </a:t>
            </a:r>
            <a:r>
              <a:rPr lang="en-GB" sz="3200" dirty="0"/>
              <a:t>t</a:t>
            </a:r>
            <a:r>
              <a:rPr lang="en-GB" sz="2800" dirty="0"/>
              <a:t>h</a:t>
            </a:r>
            <a:r>
              <a:rPr lang="en-GB" dirty="0"/>
              <a:t>e </a:t>
            </a:r>
            <a:r>
              <a:rPr lang="en-GB" sz="2000" dirty="0"/>
              <a:t>m</a:t>
            </a:r>
            <a:r>
              <a:rPr lang="en-GB" sz="1800" dirty="0"/>
              <a:t>echanics…</a:t>
            </a:r>
            <a:endParaRPr lang="en-GB" sz="1100" dirty="0"/>
          </a:p>
          <a:p>
            <a:pPr marL="1828800" lvl="4" indent="0">
              <a:buNone/>
            </a:pPr>
            <a:r>
              <a:rPr lang="en-GB" sz="1800" dirty="0"/>
              <a:t>…develop</a:t>
            </a:r>
            <a:r>
              <a:rPr lang="en-GB" dirty="0"/>
              <a:t> th</a:t>
            </a:r>
            <a:r>
              <a:rPr lang="en-GB" sz="3600" dirty="0"/>
              <a:t>e l</a:t>
            </a:r>
            <a:r>
              <a:rPr lang="en-GB" sz="4800" dirty="0"/>
              <a:t>ea</a:t>
            </a:r>
            <a:r>
              <a:rPr lang="en-GB" sz="5400" dirty="0"/>
              <a:t>r</a:t>
            </a:r>
            <a:r>
              <a:rPr lang="en-GB" sz="6600" dirty="0"/>
              <a:t>n</a:t>
            </a:r>
            <a:r>
              <a:rPr lang="en-GB" sz="7200" dirty="0"/>
              <a:t>i</a:t>
            </a:r>
            <a:r>
              <a:rPr lang="en-GB" sz="9600" dirty="0"/>
              <a:t>n</a:t>
            </a:r>
            <a:r>
              <a:rPr lang="en-GB" sz="11500" dirty="0"/>
              <a:t>g</a:t>
            </a:r>
            <a:endParaRPr lang="en-GB" sz="9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Broadly:</a:t>
            </a:r>
          </a:p>
        </p:txBody>
      </p:sp>
    </p:spTree>
    <p:extLst>
      <p:ext uri="{BB962C8B-B14F-4D97-AF65-F5344CB8AC3E}">
        <p14:creationId xmlns:p14="http://schemas.microsoft.com/office/powerpoint/2010/main" val="2018793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Good, safe, professional, resilient, confident, compassionate, principled, practical, healthy, diligent, kind doctors</a:t>
            </a:r>
          </a:p>
          <a:p>
            <a:endParaRPr lang="en-GB" dirty="0"/>
          </a:p>
          <a:p>
            <a:r>
              <a:rPr lang="en-GB" dirty="0"/>
              <a:t>That is how it leads to better patient care.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What attributes do we want in our doctors?</a:t>
            </a:r>
          </a:p>
        </p:txBody>
      </p:sp>
    </p:spTree>
    <p:extLst>
      <p:ext uri="{BB962C8B-B14F-4D97-AF65-F5344CB8AC3E}">
        <p14:creationId xmlns:p14="http://schemas.microsoft.com/office/powerpoint/2010/main" val="3359554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dirty="0"/>
          </a:p>
          <a:p>
            <a:pPr marL="400050" lvl="1" indent="0">
              <a:buNone/>
            </a:pPr>
            <a:r>
              <a:rPr lang="en-GB" dirty="0"/>
              <a:t>A good appraisal is felt to be useful by the doctor.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A rule of thumb:</a:t>
            </a:r>
          </a:p>
        </p:txBody>
      </p:sp>
    </p:spTree>
    <p:extLst>
      <p:ext uri="{BB962C8B-B14F-4D97-AF65-F5344CB8AC3E}">
        <p14:creationId xmlns:p14="http://schemas.microsoft.com/office/powerpoint/2010/main" val="40625952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/>
              <a:t>NHS Trust Responsible </a:t>
            </a:r>
            <a:r>
              <a:rPr lang="en-GB" dirty="0"/>
              <a:t>Officer, 2018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GB" dirty="0"/>
              <a:t>‘…insightful and helpful appraisal…’</a:t>
            </a:r>
          </a:p>
        </p:txBody>
      </p:sp>
    </p:spTree>
    <p:extLst>
      <p:ext uri="{BB962C8B-B14F-4D97-AF65-F5344CB8AC3E}">
        <p14:creationId xmlns:p14="http://schemas.microsoft.com/office/powerpoint/2010/main" val="925254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NHS Responsible Officer, 2016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GB" dirty="0"/>
              <a:t>‘Helpful and enjoyable appraisal – are they allowed to be that?’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720912" y="5527344"/>
            <a:ext cx="90447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accent2">
                    <a:lumMod val="50000"/>
                  </a:schemeClr>
                </a:solidFill>
              </a:rPr>
              <a:t>What’s your story?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68598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dirty="0"/>
          </a:p>
          <a:p>
            <a:pPr marL="400050" lvl="1" indent="0">
              <a:buNone/>
            </a:pPr>
            <a:r>
              <a:rPr lang="en-GB" sz="3200" i="1" dirty="0"/>
              <a:t>‘I need to postpone my appraisal because I am under a lot of pressure’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Can we move from:</a:t>
            </a:r>
          </a:p>
        </p:txBody>
      </p:sp>
    </p:spTree>
    <p:extLst>
      <p:ext uri="{BB962C8B-B14F-4D97-AF65-F5344CB8AC3E}">
        <p14:creationId xmlns:p14="http://schemas.microsoft.com/office/powerpoint/2010/main" val="2054798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005EB8"/>
      </a:dk2>
      <a:lt2>
        <a:srgbClr val="7C2855"/>
      </a:lt2>
      <a:accent1>
        <a:srgbClr val="003087"/>
      </a:accent1>
      <a:accent2>
        <a:srgbClr val="0072CE"/>
      </a:accent2>
      <a:accent3>
        <a:srgbClr val="00A9CE"/>
      </a:accent3>
      <a:accent4>
        <a:srgbClr val="41B6E6"/>
      </a:accent4>
      <a:accent5>
        <a:srgbClr val="425563"/>
      </a:accent5>
      <a:accent6>
        <a:srgbClr val="768692"/>
      </a:accent6>
      <a:hlink>
        <a:srgbClr val="7C2855"/>
      </a:hlink>
      <a:folHlink>
        <a:srgbClr val="7C2855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Custom 1">
      <a:dk1>
        <a:srgbClr val="000000"/>
      </a:dk1>
      <a:lt1>
        <a:srgbClr val="FFFFFF"/>
      </a:lt1>
      <a:dk2>
        <a:srgbClr val="005EB8"/>
      </a:dk2>
      <a:lt2>
        <a:srgbClr val="7C2855"/>
      </a:lt2>
      <a:accent1>
        <a:srgbClr val="003087"/>
      </a:accent1>
      <a:accent2>
        <a:srgbClr val="0072CE"/>
      </a:accent2>
      <a:accent3>
        <a:srgbClr val="00A9CE"/>
      </a:accent3>
      <a:accent4>
        <a:srgbClr val="41B6E6"/>
      </a:accent4>
      <a:accent5>
        <a:srgbClr val="425563"/>
      </a:accent5>
      <a:accent6>
        <a:srgbClr val="768692"/>
      </a:accent6>
      <a:hlink>
        <a:srgbClr val="7C2855"/>
      </a:hlink>
      <a:folHlink>
        <a:srgbClr val="7C2855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3_Office Theme">
  <a:themeElements>
    <a:clrScheme name="Custom 1">
      <a:dk1>
        <a:srgbClr val="000000"/>
      </a:dk1>
      <a:lt1>
        <a:srgbClr val="FFFFFF"/>
      </a:lt1>
      <a:dk2>
        <a:srgbClr val="005EB8"/>
      </a:dk2>
      <a:lt2>
        <a:srgbClr val="7C2855"/>
      </a:lt2>
      <a:accent1>
        <a:srgbClr val="003087"/>
      </a:accent1>
      <a:accent2>
        <a:srgbClr val="0072CE"/>
      </a:accent2>
      <a:accent3>
        <a:srgbClr val="00A9CE"/>
      </a:accent3>
      <a:accent4>
        <a:srgbClr val="41B6E6"/>
      </a:accent4>
      <a:accent5>
        <a:srgbClr val="425563"/>
      </a:accent5>
      <a:accent6>
        <a:srgbClr val="768692"/>
      </a:accent6>
      <a:hlink>
        <a:srgbClr val="7C2855"/>
      </a:hlink>
      <a:folHlink>
        <a:srgbClr val="7C2855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Office Theme">
  <a:themeElements>
    <a:clrScheme name="NHS England">
      <a:dk1>
        <a:sysClr val="windowText" lastClr="000000"/>
      </a:dk1>
      <a:lt1>
        <a:sysClr val="window" lastClr="FFFFFF"/>
      </a:lt1>
      <a:dk2>
        <a:srgbClr val="0072C6"/>
      </a:dk2>
      <a:lt2>
        <a:srgbClr val="A00054"/>
      </a:lt2>
      <a:accent1>
        <a:srgbClr val="00ADC6"/>
      </a:accent1>
      <a:accent2>
        <a:srgbClr val="0091C9"/>
      </a:accent2>
      <a:accent3>
        <a:srgbClr val="003893"/>
      </a:accent3>
      <a:accent4>
        <a:srgbClr val="FFFFFF"/>
      </a:accent4>
      <a:accent5>
        <a:srgbClr val="FFFFFF"/>
      </a:accent5>
      <a:accent6>
        <a:srgbClr val="FFFFFF"/>
      </a:accent6>
      <a:hlink>
        <a:srgbClr val="A00054"/>
      </a:hlink>
      <a:folHlink>
        <a:srgbClr val="A00054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cccaf3ac-2de9-44d4-aa31-54302fceb5f7">K57F673QWXRZ-1374-184</_dlc_DocId>
    <_dlc_DocIdUrl xmlns="cccaf3ac-2de9-44d4-aa31-54302fceb5f7">
      <Url>https://nhsengland.sharepoint.com/TeamCentre/VisionandValues/_layouts/15/DocIdRedir.aspx?ID=K57F673QWXRZ-1374-184</Url>
      <Description>K57F673QWXRZ-1374-184</Description>
    </_dlc_DocIdUrl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8D083DDF8B2CE45ABEDBAB4F90C7050" ma:contentTypeVersion="3" ma:contentTypeDescription="Create a new document." ma:contentTypeScope="" ma:versionID="336beb657af697ccb7cd3698a395659c">
  <xsd:schema xmlns:xsd="http://www.w3.org/2001/XMLSchema" xmlns:xs="http://www.w3.org/2001/XMLSchema" xmlns:p="http://schemas.microsoft.com/office/2006/metadata/properties" xmlns:ns2="cccaf3ac-2de9-44d4-aa31-54302fceb5f7" xmlns:ns3="11cf67b4-8be8-4203-926d-b1451d6a3644" xmlns:ns4="51367701-27c8-403e-a234-85855c5cd73e" targetNamespace="http://schemas.microsoft.com/office/2006/metadata/properties" ma:root="true" ma:fieldsID="f33f85b10908cfdee7124297107ba943" ns2:_="" ns3:_="" ns4:_="">
    <xsd:import namespace="cccaf3ac-2de9-44d4-aa31-54302fceb5f7"/>
    <xsd:import namespace="11cf67b4-8be8-4203-926d-b1451d6a3644"/>
    <xsd:import namespace="51367701-27c8-403e-a234-85855c5cd73e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SharedWithUsers" minOccurs="0"/>
                <xsd:element ref="ns3:SharingHintHash" minOccurs="0"/>
                <xsd:element ref="ns4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af3ac-2de9-44d4-aa31-54302fceb5f7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cf67b4-8be8-4203-926d-b1451d6a3644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12" nillable="true" ma:displayName="Sharing Hint Hash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367701-27c8-403e-a234-85855c5cd73e" elementFormDefault="qualified">
    <xsd:import namespace="http://schemas.microsoft.com/office/2006/documentManagement/types"/>
    <xsd:import namespace="http://schemas.microsoft.com/office/infopath/2007/PartnerControls"/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F84C161-13DE-4875-BF49-5E9414419766}">
  <ds:schemaRefs>
    <ds:schemaRef ds:uri="http://purl.org/dc/elements/1.1/"/>
    <ds:schemaRef ds:uri="http://purl.org/dc/terms/"/>
    <ds:schemaRef ds:uri="http://www.w3.org/XML/1998/namespace"/>
    <ds:schemaRef ds:uri="http://purl.org/dc/dcmitype/"/>
    <ds:schemaRef ds:uri="http://schemas.microsoft.com/office/infopath/2007/PartnerControls"/>
    <ds:schemaRef ds:uri="11cf67b4-8be8-4203-926d-b1451d6a3644"/>
    <ds:schemaRef ds:uri="http://schemas.openxmlformats.org/package/2006/metadata/core-properties"/>
    <ds:schemaRef ds:uri="http://schemas.microsoft.com/office/2006/documentManagement/types"/>
    <ds:schemaRef ds:uri="51367701-27c8-403e-a234-85855c5cd73e"/>
    <ds:schemaRef ds:uri="cccaf3ac-2de9-44d4-aa31-54302fceb5f7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F866E9FA-BB99-4EE4-A63F-A4DF16FB3DD3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242C6AF2-949B-478B-AA6E-DA930F2F786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ccaf3ac-2de9-44d4-aa31-54302fceb5f7"/>
    <ds:schemaRef ds:uri="11cf67b4-8be8-4203-926d-b1451d6a3644"/>
    <ds:schemaRef ds:uri="51367701-27c8-403e-a234-85855c5cd73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8337C429-2F90-4DA4-9C4A-0D57A50AED2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2310</TotalTime>
  <Words>491</Words>
  <Application>Microsoft Office PowerPoint</Application>
  <PresentationFormat>On-screen Show (4:3)</PresentationFormat>
  <Paragraphs>91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Office Theme</vt:lpstr>
      <vt:lpstr>2_Office Theme</vt:lpstr>
      <vt:lpstr>3_Office Theme</vt:lpstr>
      <vt:lpstr>1_Office Theme</vt:lpstr>
      <vt:lpstr>Appraisal  2018-19:  a ‘soft re-boot’</vt:lpstr>
      <vt:lpstr>The context</vt:lpstr>
      <vt:lpstr>As a result</vt:lpstr>
      <vt:lpstr>Broadly:</vt:lpstr>
      <vt:lpstr>What attributes do we want in our doctors?</vt:lpstr>
      <vt:lpstr>A rule of thumb:</vt:lpstr>
      <vt:lpstr>PowerPoint Presentation</vt:lpstr>
      <vt:lpstr>PowerPoint Presentation</vt:lpstr>
      <vt:lpstr>Can we move from:</vt:lpstr>
      <vt:lpstr>To:</vt:lpstr>
      <vt:lpstr>Products to help:</vt:lpstr>
      <vt:lpstr>1.  ROAN Info Sheet 15: Minimising paperwork, maximising benefit</vt:lpstr>
      <vt:lpstr>2.  Appraisal Preparation Guide</vt:lpstr>
      <vt:lpstr>What is this all making room for?</vt:lpstr>
      <vt:lpstr>Thoughts:</vt:lpstr>
      <vt:lpstr>Useful links</vt:lpstr>
      <vt:lpstr>The GMC agree: </vt:lpstr>
      <vt:lpstr>This is not about dropping anything or doing anything new:</vt:lpstr>
    </vt:vector>
  </TitlesOfParts>
  <Company>Smith &amp; Milton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Kevin O'Brien</dc:creator>
  <cp:lastModifiedBy>Tim</cp:lastModifiedBy>
  <cp:revision>250</cp:revision>
  <cp:lastPrinted>2014-05-27T15:15:21Z</cp:lastPrinted>
  <dcterms:created xsi:type="dcterms:W3CDTF">2014-04-08T10:27:44Z</dcterms:created>
  <dcterms:modified xsi:type="dcterms:W3CDTF">2018-10-18T05:09:29Z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0x010100C8D083DDF8B2CE45ABEDBAB4F90C7050</vt:lpwstr>
  </property>
  <property fmtid="{D5CDD505-2E9C-101B-9397-08002B2CF9AE}" pid="3" name="_dlc_DocIdItemGuid">
    <vt:lpwstr>fd544db3-c9c8-4863-bf8a-4d1b319c3dd2</vt:lpwstr>
  </property>
</Properties>
</file>