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0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91" r:id="rId3"/>
    <p:sldMasterId id="2147483704" r:id="rId4"/>
    <p:sldMasterId id="2147483717" r:id="rId5"/>
    <p:sldMasterId id="2147483743" r:id="rId6"/>
    <p:sldMasterId id="2147483757" r:id="rId7"/>
    <p:sldMasterId id="2147483770" r:id="rId8"/>
    <p:sldMasterId id="2147483783" r:id="rId9"/>
    <p:sldMasterId id="2147483802" r:id="rId10"/>
    <p:sldMasterId id="2147483816" r:id="rId11"/>
    <p:sldMasterId id="2147483830" r:id="rId12"/>
  </p:sldMasterIdLst>
  <p:notesMasterIdLst>
    <p:notesMasterId r:id="rId51"/>
  </p:notesMasterIdLst>
  <p:sldIdLst>
    <p:sldId id="257" r:id="rId13"/>
    <p:sldId id="258" r:id="rId14"/>
    <p:sldId id="260" r:id="rId15"/>
    <p:sldId id="337" r:id="rId16"/>
    <p:sldId id="340" r:id="rId17"/>
    <p:sldId id="262" r:id="rId18"/>
    <p:sldId id="314" r:id="rId19"/>
    <p:sldId id="315" r:id="rId20"/>
    <p:sldId id="264" r:id="rId21"/>
    <p:sldId id="313" r:id="rId22"/>
    <p:sldId id="272" r:id="rId23"/>
    <p:sldId id="338" r:id="rId24"/>
    <p:sldId id="339" r:id="rId25"/>
    <p:sldId id="288" r:id="rId26"/>
    <p:sldId id="320" r:id="rId27"/>
    <p:sldId id="278" r:id="rId28"/>
    <p:sldId id="316" r:id="rId29"/>
    <p:sldId id="268" r:id="rId30"/>
    <p:sldId id="271" r:id="rId31"/>
    <p:sldId id="283" r:id="rId32"/>
    <p:sldId id="321" r:id="rId33"/>
    <p:sldId id="322" r:id="rId34"/>
    <p:sldId id="326" r:id="rId35"/>
    <p:sldId id="329" r:id="rId36"/>
    <p:sldId id="334" r:id="rId37"/>
    <p:sldId id="323" r:id="rId38"/>
    <p:sldId id="324" r:id="rId39"/>
    <p:sldId id="325" r:id="rId40"/>
    <p:sldId id="335" r:id="rId41"/>
    <p:sldId id="336" r:id="rId42"/>
    <p:sldId id="293" r:id="rId43"/>
    <p:sldId id="331" r:id="rId44"/>
    <p:sldId id="332" r:id="rId45"/>
    <p:sldId id="333" r:id="rId46"/>
    <p:sldId id="270" r:id="rId47"/>
    <p:sldId id="292" r:id="rId48"/>
    <p:sldId id="311" r:id="rId49"/>
    <p:sldId id="294" r:id="rId50"/>
  </p:sldIdLst>
  <p:sldSz cx="12192000" cy="6858000"/>
  <p:notesSz cx="6858000" cy="9144000"/>
  <p:defaultTextStyle>
    <a:defPPr>
      <a:defRPr lang="en-US"/>
    </a:defPPr>
    <a:lvl1pPr marL="0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41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482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06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22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959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>
        <p:scale>
          <a:sx n="73" d="100"/>
          <a:sy n="73" d="100"/>
        </p:scale>
        <p:origin x="-72" y="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97A-4D6D-B124-52269DFBFCF9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97A-4D6D-B124-52269DFBFC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Sheet1!$F$5:$F$16</c:f>
              <c:strCache>
                <c:ptCount val="12"/>
                <c:pt idx="0">
                  <c:v>Germany</c:v>
                </c:pt>
                <c:pt idx="1">
                  <c:v>Sweden</c:v>
                </c:pt>
                <c:pt idx="2">
                  <c:v>France</c:v>
                </c:pt>
                <c:pt idx="3">
                  <c:v>Netherlands</c:v>
                </c:pt>
                <c:pt idx="4">
                  <c:v>Denmark</c:v>
                </c:pt>
                <c:pt idx="5">
                  <c:v>Austria</c:v>
                </c:pt>
                <c:pt idx="6">
                  <c:v>Belgium</c:v>
                </c:pt>
                <c:pt idx="7">
                  <c:v>Average (not incl. UK)</c:v>
                </c:pt>
                <c:pt idx="8">
                  <c:v>UK </c:v>
                </c:pt>
                <c:pt idx="9">
                  <c:v>Finland</c:v>
                </c:pt>
                <c:pt idx="10">
                  <c:v>Ireland</c:v>
                </c:pt>
                <c:pt idx="11">
                  <c:v>Italy</c:v>
                </c:pt>
              </c:strCache>
            </c:strRef>
          </c:cat>
          <c:val>
            <c:numRef>
              <c:f>Sheet1!$G$5:$G$16</c:f>
              <c:numCache>
                <c:formatCode>General</c:formatCode>
                <c:ptCount val="12"/>
                <c:pt idx="0">
                  <c:v>11.1</c:v>
                </c:pt>
                <c:pt idx="1">
                  <c:v>11.1</c:v>
                </c:pt>
                <c:pt idx="2">
                  <c:v>11</c:v>
                </c:pt>
                <c:pt idx="3">
                  <c:v>10.8</c:v>
                </c:pt>
                <c:pt idx="4">
                  <c:v>10.6</c:v>
                </c:pt>
                <c:pt idx="5">
                  <c:v>10.4</c:v>
                </c:pt>
                <c:pt idx="6">
                  <c:v>10.4</c:v>
                </c:pt>
                <c:pt idx="7">
                  <c:v>10.4</c:v>
                </c:pt>
                <c:pt idx="8">
                  <c:v>9.8000000000000007</c:v>
                </c:pt>
                <c:pt idx="9">
                  <c:v>9.6</c:v>
                </c:pt>
                <c:pt idx="10">
                  <c:v>9.4</c:v>
                </c:pt>
                <c:pt idx="11">
                  <c:v>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97A-4D6D-B124-52269DFBFC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9548160"/>
        <c:axId val="119621504"/>
      </c:barChart>
      <c:catAx>
        <c:axId val="11954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621504"/>
        <c:crosses val="autoZero"/>
        <c:auto val="1"/>
        <c:lblAlgn val="ctr"/>
        <c:lblOffset val="100"/>
        <c:noMultiLvlLbl val="0"/>
      </c:catAx>
      <c:valAx>
        <c:axId val="11962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Health spend as a % of GDP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54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Sheet2!$B$16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Sheet2!$C$14:$R$15</c:f>
              <c:strCache>
                <c:ptCount val="16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  <c:pt idx="11">
                  <c:v>2016/17</c:v>
                </c:pt>
                <c:pt idx="12">
                  <c:v>2017/18</c:v>
                </c:pt>
                <c:pt idx="13">
                  <c:v>2018/19</c:v>
                </c:pt>
                <c:pt idx="14">
                  <c:v>2019/20</c:v>
                </c:pt>
                <c:pt idx="15">
                  <c:v>2020/21</c:v>
                </c:pt>
              </c:strCache>
            </c:strRef>
          </c:cat>
          <c:val>
            <c:numRef>
              <c:f>Sheet2!$C$16:$R$16</c:f>
              <c:numCache>
                <c:formatCode>0.0%</c:formatCode>
                <c:ptCount val="16"/>
                <c:pt idx="0">
                  <c:v>9.5813276691850621E-2</c:v>
                </c:pt>
                <c:pt idx="1">
                  <c:v>9.0471137536288854E-2</c:v>
                </c:pt>
                <c:pt idx="2">
                  <c:v>8.4350159311011919E-2</c:v>
                </c:pt>
                <c:pt idx="3">
                  <c:v>8.0352559314586999E-2</c:v>
                </c:pt>
                <c:pt idx="4">
                  <c:v>7.8068868815980658E-2</c:v>
                </c:pt>
                <c:pt idx="5">
                  <c:v>7.6714946806922563E-2</c:v>
                </c:pt>
                <c:pt idx="6">
                  <c:v>7.5594774610089066E-2</c:v>
                </c:pt>
                <c:pt idx="7">
                  <c:v>7.4741574955807716E-2</c:v>
                </c:pt>
                <c:pt idx="8">
                  <c:v>7.4313705306308361E-2</c:v>
                </c:pt>
                <c:pt idx="9">
                  <c:v>7.5225814989633419E-2</c:v>
                </c:pt>
                <c:pt idx="10">
                  <c:v>7.718990148833639E-2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475-47CF-9569-50648FE3430A}"/>
            </c:ext>
          </c:extLst>
        </c:ser>
        <c:ser>
          <c:idx val="1"/>
          <c:order val="1"/>
          <c:tx>
            <c:strRef>
              <c:f>Sheet2!$B$17</c:f>
              <c:strCache>
                <c:ptCount val="1"/>
                <c:pt idx="0">
                  <c:v>Projected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11"/>
            <c:bubble3D val="0"/>
            <c:spPr>
              <a:ln w="28575" cap="rnd">
                <a:solidFill>
                  <a:schemeClr val="accent1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475-47CF-9569-50648FE343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Sheet2!$C$14:$R$15</c:f>
              <c:strCache>
                <c:ptCount val="16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  <c:pt idx="10">
                  <c:v>2015/16</c:v>
                </c:pt>
                <c:pt idx="11">
                  <c:v>2016/17</c:v>
                </c:pt>
                <c:pt idx="12">
                  <c:v>2017/18</c:v>
                </c:pt>
                <c:pt idx="13">
                  <c:v>2018/19</c:v>
                </c:pt>
                <c:pt idx="14">
                  <c:v>2019/20</c:v>
                </c:pt>
                <c:pt idx="15">
                  <c:v>2020/21</c:v>
                </c:pt>
              </c:strCache>
            </c:strRef>
          </c:cat>
          <c:val>
            <c:numRef>
              <c:f>Sheet2!$C$17:$R$17</c:f>
              <c:numCache>
                <c:formatCode>General</c:formatCode>
                <c:ptCount val="16"/>
                <c:pt idx="10" formatCode="0.0%">
                  <c:v>7.718990148833639E-2</c:v>
                </c:pt>
                <c:pt idx="11" formatCode="0.0%">
                  <c:v>7.9488532262347311E-2</c:v>
                </c:pt>
                <c:pt idx="12" formatCode="0.0%">
                  <c:v>8.0558336092782096E-2</c:v>
                </c:pt>
                <c:pt idx="13" formatCode="0.0%">
                  <c:v>8.2123569522210518E-2</c:v>
                </c:pt>
                <c:pt idx="14" formatCode="0.0%">
                  <c:v>8.3269494960433801E-2</c:v>
                </c:pt>
                <c:pt idx="15" formatCode="0.0%">
                  <c:v>8.4363306497335297E-2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475-47CF-9569-50648FE3430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0635776"/>
        <c:axId val="120637312"/>
      </c:lineChart>
      <c:catAx>
        <c:axId val="12063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637312"/>
        <c:crosses val="autoZero"/>
        <c:auto val="1"/>
        <c:lblAlgn val="ctr"/>
        <c:lblOffset val="100"/>
        <c:noMultiLvlLbl val="0"/>
      </c:catAx>
      <c:valAx>
        <c:axId val="120637312"/>
        <c:scaling>
          <c:orientation val="minMax"/>
          <c:max val="0.11000000000000001"/>
          <c:min val="6.000000000000001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63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Actual investment</c:v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C8D-4296-AC8D-EE56B62F8DD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C8D-4296-AC8D-EE56B62F8DD8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C8D-4296-AC8D-EE56B62F8DD8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C8D-4296-AC8D-EE56B62F8DD8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C8D-4296-AC8D-EE56B62F8DD8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Sheet1!$D$3:$H$3</c:f>
              <c:strCache>
                <c:ptCount val="5"/>
                <c:pt idx="0">
                  <c:v>2016/17</c:v>
                </c:pt>
                <c:pt idx="1">
                  <c:v>2017/18</c:v>
                </c:pt>
                <c:pt idx="2">
                  <c:v>2018/19</c:v>
                </c:pt>
                <c:pt idx="3">
                  <c:v>2019/20</c:v>
                </c:pt>
                <c:pt idx="4">
                  <c:v>2020/21</c:v>
                </c:pt>
              </c:strCache>
            </c:strRef>
          </c:cat>
          <c:val>
            <c:numRef>
              <c:f>Sheet1!$D$47:$H$47</c:f>
              <c:numCache>
                <c:formatCode>_(* #,##0.0_);_(* \(#,##0.0\);_(* "-"??_);_(@_)</c:formatCode>
                <c:ptCount val="5"/>
                <c:pt idx="0">
                  <c:v>9.5788480000000007</c:v>
                </c:pt>
                <c:pt idx="1">
                  <c:v>9.9741359999999997</c:v>
                </c:pt>
                <c:pt idx="2">
                  <c:v>10.369424</c:v>
                </c:pt>
                <c:pt idx="3">
                  <c:v>10.764711999999999</c:v>
                </c:pt>
                <c:pt idx="4">
                  <c:v>11.16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C8D-4296-AC8D-EE56B62F8DD8}"/>
            </c:ext>
          </c:extLst>
        </c:ser>
        <c:ser>
          <c:idx val="1"/>
          <c:order val="1"/>
          <c:tx>
            <c:v>Investment needed to reach target</c:v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Sheet1!$D$3:$H$3</c:f>
              <c:strCache>
                <c:ptCount val="5"/>
                <c:pt idx="0">
                  <c:v>2016/17</c:v>
                </c:pt>
                <c:pt idx="1">
                  <c:v>2017/18</c:v>
                </c:pt>
                <c:pt idx="2">
                  <c:v>2018/19</c:v>
                </c:pt>
                <c:pt idx="3">
                  <c:v>2019/20</c:v>
                </c:pt>
                <c:pt idx="4">
                  <c:v>2020/21</c:v>
                </c:pt>
              </c:strCache>
            </c:strRef>
          </c:cat>
          <c:val>
            <c:numRef>
              <c:f>Sheet1!$D$51:$H$51</c:f>
              <c:numCache>
                <c:formatCode>_(* #,##0.0_);_(* \(#,##0.0\);_(* "-"??_);_(@_)</c:formatCode>
                <c:ptCount val="5"/>
                <c:pt idx="0">
                  <c:v>3.6774719999999999</c:v>
                </c:pt>
                <c:pt idx="1">
                  <c:v>3.645734</c:v>
                </c:pt>
                <c:pt idx="2">
                  <c:v>3.5201660000000001</c:v>
                </c:pt>
                <c:pt idx="3">
                  <c:v>3.4557579999999999</c:v>
                </c:pt>
                <c:pt idx="4">
                  <c:v>3.3904700000000001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FC8D-4296-AC8D-EE56B62F8DD8}"/>
            </c:ext>
          </c:extLst>
        </c:ser>
        <c:ser>
          <c:idx val="2"/>
          <c:order val="2"/>
          <c:tx>
            <c:v>Projected investment</c:v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Sheet1!$D$3:$H$3</c:f>
              <c:strCache>
                <c:ptCount val="5"/>
                <c:pt idx="0">
                  <c:v>2016/17</c:v>
                </c:pt>
                <c:pt idx="1">
                  <c:v>2017/18</c:v>
                </c:pt>
                <c:pt idx="2">
                  <c:v>2018/19</c:v>
                </c:pt>
                <c:pt idx="3">
                  <c:v>2019/20</c:v>
                </c:pt>
                <c:pt idx="4">
                  <c:v>2020/21</c:v>
                </c:pt>
              </c:strCache>
            </c:str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C8D-4296-AC8D-EE56B62F8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071104"/>
        <c:axId val="55072640"/>
      </c:barChart>
      <c:catAx>
        <c:axId val="5507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5072640"/>
        <c:crosses val="autoZero"/>
        <c:auto val="1"/>
        <c:lblAlgn val="ctr"/>
        <c:lblOffset val="100"/>
        <c:noMultiLvlLbl val="0"/>
      </c:catAx>
      <c:valAx>
        <c:axId val="5507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£ billion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50711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6D6DF-BC45-450B-9063-F06FCD137FA9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22989-1BC7-49EF-90E4-9D73382B4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83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1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6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9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nhs.uk/data-and-information/publications/statistical/general-and-personal-medical-services/final-31-december-2017-and-provisional-31-march-2018-experimental-statistic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Need to caveat these figures as NHS Digital had to estimate data for around 12% of practices in September 2015 and continue to do this for around 5-6% even now. Improvements have been made to the collection for locum data over the last two and a half years too. The trends we are seeing are also </a:t>
            </a:r>
            <a:r>
              <a:rPr lang="en-GB"/>
              <a:t>a likely consequence </a:t>
            </a:r>
            <a:r>
              <a:rPr lang="en-GB" dirty="0"/>
              <a:t>of national efforts to improve flexible working for GPs, and they indicate that the 5000 target may in fact be insufficient given GPs’ desire for better work-life balance.</a:t>
            </a:r>
          </a:p>
          <a:p>
            <a:endParaRPr lang="en-GB" dirty="0"/>
          </a:p>
          <a:p>
            <a:r>
              <a:rPr lang="en-GB" dirty="0"/>
              <a:t>Have excluded GP trainee data because they are supernumerary, the greater service provision burden falls on the qualified GP workforce and workload intensity is a significant contributing factor to qualified GPs reducing their weekly sessions or leaving the profession altogether. The 5000 additional GPs should really be qualified for the target to be met.</a:t>
            </a:r>
          </a:p>
          <a:p>
            <a:endParaRPr lang="en-GB" dirty="0"/>
          </a:p>
          <a:p>
            <a:r>
              <a:rPr lang="it-IT" dirty="0">
                <a:hlinkClick r:id="rId3"/>
              </a:rPr>
              <a:t>Source: </a:t>
            </a:r>
            <a:r>
              <a:rPr lang="it-IT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General and Personal Medical Services, England: Final 31 December 2017 and Provisional 31 March 2018, experimental statistics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NHS Digital (May 2018) - https://digital.nhs.uk/data-and-information/publications/statistical/general-and-personal-medical-services/final-31-december-2017-and-provisional-31-march-2018-experimental-statistics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10570-2D06-4B54-BAB7-90D72D405D1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0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NHS standard contract changes:</a:t>
            </a:r>
            <a:endParaRPr lang="en-GB" dirty="0"/>
          </a:p>
          <a:p>
            <a:r>
              <a:rPr lang="en-GB" b="1" dirty="0"/>
              <a:t>2016/2017</a:t>
            </a:r>
            <a:endParaRPr lang="en-GB" dirty="0"/>
          </a:p>
          <a:p>
            <a:pPr lvl="0"/>
            <a:r>
              <a:rPr lang="en-GB" dirty="0"/>
              <a:t>Referrals - Hospitals to stop asking GPs to re-refer DNA appointments; - Hospital to make internal referrals for related problem and not ask GP to re-refer</a:t>
            </a:r>
          </a:p>
          <a:p>
            <a:pPr lvl="0"/>
            <a:r>
              <a:rPr lang="en-GB" dirty="0"/>
              <a:t>Communication with the patient and fit notes - Hospital to follow up investigations and inform patient</a:t>
            </a:r>
          </a:p>
          <a:p>
            <a:pPr lvl="0"/>
            <a:r>
              <a:rPr lang="en-GB" dirty="0"/>
              <a:t>Discharge summaries - Discharge summaries within 24 hours</a:t>
            </a:r>
          </a:p>
          <a:p>
            <a:pPr lvl="0"/>
            <a:r>
              <a:rPr lang="en-GB" dirty="0"/>
              <a:t>Clinic letters - Clinic letters within 14 days</a:t>
            </a:r>
          </a:p>
          <a:p>
            <a:pPr lvl="0"/>
            <a:r>
              <a:rPr lang="en-GB" dirty="0"/>
              <a:t>Drugs - Adequate supply drugs on discharge</a:t>
            </a:r>
          </a:p>
          <a:p>
            <a:r>
              <a:rPr lang="en-GB" dirty="0"/>
              <a:t> </a:t>
            </a:r>
          </a:p>
          <a:p>
            <a:r>
              <a:rPr lang="en-GB" b="1" dirty="0"/>
              <a:t>2017/2018</a:t>
            </a:r>
            <a:endParaRPr lang="en-GB" dirty="0"/>
          </a:p>
          <a:p>
            <a:pPr lvl="0"/>
            <a:r>
              <a:rPr lang="en-GB" dirty="0"/>
              <a:t>Communication with the patient and fit notes - Hospital to put in place arrangements for handling patient queries (from patients and GPs); - Hospital to issue fit notes to patients where needed</a:t>
            </a:r>
          </a:p>
          <a:p>
            <a:pPr lvl="0"/>
            <a:r>
              <a:rPr lang="en-GB" dirty="0"/>
              <a:t>Discharge summaries - Discharge summaries from A&amp;E within 24 hrs and direct electronic</a:t>
            </a:r>
          </a:p>
          <a:p>
            <a:pPr lvl="0"/>
            <a:r>
              <a:rPr lang="en-GB" dirty="0"/>
              <a:t>transmission from Oct 2018</a:t>
            </a:r>
          </a:p>
          <a:p>
            <a:pPr lvl="0"/>
            <a:r>
              <a:rPr lang="en-GB" dirty="0"/>
              <a:t>Clinic letters - Clinic letters within 10 days (April 2017) and 7 days (April 2018) and move to electronic transmission using structured clinical headings (Oct 2018)</a:t>
            </a:r>
          </a:p>
          <a:p>
            <a:pPr lvl="0"/>
            <a:r>
              <a:rPr lang="en-GB" dirty="0"/>
              <a:t>Drugs - Hospitals to provide medication following clinic attendance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105A32-A2A2-4228-8187-2A73A836B819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83016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>
                <a:solidFill>
                  <a:prstClr val="black"/>
                </a:solidFill>
              </a:rPr>
              <a:pPr/>
              <a:t>32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76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>
                <a:solidFill>
                  <a:prstClr val="black"/>
                </a:solidFill>
              </a:rPr>
              <a:pPr/>
              <a:t>33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67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4F72-B667-724A-817B-C8D52BA16B5C}" type="slidenum">
              <a:rPr lang="en-GB" smtClean="0">
                <a:solidFill>
                  <a:prstClr val="black"/>
                </a:solidFill>
              </a:rPr>
              <a:pPr/>
              <a:t>34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79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392" y="341839"/>
            <a:ext cx="7195469" cy="166199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720B5B47-3CF9-9543-849A-170F8D3A42D1}" type="datetime3">
              <a:rPr lang="en-GB" smtClean="0"/>
              <a:t>30 May,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77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5" y="435905"/>
            <a:ext cx="9382913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7" y="1675646"/>
            <a:ext cx="4520781" cy="4083188"/>
          </a:xfrm>
        </p:spPr>
        <p:txBody>
          <a:bodyPr/>
          <a:lstStyle>
            <a:lvl2pPr>
              <a:lnSpc>
                <a:spcPts val="2133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ts val="2133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379524" y="1675646"/>
            <a:ext cx="4520781" cy="4083188"/>
          </a:xfrm>
        </p:spPr>
        <p:txBody>
          <a:bodyPr/>
          <a:lstStyle>
            <a:lvl2pPr>
              <a:lnSpc>
                <a:spcPts val="2133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ts val="2133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E7BB62AC-DBC0-F640-92EC-7B48F07DED43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9830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5" y="435895"/>
            <a:ext cx="9382913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7" y="1675646"/>
            <a:ext cx="4520781" cy="4083188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379524" y="1675646"/>
            <a:ext cx="4520781" cy="4083188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0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E7BB62AC-DBC0-F640-92EC-7B48F07DED43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91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930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2" y="435895"/>
            <a:ext cx="938019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8" y="1675646"/>
            <a:ext cx="9396955" cy="4083188"/>
          </a:xfrm>
        </p:spPr>
        <p:txBody>
          <a:bodyPr numCol="2" spcCol="383934"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0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D0F0202F-4CBE-5349-963C-01099BEDC548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91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818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2" y="435895"/>
            <a:ext cx="9396877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8" y="1675646"/>
            <a:ext cx="4906397" cy="4083188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86643" y="1727199"/>
            <a:ext cx="5499476" cy="4065164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1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746DC858-F03D-564D-B915-4EAA96B26C2B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91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504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5" y="435895"/>
            <a:ext cx="7191508" cy="658425"/>
          </a:xfrm>
        </p:spPr>
        <p:txBody>
          <a:bodyPr/>
          <a:lstStyle>
            <a:lvl1pPr>
              <a:defRPr sz="53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1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C89860A9-C8F6-5641-983D-303BDE492943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91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37679" y="1727199"/>
            <a:ext cx="11148441" cy="4065164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9361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127669"/>
            <a:ext cx="12192000" cy="730331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1" tIns="60950" rIns="121901" bIns="60950" rtlCol="0" anchor="ctr"/>
          <a:lstStyle/>
          <a:p>
            <a:pPr algn="ctr" defTabSz="609491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5" y="435895"/>
            <a:ext cx="7191508" cy="658425"/>
          </a:xfrm>
        </p:spPr>
        <p:txBody>
          <a:bodyPr/>
          <a:lstStyle>
            <a:lvl1pPr>
              <a:defRPr sz="5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69" y="508940"/>
            <a:ext cx="618067" cy="220975"/>
          </a:xfrm>
          <a:prstGeom prst="rect">
            <a:avLst/>
          </a:prstGeom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1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80883313-83E3-9442-9127-CC9B3286B845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91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17389" y="6560030"/>
            <a:ext cx="2529587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defTabSz="609491"/>
            <a:r>
              <a:rPr lang="en-GB" sz="800" dirty="0">
                <a:solidFill>
                  <a:srgbClr val="13316E"/>
                </a:solidFill>
                <a:latin typeface="Calibri"/>
                <a:cs typeface="Calibri"/>
              </a:rPr>
              <a:t>©British Medical Association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37679" y="1727199"/>
            <a:ext cx="11148441" cy="40651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4975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0" y="435895"/>
            <a:ext cx="940633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8" y="1675646"/>
            <a:ext cx="4906397" cy="4083188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178560" y="1718736"/>
            <a:ext cx="5516033" cy="4066117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0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532B96B4-7CE1-A24F-8517-35E9C67AC902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91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006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3" y="435895"/>
            <a:ext cx="9434683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502980" y="1668136"/>
            <a:ext cx="11191605" cy="4116717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1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4CC51A8F-81CC-1845-AE5B-8F08D99D5B9F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91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416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5" y="435896"/>
            <a:ext cx="9415780" cy="6454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02980" y="1223857"/>
            <a:ext cx="11191605" cy="4677480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en-GB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1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B6962083-3031-7445-8ED2-AB4C74268E27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91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8012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399" y="341839"/>
            <a:ext cx="7184545" cy="166199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8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88F69CEE-CB96-4542-834A-2FD2AEBF297D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9503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517392" y="341821"/>
            <a:ext cx="7191509" cy="1660547"/>
          </a:xfrm>
        </p:spPr>
        <p:txBody>
          <a:bodyPr>
            <a:noAutofit/>
          </a:bodyPr>
          <a:lstStyle>
            <a:lvl1pPr>
              <a:lnSpc>
                <a:spcPts val="6400"/>
              </a:lnSpc>
              <a:defRPr sz="6100"/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7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42EC2B97-85FC-2A43-B01D-0D237DE19486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39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7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402" y="435905"/>
            <a:ext cx="938019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8" y="1675646"/>
            <a:ext cx="9396955" cy="4083188"/>
          </a:xfrm>
        </p:spPr>
        <p:txBody>
          <a:bodyPr numCol="2" spcCol="287947"/>
          <a:lstStyle>
            <a:lvl2pPr>
              <a:lnSpc>
                <a:spcPts val="2133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ts val="2133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D0F0202F-4CBE-5349-963C-01099BEDC548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258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5" y="435895"/>
            <a:ext cx="942523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80000"/>
              </a:lnSpc>
              <a:spcAft>
                <a:spcPts val="800"/>
              </a:spcAft>
              <a:defRPr sz="3700"/>
            </a:lvl1pPr>
            <a:lvl2pPr>
              <a:lnSpc>
                <a:spcPct val="80000"/>
              </a:lnSpc>
              <a:spcAft>
                <a:spcPts val="800"/>
              </a:spcAft>
              <a:defRPr sz="3200">
                <a:latin typeface="Calibri"/>
                <a:cs typeface="Calibri"/>
              </a:defRPr>
            </a:lvl2pPr>
            <a:lvl3pPr>
              <a:lnSpc>
                <a:spcPct val="80000"/>
              </a:lnSpc>
              <a:spcAft>
                <a:spcPts val="800"/>
              </a:spcAft>
              <a:defRPr sz="2700">
                <a:latin typeface="Calibri"/>
                <a:cs typeface="Calibri"/>
              </a:defRPr>
            </a:lvl3pPr>
            <a:lvl4pPr>
              <a:lnSpc>
                <a:spcPct val="80000"/>
              </a:lnSpc>
              <a:spcAft>
                <a:spcPts val="800"/>
              </a:spcAft>
              <a:defRPr sz="2700">
                <a:latin typeface="Calibri"/>
                <a:cs typeface="Calibri"/>
              </a:defRPr>
            </a:lvl4pPr>
            <a:lvl5pPr>
              <a:lnSpc>
                <a:spcPct val="80000"/>
              </a:lnSpc>
              <a:spcAft>
                <a:spcPts val="800"/>
              </a:spcAft>
              <a:defRPr sz="2700"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7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3FFC9BE3-63B7-8B4B-8F7F-E2147C04187A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39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046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gular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5" y="435893"/>
            <a:ext cx="9425231" cy="6584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80000"/>
              </a:lnSpc>
              <a:defRPr sz="3700"/>
            </a:lvl1pPr>
            <a:lvl2pPr>
              <a:lnSpc>
                <a:spcPct val="80000"/>
              </a:lnSpc>
              <a:defRPr sz="3200"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7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39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6504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5" y="435893"/>
            <a:ext cx="9425231" cy="6584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3200"/>
              </a:lnSpc>
              <a:buFont typeface="Calibri" panose="020F0502020204030204" pitchFamily="34" charset="0"/>
              <a:buNone/>
              <a:defRPr b="0">
                <a:solidFill>
                  <a:schemeClr val="tx2">
                    <a:lumMod val="95000"/>
                    <a:lumOff val="5000"/>
                  </a:schemeClr>
                </a:solidFill>
              </a:defRPr>
            </a:lvl1pPr>
            <a:lvl2pPr>
              <a:lnSpc>
                <a:spcPts val="3200"/>
              </a:lnSpc>
              <a:defRPr/>
            </a:lvl2pPr>
            <a:lvl3pPr marL="954521" indent="-471971">
              <a:lnSpc>
                <a:spcPts val="2667"/>
              </a:lnSpc>
              <a:tabLst/>
              <a:defRPr lang="en-US" sz="3200" b="0" kern="1200" spc="-67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3pPr>
            <a:lvl4pPr>
              <a:lnSpc>
                <a:spcPts val="2667"/>
              </a:lnSpc>
              <a:defRPr/>
            </a:lvl4pPr>
            <a:lvl5pPr marL="1437073" indent="-482552">
              <a:lnSpc>
                <a:spcPts val="2667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7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39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1679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4" y="435895"/>
            <a:ext cx="9382913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7" y="1675646"/>
            <a:ext cx="4520781" cy="4083188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379524" y="1675646"/>
            <a:ext cx="4520781" cy="4083188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6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E7BB62AC-DBC0-F640-92EC-7B48F07DED43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39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73322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2" y="435895"/>
            <a:ext cx="938019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8" y="1675646"/>
            <a:ext cx="9396955" cy="4083188"/>
          </a:xfrm>
        </p:spPr>
        <p:txBody>
          <a:bodyPr numCol="2" spcCol="383962"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6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D0F0202F-4CBE-5349-963C-01099BEDC548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39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146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2" y="435895"/>
            <a:ext cx="9396877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8" y="1675646"/>
            <a:ext cx="4906397" cy="4083188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86643" y="1727199"/>
            <a:ext cx="5499476" cy="4065164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7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746DC858-F03D-564D-B915-4EAA96B26C2B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39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0359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5" y="435895"/>
            <a:ext cx="7191508" cy="658425"/>
          </a:xfrm>
        </p:spPr>
        <p:txBody>
          <a:bodyPr/>
          <a:lstStyle>
            <a:lvl1pPr>
              <a:defRPr sz="53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7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C89860A9-C8F6-5641-983D-303BDE492943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39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37679" y="1727199"/>
            <a:ext cx="11148441" cy="4065164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98852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127669"/>
            <a:ext cx="12192000" cy="730331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9" tIns="60954" rIns="121909" bIns="60954" rtlCol="0" anchor="ctr"/>
          <a:lstStyle/>
          <a:p>
            <a:pPr algn="ctr" defTabSz="609539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5" y="435895"/>
            <a:ext cx="7191508" cy="658425"/>
          </a:xfrm>
        </p:spPr>
        <p:txBody>
          <a:bodyPr/>
          <a:lstStyle>
            <a:lvl1pPr>
              <a:defRPr sz="5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69" y="508939"/>
            <a:ext cx="618067" cy="220975"/>
          </a:xfrm>
          <a:prstGeom prst="rect">
            <a:avLst/>
          </a:prstGeom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7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80883313-83E3-9442-9127-CC9B3286B845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39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17389" y="6560026"/>
            <a:ext cx="2529587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defTabSz="609539"/>
            <a:r>
              <a:rPr lang="en-GB" sz="800" dirty="0">
                <a:solidFill>
                  <a:srgbClr val="13316E"/>
                </a:solidFill>
                <a:latin typeface="Calibri"/>
                <a:cs typeface="Calibri"/>
              </a:rPr>
              <a:t>©British Medical Association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37679" y="1727199"/>
            <a:ext cx="11148441" cy="40651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78692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0" y="435895"/>
            <a:ext cx="940633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8" y="1675646"/>
            <a:ext cx="4906397" cy="4083188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178556" y="1718736"/>
            <a:ext cx="5516033" cy="4066117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6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532B96B4-7CE1-A24F-8517-35E9C67AC902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39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342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3" y="435895"/>
            <a:ext cx="9434683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502980" y="1668136"/>
            <a:ext cx="11191605" cy="4116717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7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4CC51A8F-81CC-1845-AE5B-8F08D99D5B9F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39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75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2" y="435905"/>
            <a:ext cx="9396877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8" y="1675646"/>
            <a:ext cx="4906397" cy="4083188"/>
          </a:xfrm>
        </p:spPr>
        <p:txBody>
          <a:bodyPr/>
          <a:lstStyle>
            <a:lvl2pPr>
              <a:lnSpc>
                <a:spcPts val="2133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ts val="2133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86654" y="1727199"/>
            <a:ext cx="5499476" cy="406516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4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746DC858-F03D-564D-B915-4EAA96B26C2B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2047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5" y="435896"/>
            <a:ext cx="9415780" cy="6454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02980" y="1223857"/>
            <a:ext cx="11191605" cy="4677480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en-GB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7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B6962083-3031-7445-8ED2-AB4C74268E27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39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4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399" y="341837"/>
            <a:ext cx="7184545" cy="166199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8" y="6373108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88F69CEE-CB96-4542-834A-2FD2AEBF297D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9719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517392" y="341820"/>
            <a:ext cx="7191509" cy="1660547"/>
          </a:xfrm>
        </p:spPr>
        <p:txBody>
          <a:bodyPr>
            <a:noAutofit/>
          </a:bodyPr>
          <a:lstStyle>
            <a:lvl1pPr>
              <a:lnSpc>
                <a:spcPts val="6400"/>
              </a:lnSpc>
              <a:defRPr sz="6100"/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3103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42EC2B97-85FC-2A43-B01D-0D237DE19486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3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098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1" y="435893"/>
            <a:ext cx="942523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80000"/>
              </a:lnSpc>
              <a:spcAft>
                <a:spcPts val="800"/>
              </a:spcAft>
              <a:defRPr sz="3700"/>
            </a:lvl1pPr>
            <a:lvl2pPr>
              <a:lnSpc>
                <a:spcPct val="80000"/>
              </a:lnSpc>
              <a:spcAft>
                <a:spcPts val="800"/>
              </a:spcAft>
              <a:defRPr sz="3200">
                <a:latin typeface="Calibri"/>
                <a:cs typeface="Calibri"/>
              </a:defRPr>
            </a:lvl2pPr>
            <a:lvl3pPr>
              <a:lnSpc>
                <a:spcPct val="80000"/>
              </a:lnSpc>
              <a:spcAft>
                <a:spcPts val="800"/>
              </a:spcAft>
              <a:defRPr sz="2700">
                <a:latin typeface="Calibri"/>
                <a:cs typeface="Calibri"/>
              </a:defRPr>
            </a:lvl3pPr>
            <a:lvl4pPr>
              <a:lnSpc>
                <a:spcPct val="80000"/>
              </a:lnSpc>
              <a:spcAft>
                <a:spcPts val="800"/>
              </a:spcAft>
              <a:defRPr sz="2700">
                <a:latin typeface="Calibri"/>
                <a:cs typeface="Calibri"/>
              </a:defRPr>
            </a:lvl4pPr>
            <a:lvl5pPr>
              <a:lnSpc>
                <a:spcPct val="80000"/>
              </a:lnSpc>
              <a:spcAft>
                <a:spcPts val="800"/>
              </a:spcAft>
              <a:defRPr sz="2700"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3103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3FFC9BE3-63B7-8B4B-8F7F-E2147C04187A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3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319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gular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1" y="435893"/>
            <a:ext cx="9425231" cy="6584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80000"/>
              </a:lnSpc>
              <a:defRPr sz="3700"/>
            </a:lvl1pPr>
            <a:lvl2pPr>
              <a:lnSpc>
                <a:spcPct val="80000"/>
              </a:lnSpc>
              <a:defRPr sz="3200"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3103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3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8812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1" y="435893"/>
            <a:ext cx="9425231" cy="6584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3200"/>
              </a:lnSpc>
              <a:buFont typeface="Calibri" panose="020F0502020204030204" pitchFamily="34" charset="0"/>
              <a:buNone/>
              <a:defRPr b="0">
                <a:solidFill>
                  <a:schemeClr val="tx2">
                    <a:lumMod val="95000"/>
                    <a:lumOff val="5000"/>
                  </a:schemeClr>
                </a:solidFill>
              </a:defRPr>
            </a:lvl1pPr>
            <a:lvl2pPr>
              <a:lnSpc>
                <a:spcPts val="3200"/>
              </a:lnSpc>
              <a:defRPr/>
            </a:lvl2pPr>
            <a:lvl3pPr marL="954593" indent="-472006">
              <a:lnSpc>
                <a:spcPts val="2667"/>
              </a:lnSpc>
              <a:tabLst/>
              <a:defRPr lang="en-US" sz="3200" b="0" kern="1200" spc="-67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3pPr>
            <a:lvl4pPr>
              <a:lnSpc>
                <a:spcPts val="2667"/>
              </a:lnSpc>
              <a:defRPr/>
            </a:lvl4pPr>
            <a:lvl5pPr marL="1437181" indent="-482588">
              <a:lnSpc>
                <a:spcPts val="2667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3103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3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3050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0" y="435893"/>
            <a:ext cx="9382913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7" y="1675646"/>
            <a:ext cx="4520781" cy="4083188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379523" y="1675646"/>
            <a:ext cx="4520781" cy="4083188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2" y="6373103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E7BB62AC-DBC0-F640-92EC-7B48F07DED43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3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32033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0" y="435893"/>
            <a:ext cx="938019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7" y="1675646"/>
            <a:ext cx="9396955" cy="4083188"/>
          </a:xfrm>
        </p:spPr>
        <p:txBody>
          <a:bodyPr numCol="2" spcCol="383990"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2" y="6373103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D0F0202F-4CBE-5349-963C-01099BEDC548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3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64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2" y="435893"/>
            <a:ext cx="9396877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7" y="1675646"/>
            <a:ext cx="4906397" cy="4083188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86642" y="1727199"/>
            <a:ext cx="5499476" cy="4065164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3103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746DC858-F03D-564D-B915-4EAA96B26C2B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3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9956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3" y="435893"/>
            <a:ext cx="7191508" cy="658425"/>
          </a:xfrm>
        </p:spPr>
        <p:txBody>
          <a:bodyPr/>
          <a:lstStyle>
            <a:lvl1pPr>
              <a:defRPr sz="53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3103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C89860A9-C8F6-5641-983D-303BDE492943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3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37677" y="1727199"/>
            <a:ext cx="11148441" cy="4065164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38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905"/>
            <a:ext cx="7191508" cy="658425"/>
          </a:xfrm>
        </p:spPr>
        <p:txBody>
          <a:bodyPr/>
          <a:lstStyle>
            <a:lvl1pPr>
              <a:defRPr sz="53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4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C89860A9-C8F6-5641-983D-303BDE492943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7911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127669"/>
            <a:ext cx="12192000" cy="730331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609585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3" y="435893"/>
            <a:ext cx="7191508" cy="658425"/>
          </a:xfrm>
        </p:spPr>
        <p:txBody>
          <a:bodyPr/>
          <a:lstStyle>
            <a:lvl1pPr>
              <a:defRPr sz="5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68" y="508935"/>
            <a:ext cx="618067" cy="220975"/>
          </a:xfrm>
          <a:prstGeom prst="rect">
            <a:avLst/>
          </a:prstGeom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3103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80883313-83E3-9442-9127-CC9B3286B845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3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17389" y="6560022"/>
            <a:ext cx="2529587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defTabSz="609585"/>
            <a:r>
              <a:rPr lang="en-GB" sz="800" dirty="0">
                <a:solidFill>
                  <a:srgbClr val="13316E"/>
                </a:solidFill>
                <a:latin typeface="Calibri"/>
                <a:cs typeface="Calibri"/>
              </a:rPr>
              <a:t>©British Medical Association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37677" y="1727199"/>
            <a:ext cx="11148441" cy="40651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0499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0" y="435893"/>
            <a:ext cx="940633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7" y="1675646"/>
            <a:ext cx="4906397" cy="4083188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178552" y="1718734"/>
            <a:ext cx="5516033" cy="4066117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2" y="6373103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532B96B4-7CE1-A24F-8517-35E9C67AC902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3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0648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2" y="435893"/>
            <a:ext cx="9434683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502980" y="1668134"/>
            <a:ext cx="11191605" cy="4116717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3103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4CC51A8F-81CC-1845-AE5B-8F08D99D5B9F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3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698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3" y="435894"/>
            <a:ext cx="9415780" cy="6454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02980" y="1223857"/>
            <a:ext cx="11191605" cy="4677480"/>
          </a:xfrm>
        </p:spPr>
        <p:txBody>
          <a:bodyPr/>
          <a:lstStyle/>
          <a:p>
            <a:r>
              <a:rPr lang="en-US" dirty="0"/>
              <a:t>Click icon to add table</a:t>
            </a:r>
            <a:endParaRPr lang="en-GB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3" y="6373103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B6962083-3031-7445-8ED2-AB4C74268E27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3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87465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399" y="341833"/>
            <a:ext cx="7184545" cy="166199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4" y="6373107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88F69CEE-CB96-4542-834A-2FD2AEBF297D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23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127669"/>
            <a:ext cx="12192000" cy="730331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905"/>
            <a:ext cx="7191508" cy="658425"/>
          </a:xfrm>
        </p:spPr>
        <p:txBody>
          <a:bodyPr/>
          <a:lstStyle>
            <a:lvl1pPr>
              <a:defRPr sz="5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69" y="508950"/>
            <a:ext cx="618067" cy="220975"/>
          </a:xfrm>
          <a:prstGeom prst="rect">
            <a:avLst/>
          </a:prstGeom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4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80883313-83E3-9442-9127-CC9B3286B845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17389" y="6560065"/>
            <a:ext cx="2529587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GB" sz="800" dirty="0">
                <a:solidFill>
                  <a:srgbClr val="13316E"/>
                </a:solidFill>
                <a:latin typeface="Calibri"/>
                <a:cs typeface="Calibri"/>
              </a:rPr>
              <a:t>©British Medical Association</a:t>
            </a:r>
          </a:p>
        </p:txBody>
      </p:sp>
    </p:spTree>
    <p:extLst>
      <p:ext uri="{BB962C8B-B14F-4D97-AF65-F5344CB8AC3E}">
        <p14:creationId xmlns:p14="http://schemas.microsoft.com/office/powerpoint/2010/main" val="191665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3" y="435905"/>
            <a:ext cx="940633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8" y="1675646"/>
            <a:ext cx="4906397" cy="4083188"/>
          </a:xfrm>
        </p:spPr>
        <p:txBody>
          <a:bodyPr/>
          <a:lstStyle>
            <a:lvl2pPr>
              <a:lnSpc>
                <a:spcPts val="2133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ts val="2133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178586" y="1718736"/>
            <a:ext cx="5516033" cy="406611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532B96B4-7CE1-A24F-8517-35E9C67AC902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29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3" y="435905"/>
            <a:ext cx="9434683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502980" y="1668136"/>
            <a:ext cx="11191605" cy="411671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4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4CC51A8F-81CC-1845-AE5B-8F08D99D5B9F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01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896"/>
            <a:ext cx="9415780" cy="6454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02980" y="1223857"/>
            <a:ext cx="11191605" cy="467748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4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B6962083-3031-7445-8ED2-AB4C74268E27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3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517392" y="341821"/>
            <a:ext cx="7191509" cy="1660547"/>
          </a:xfrm>
        </p:spPr>
        <p:txBody>
          <a:bodyPr>
            <a:noAutofit/>
          </a:bodyPr>
          <a:lstStyle>
            <a:lvl1pPr>
              <a:lnSpc>
                <a:spcPts val="6400"/>
              </a:lnSpc>
              <a:defRPr sz="6100"/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8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42EC2B97-85FC-2A43-B01D-0D237DE19486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501" y="6376568"/>
            <a:ext cx="34148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59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54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2" y="435905"/>
            <a:ext cx="7191509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933"/>
              </a:lnSpc>
              <a:spcAft>
                <a:spcPts val="800"/>
              </a:spcAft>
              <a:defRPr sz="2700"/>
            </a:lvl1pPr>
            <a:lvl2pPr>
              <a:lnSpc>
                <a:spcPts val="2400"/>
              </a:lnSpc>
              <a:spcAft>
                <a:spcPts val="800"/>
              </a:spcAft>
              <a:defRPr sz="2400"/>
            </a:lvl2pPr>
            <a:lvl3pPr>
              <a:lnSpc>
                <a:spcPts val="2400"/>
              </a:lnSpc>
              <a:spcAft>
                <a:spcPts val="800"/>
              </a:spcAft>
              <a:defRPr sz="2400"/>
            </a:lvl3pPr>
            <a:lvl4pPr>
              <a:lnSpc>
                <a:spcPts val="2400"/>
              </a:lnSpc>
              <a:spcAft>
                <a:spcPts val="800"/>
              </a:spcAft>
              <a:defRPr sz="2400"/>
            </a:lvl4pPr>
            <a:lvl5pPr>
              <a:lnSpc>
                <a:spcPts val="2400"/>
              </a:lnSpc>
              <a:spcAft>
                <a:spcPts val="800"/>
              </a:spcAft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8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3FFC9BE3-63B7-8B4B-8F7F-E2147C04187A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501" y="6376568"/>
            <a:ext cx="34148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59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4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 - Eng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392" y="341839"/>
            <a:ext cx="7195469" cy="166199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245054" y="1541817"/>
            <a:ext cx="1946980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403" y="1607300"/>
            <a:ext cx="724887" cy="185301"/>
          </a:xfrm>
          <a:prstGeom prst="rect">
            <a:avLst/>
          </a:prstGeom>
        </p:spPr>
      </p:pic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E872B90C-1F9A-2342-AE32-F7306AED6DDC}" type="datetime3">
              <a:rPr lang="en-GB" smtClean="0"/>
              <a:t>30 May,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67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gular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2" y="435893"/>
            <a:ext cx="7191509" cy="6584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lnSpc>
                <a:spcPts val="2133"/>
              </a:lnSpc>
              <a:defRPr/>
            </a:lvl2pPr>
            <a:lvl3pPr>
              <a:lnSpc>
                <a:spcPts val="2133"/>
              </a:lnSpc>
              <a:defRPr/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8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501" y="6376568"/>
            <a:ext cx="34148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59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29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2" y="435905"/>
            <a:ext cx="7191509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35" y="1675647"/>
            <a:ext cx="4520783" cy="4083188"/>
          </a:xfrm>
        </p:spPr>
        <p:txBody>
          <a:bodyPr/>
          <a:lstStyle>
            <a:lvl2pPr>
              <a:lnSpc>
                <a:spcPts val="2133"/>
              </a:lnSpc>
              <a:defRPr/>
            </a:lvl2pPr>
            <a:lvl3pPr>
              <a:lnSpc>
                <a:spcPts val="2133"/>
              </a:lnSpc>
              <a:defRPr/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379533" y="1675647"/>
            <a:ext cx="4520783" cy="4083188"/>
          </a:xfrm>
        </p:spPr>
        <p:txBody>
          <a:bodyPr/>
          <a:lstStyle>
            <a:lvl2pPr>
              <a:lnSpc>
                <a:spcPts val="2133"/>
              </a:lnSpc>
              <a:defRPr/>
            </a:lvl2pPr>
            <a:lvl3pPr>
              <a:lnSpc>
                <a:spcPts val="2133"/>
              </a:lnSpc>
              <a:defRPr/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8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E7BB62AC-DBC0-F640-92EC-7B48F07DED43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501" y="6376568"/>
            <a:ext cx="34148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59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57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2" y="435905"/>
            <a:ext cx="7191509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8" y="1675647"/>
            <a:ext cx="9396955" cy="4083188"/>
          </a:xfrm>
        </p:spPr>
        <p:txBody>
          <a:bodyPr numCol="2" spcCol="383925"/>
          <a:lstStyle>
            <a:lvl2pPr>
              <a:lnSpc>
                <a:spcPts val="2133"/>
              </a:lnSpc>
              <a:defRPr/>
            </a:lvl2pPr>
            <a:lvl3pPr>
              <a:lnSpc>
                <a:spcPts val="2133"/>
              </a:lnSpc>
              <a:defRPr/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8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D0F0202F-4CBE-5349-963C-01099BEDC548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501" y="6376568"/>
            <a:ext cx="34148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59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15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2" y="435905"/>
            <a:ext cx="7191509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32" y="1675647"/>
            <a:ext cx="4906399" cy="4083188"/>
          </a:xfrm>
        </p:spPr>
        <p:txBody>
          <a:bodyPr/>
          <a:lstStyle>
            <a:lvl2pPr>
              <a:lnSpc>
                <a:spcPts val="2133"/>
              </a:lnSpc>
              <a:defRPr/>
            </a:lvl2pPr>
            <a:lvl3pPr>
              <a:lnSpc>
                <a:spcPts val="2133"/>
              </a:lnSpc>
              <a:defRPr/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86654" y="1727202"/>
            <a:ext cx="5499476" cy="406516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8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746DC858-F03D-564D-B915-4EAA96B26C2B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501" y="6376568"/>
            <a:ext cx="34148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59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45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905"/>
            <a:ext cx="7191508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8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C89860A9-C8F6-5641-983D-303BDE492943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501" y="6376568"/>
            <a:ext cx="34148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59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06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127669"/>
            <a:ext cx="12192000" cy="730331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28" tIns="81263" rIns="162528" bIns="81263" rtlCol="0" anchor="ctr"/>
          <a:lstStyle/>
          <a:p>
            <a:pPr algn="ctr" defTabSz="81262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905"/>
            <a:ext cx="7191508" cy="658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03" y="508950"/>
            <a:ext cx="618068" cy="220975"/>
          </a:xfrm>
          <a:prstGeom prst="rect">
            <a:avLst/>
          </a:prstGeom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8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80883313-83E3-9442-9127-CC9B3286B845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501" y="6376568"/>
            <a:ext cx="34148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59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17390" y="6560058"/>
            <a:ext cx="2529588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defTabSz="812620"/>
            <a:r>
              <a:rPr lang="en-GB" sz="800" dirty="0">
                <a:solidFill>
                  <a:srgbClr val="13316E"/>
                </a:solidFill>
                <a:latin typeface="Calibri"/>
                <a:cs typeface="Calibri"/>
              </a:rPr>
              <a:t>©British Medical Association</a:t>
            </a:r>
          </a:p>
        </p:txBody>
      </p:sp>
    </p:spTree>
    <p:extLst>
      <p:ext uri="{BB962C8B-B14F-4D97-AF65-F5344CB8AC3E}">
        <p14:creationId xmlns:p14="http://schemas.microsoft.com/office/powerpoint/2010/main" val="3062905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905"/>
            <a:ext cx="7191508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32" y="1675647"/>
            <a:ext cx="4906399" cy="4083188"/>
          </a:xfrm>
        </p:spPr>
        <p:txBody>
          <a:bodyPr/>
          <a:lstStyle>
            <a:lvl2pPr>
              <a:lnSpc>
                <a:spcPts val="2133"/>
              </a:lnSpc>
              <a:defRPr/>
            </a:lvl2pPr>
            <a:lvl3pPr>
              <a:lnSpc>
                <a:spcPts val="2133"/>
              </a:lnSpc>
              <a:defRPr/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178586" y="1718736"/>
            <a:ext cx="5516033" cy="406611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8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532B96B4-7CE1-A24F-8517-35E9C67AC902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501" y="6376568"/>
            <a:ext cx="34148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59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71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905"/>
            <a:ext cx="7191508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502980" y="1668136"/>
            <a:ext cx="11191605" cy="411671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8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4CC51A8F-81CC-1845-AE5B-8F08D99D5B9F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501" y="6376568"/>
            <a:ext cx="34148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59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347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896"/>
            <a:ext cx="7191508" cy="6454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02980" y="1223857"/>
            <a:ext cx="11191605" cy="467748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8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B6962083-3031-7445-8ED2-AB4C74268E27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88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399" y="341839"/>
            <a:ext cx="7184545" cy="166199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8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88F69CEE-CB96-4542-834A-2FD2AEBF297D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5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 - N Ire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392" y="341839"/>
            <a:ext cx="7195469" cy="166199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245054" y="1541817"/>
            <a:ext cx="1946980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396" y="1607297"/>
            <a:ext cx="1497241" cy="144000"/>
          </a:xfrm>
          <a:prstGeom prst="rect">
            <a:avLst/>
          </a:prstGeom>
        </p:spPr>
      </p:pic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F64BB13B-7A7E-DE4C-A2BD-1E91A116B696}" type="datetime3">
              <a:rPr lang="en-GB" smtClean="0"/>
              <a:t>30 May,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79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517392" y="341821"/>
            <a:ext cx="7191509" cy="1660547"/>
          </a:xfrm>
        </p:spPr>
        <p:txBody>
          <a:bodyPr>
            <a:noAutofit/>
          </a:bodyPr>
          <a:lstStyle>
            <a:lvl1pPr>
              <a:lnSpc>
                <a:spcPts val="6400"/>
              </a:lnSpc>
              <a:defRPr sz="6100"/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42EC2B97-85FC-2A43-B01D-0D237DE19486}" type="datetime3">
              <a:rPr lang="en-GB" smtClean="0"/>
              <a:t>30 May, 2018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5431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6" y="435905"/>
            <a:ext cx="942523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80000"/>
              </a:lnSpc>
              <a:spcAft>
                <a:spcPts val="800"/>
              </a:spcAft>
              <a:defRPr sz="3700"/>
            </a:lvl1pPr>
            <a:lvl2pPr>
              <a:lnSpc>
                <a:spcPct val="80000"/>
              </a:lnSpc>
              <a:spcAft>
                <a:spcPts val="800"/>
              </a:spcAft>
              <a:defRPr sz="3200">
                <a:latin typeface="Calibri"/>
                <a:cs typeface="Calibri"/>
              </a:defRPr>
            </a:lvl2pPr>
            <a:lvl3pPr>
              <a:lnSpc>
                <a:spcPct val="80000"/>
              </a:lnSpc>
              <a:spcAft>
                <a:spcPts val="800"/>
              </a:spcAft>
              <a:defRPr sz="2700">
                <a:latin typeface="Calibri"/>
                <a:cs typeface="Calibri"/>
              </a:defRPr>
            </a:lvl3pPr>
            <a:lvl4pPr>
              <a:lnSpc>
                <a:spcPct val="80000"/>
              </a:lnSpc>
              <a:spcAft>
                <a:spcPts val="800"/>
              </a:spcAft>
              <a:defRPr sz="2700">
                <a:latin typeface="Calibri"/>
                <a:cs typeface="Calibri"/>
              </a:defRPr>
            </a:lvl4pPr>
            <a:lvl5pPr>
              <a:lnSpc>
                <a:spcPct val="80000"/>
              </a:lnSpc>
              <a:spcAft>
                <a:spcPts val="800"/>
              </a:spcAft>
              <a:defRPr sz="2700"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3FFC9BE3-63B7-8B4B-8F7F-E2147C04187A}" type="datetime3">
              <a:rPr lang="en-GB" smtClean="0"/>
              <a:t>30 May, 2018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6607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gular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6" y="435893"/>
            <a:ext cx="9425231" cy="6584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80000"/>
              </a:lnSpc>
              <a:defRPr sz="3700"/>
            </a:lvl1pPr>
            <a:lvl2pPr>
              <a:lnSpc>
                <a:spcPct val="80000"/>
              </a:lnSpc>
              <a:defRPr sz="3200"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 smtClean="0"/>
              <a:t>30 May, 2018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3841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6" y="435893"/>
            <a:ext cx="9425231" cy="6584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3200"/>
              </a:lnSpc>
              <a:buFont typeface="Calibri" panose="020F0502020204030204" pitchFamily="34" charset="0"/>
              <a:buNone/>
              <a:defRPr b="0">
                <a:solidFill>
                  <a:schemeClr val="tx2">
                    <a:lumMod val="95000"/>
                    <a:lumOff val="5000"/>
                  </a:schemeClr>
                </a:solidFill>
              </a:defRPr>
            </a:lvl1pPr>
            <a:lvl2pPr>
              <a:lnSpc>
                <a:spcPts val="3200"/>
              </a:lnSpc>
              <a:defRPr/>
            </a:lvl2pPr>
            <a:lvl3pPr marL="954425" indent="-471923">
              <a:lnSpc>
                <a:spcPts val="2667"/>
              </a:lnSpc>
              <a:tabLst/>
              <a:defRPr lang="en-US" sz="3200" b="0" kern="1200" spc="-67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3pPr>
            <a:lvl4pPr>
              <a:lnSpc>
                <a:spcPts val="2667"/>
              </a:lnSpc>
              <a:defRPr/>
            </a:lvl4pPr>
            <a:lvl5pPr marL="1436929" indent="-482504">
              <a:lnSpc>
                <a:spcPts val="2667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 smtClean="0"/>
              <a:t>30 May, 2018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497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5" y="435905"/>
            <a:ext cx="9382913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7" y="1675646"/>
            <a:ext cx="4520781" cy="4083188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379524" y="1675646"/>
            <a:ext cx="4520781" cy="4083188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E7BB62AC-DBC0-F640-92EC-7B48F07DED43}" type="datetime3">
              <a:rPr lang="en-GB" smtClean="0"/>
              <a:t>30 May, 2018</a:t>
            </a:fld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2801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402" y="435905"/>
            <a:ext cx="938019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8" y="1675646"/>
            <a:ext cx="9396955" cy="4083188"/>
          </a:xfrm>
        </p:spPr>
        <p:txBody>
          <a:bodyPr numCol="2" spcCol="287947"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D0F0202F-4CBE-5349-963C-01099BEDC548}" type="datetime3">
              <a:rPr lang="en-GB" smtClean="0"/>
              <a:t>30 May, 2018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7684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2" y="435905"/>
            <a:ext cx="9396877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8" y="1675646"/>
            <a:ext cx="4906397" cy="4083188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86654" y="1727199"/>
            <a:ext cx="5499476" cy="406516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746DC858-F03D-564D-B915-4EAA96B26C2B}" type="datetime3">
              <a:rPr lang="en-GB" smtClean="0"/>
              <a:t>30 May, 2018</a:t>
            </a:fld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6055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905"/>
            <a:ext cx="7191508" cy="658425"/>
          </a:xfrm>
        </p:spPr>
        <p:txBody>
          <a:bodyPr/>
          <a:lstStyle>
            <a:lvl1pPr>
              <a:defRPr sz="53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C89860A9-C8F6-5641-983D-303BDE492943}" type="datetime3">
              <a:rPr lang="en-GB" smtClean="0"/>
              <a:t>30 May, 2018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37679" y="1727199"/>
            <a:ext cx="11148441" cy="406516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8983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127669"/>
            <a:ext cx="12192000" cy="730331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905"/>
            <a:ext cx="7191508" cy="658425"/>
          </a:xfrm>
        </p:spPr>
        <p:txBody>
          <a:bodyPr/>
          <a:lstStyle>
            <a:lvl1pPr>
              <a:defRPr sz="5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69" y="508950"/>
            <a:ext cx="618067" cy="220975"/>
          </a:xfrm>
          <a:prstGeom prst="rect">
            <a:avLst/>
          </a:prstGeom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80883313-83E3-9442-9127-CC9B3286B845}" type="datetime3">
              <a:rPr lang="en-GB" smtClean="0"/>
              <a:t>30 May, 2018</a:t>
            </a:fld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17389" y="6560062"/>
            <a:ext cx="2529587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800" b="0" i="0" u="none" strike="noStrike" kern="1200" baseline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37679" y="1727199"/>
            <a:ext cx="11148441" cy="40651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8921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3" y="435905"/>
            <a:ext cx="940633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8" y="1675646"/>
            <a:ext cx="4906397" cy="4083188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178586" y="1718736"/>
            <a:ext cx="5516033" cy="406611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532B96B4-7CE1-A24F-8517-35E9C67AC902}" type="datetime3">
              <a:rPr lang="en-GB" smtClean="0"/>
              <a:t>30 May, 2018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347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 - Sco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392" y="341839"/>
            <a:ext cx="7195469" cy="166199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245054" y="1541817"/>
            <a:ext cx="1946980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421" y="1607297"/>
            <a:ext cx="765521" cy="144000"/>
          </a:xfrm>
          <a:prstGeom prst="rect">
            <a:avLst/>
          </a:prstGeom>
        </p:spPr>
      </p:pic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4269046F-C088-4549-BFC8-FFDEDAB9BF01}" type="datetime3">
              <a:rPr lang="en-GB" smtClean="0"/>
              <a:t>30 May,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984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3" y="435905"/>
            <a:ext cx="9434683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502980" y="1668136"/>
            <a:ext cx="11191605" cy="411671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4CC51A8F-81CC-1845-AE5B-8F08D99D5B9F}" type="datetime3">
              <a:rPr lang="en-GB" smtClean="0"/>
              <a:t>30 May, 2018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6103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896"/>
            <a:ext cx="9415780" cy="6454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02980" y="1223857"/>
            <a:ext cx="11191605" cy="467748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B6962083-3031-7445-8ED2-AB4C74268E27}" type="datetime3">
              <a:rPr lang="en-GB" smtClean="0"/>
              <a:t>30 May, 2018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6136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517392" y="341821"/>
            <a:ext cx="7191509" cy="1660547"/>
          </a:xfrm>
        </p:spPr>
        <p:txBody>
          <a:bodyPr>
            <a:noAutofit/>
          </a:bodyPr>
          <a:lstStyle>
            <a:lvl1pPr>
              <a:lnSpc>
                <a:spcPts val="6400"/>
              </a:lnSpc>
              <a:defRPr sz="6100"/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4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42EC2B97-85FC-2A43-B01D-0D237DE19486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461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6" y="435905"/>
            <a:ext cx="942523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3467"/>
              </a:lnSpc>
              <a:spcAft>
                <a:spcPts val="800"/>
              </a:spcAft>
              <a:defRPr sz="3700"/>
            </a:lvl1pPr>
            <a:lvl2pPr>
              <a:lnSpc>
                <a:spcPts val="3200"/>
              </a:lnSpc>
              <a:spcAft>
                <a:spcPts val="800"/>
              </a:spcAft>
              <a:defRPr sz="3200">
                <a:latin typeface="Calibri" panose="020F0502020204030204" pitchFamily="34" charset="0"/>
              </a:defRPr>
            </a:lvl2pPr>
            <a:lvl3pPr>
              <a:lnSpc>
                <a:spcPts val="2667"/>
              </a:lnSpc>
              <a:spcAft>
                <a:spcPts val="800"/>
              </a:spcAft>
              <a:defRPr sz="2700">
                <a:latin typeface="Calibri" panose="020F0502020204030204" pitchFamily="34" charset="0"/>
              </a:defRPr>
            </a:lvl3pPr>
            <a:lvl4pPr>
              <a:lnSpc>
                <a:spcPts val="2667"/>
              </a:lnSpc>
              <a:spcAft>
                <a:spcPts val="800"/>
              </a:spcAft>
              <a:defRPr sz="2700">
                <a:latin typeface="+mn-lt"/>
              </a:defRPr>
            </a:lvl4pPr>
            <a:lvl5pPr>
              <a:lnSpc>
                <a:spcPts val="2667"/>
              </a:lnSpc>
              <a:spcAft>
                <a:spcPts val="800"/>
              </a:spcAft>
              <a:defRPr sz="27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4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3FFC9BE3-63B7-8B4B-8F7F-E2147C04187A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769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gular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6" y="435893"/>
            <a:ext cx="9425231" cy="6584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3467"/>
              </a:lnSpc>
              <a:defRPr sz="3700"/>
            </a:lvl1pPr>
            <a:lvl2pPr>
              <a:lnSpc>
                <a:spcPts val="3200"/>
              </a:lnSpc>
              <a:defRPr sz="3200">
                <a:latin typeface="Calibri" panose="020F0502020204030204" pitchFamily="34" charset="0"/>
              </a:defRPr>
            </a:lvl2pPr>
            <a:lvl3pPr>
              <a:lnSpc>
                <a:spcPts val="2667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ts val="2667"/>
              </a:lnSpc>
              <a:defRPr/>
            </a:lvl4pPr>
            <a:lvl5pPr>
              <a:lnSpc>
                <a:spcPts val="2667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4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448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6" y="435893"/>
            <a:ext cx="9425231" cy="6584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107" indent="-457107">
              <a:lnSpc>
                <a:spcPts val="3200"/>
              </a:lnSpc>
              <a:buFont typeface="Calibri" panose="020F0502020204030204" pitchFamily="34" charset="0"/>
              <a:buChar char="—"/>
              <a:defRPr b="0">
                <a:solidFill>
                  <a:schemeClr val="tx2">
                    <a:lumMod val="95000"/>
                    <a:lumOff val="5000"/>
                  </a:schemeClr>
                </a:solidFill>
              </a:defRPr>
            </a:lvl1pPr>
            <a:lvl2pPr>
              <a:lnSpc>
                <a:spcPts val="3200"/>
              </a:lnSpc>
              <a:defRPr/>
            </a:lvl2pPr>
            <a:lvl3pPr marL="954425" indent="-471923">
              <a:lnSpc>
                <a:spcPts val="2667"/>
              </a:lnSpc>
              <a:tabLst/>
              <a:defRPr lang="en-US" sz="3200" b="0" kern="1200" spc="-67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3pPr>
            <a:lvl4pPr>
              <a:lnSpc>
                <a:spcPts val="2667"/>
              </a:lnSpc>
              <a:defRPr/>
            </a:lvl4pPr>
            <a:lvl5pPr marL="1436929" indent="-482504">
              <a:lnSpc>
                <a:spcPts val="2667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4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626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5" y="435905"/>
            <a:ext cx="9382913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7" y="1675646"/>
            <a:ext cx="4520781" cy="4083188"/>
          </a:xfrm>
        </p:spPr>
        <p:txBody>
          <a:bodyPr/>
          <a:lstStyle>
            <a:lvl2pPr>
              <a:lnSpc>
                <a:spcPts val="2133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ts val="2133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379524" y="1675646"/>
            <a:ext cx="4520781" cy="4083188"/>
          </a:xfrm>
        </p:spPr>
        <p:txBody>
          <a:bodyPr/>
          <a:lstStyle>
            <a:lvl2pPr>
              <a:lnSpc>
                <a:spcPts val="2133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ts val="2133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E7BB62AC-DBC0-F640-92EC-7B48F07DED43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571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402" y="435905"/>
            <a:ext cx="938019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8" y="1675646"/>
            <a:ext cx="9396955" cy="4083188"/>
          </a:xfrm>
        </p:spPr>
        <p:txBody>
          <a:bodyPr numCol="2" spcCol="287947"/>
          <a:lstStyle>
            <a:lvl2pPr>
              <a:lnSpc>
                <a:spcPts val="2133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ts val="2133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D0F0202F-4CBE-5349-963C-01099BEDC548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113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2" y="435905"/>
            <a:ext cx="9396877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8" y="1675646"/>
            <a:ext cx="4906397" cy="4083188"/>
          </a:xfrm>
        </p:spPr>
        <p:txBody>
          <a:bodyPr/>
          <a:lstStyle>
            <a:lvl2pPr>
              <a:lnSpc>
                <a:spcPts val="2133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ts val="2133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86654" y="1727199"/>
            <a:ext cx="5499476" cy="406516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4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746DC858-F03D-564D-B915-4EAA96B26C2B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969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905"/>
            <a:ext cx="7191508" cy="658425"/>
          </a:xfrm>
        </p:spPr>
        <p:txBody>
          <a:bodyPr/>
          <a:lstStyle>
            <a:lvl1pPr>
              <a:defRPr sz="53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4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C89860A9-C8F6-5641-983D-303BDE492943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0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 - W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392" y="341839"/>
            <a:ext cx="7195469" cy="166199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245054" y="1541817"/>
            <a:ext cx="1946980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379" y="1607297"/>
            <a:ext cx="1176000" cy="187395"/>
          </a:xfrm>
          <a:prstGeom prst="rect">
            <a:avLst/>
          </a:prstGeom>
        </p:spPr>
      </p:pic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15DE1E4C-A7D4-5A4A-A2E2-4D937AB3C1C8}" type="datetime3">
              <a:rPr lang="en-GB" smtClean="0"/>
              <a:t>30 May,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84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127669"/>
            <a:ext cx="12192000" cy="730331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905"/>
            <a:ext cx="7191508" cy="658425"/>
          </a:xfrm>
        </p:spPr>
        <p:txBody>
          <a:bodyPr/>
          <a:lstStyle>
            <a:lvl1pPr>
              <a:defRPr sz="5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69" y="508950"/>
            <a:ext cx="618067" cy="220975"/>
          </a:xfrm>
          <a:prstGeom prst="rect">
            <a:avLst/>
          </a:prstGeom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4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80883313-83E3-9442-9127-CC9B3286B845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17389" y="6560070"/>
            <a:ext cx="2529587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GB" sz="800" dirty="0">
                <a:solidFill>
                  <a:srgbClr val="13316E"/>
                </a:solidFill>
                <a:latin typeface="Calibri"/>
                <a:cs typeface="Calibri"/>
              </a:rPr>
              <a:t>©British Medical Association</a:t>
            </a:r>
          </a:p>
        </p:txBody>
      </p:sp>
    </p:spTree>
    <p:extLst>
      <p:ext uri="{BB962C8B-B14F-4D97-AF65-F5344CB8AC3E}">
        <p14:creationId xmlns:p14="http://schemas.microsoft.com/office/powerpoint/2010/main" val="3642840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3" y="435905"/>
            <a:ext cx="940633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8" y="1675646"/>
            <a:ext cx="4906397" cy="4083188"/>
          </a:xfrm>
        </p:spPr>
        <p:txBody>
          <a:bodyPr/>
          <a:lstStyle>
            <a:lvl2pPr>
              <a:lnSpc>
                <a:spcPts val="2133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ts val="2133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178586" y="1718736"/>
            <a:ext cx="5516033" cy="406611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532B96B4-7CE1-A24F-8517-35E9C67AC902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9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3" y="435905"/>
            <a:ext cx="9434683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502980" y="1668136"/>
            <a:ext cx="11191605" cy="411671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4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4CC51A8F-81CC-1845-AE5B-8F08D99D5B9F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7268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896"/>
            <a:ext cx="9415780" cy="6454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02980" y="1223857"/>
            <a:ext cx="11191605" cy="467748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4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B6962083-3031-7445-8ED2-AB4C74268E27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25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517392" y="341821"/>
            <a:ext cx="7191509" cy="1660547"/>
          </a:xfrm>
        </p:spPr>
        <p:txBody>
          <a:bodyPr>
            <a:noAutofit/>
          </a:bodyPr>
          <a:lstStyle>
            <a:lvl1pPr>
              <a:lnSpc>
                <a:spcPts val="6400"/>
              </a:lnSpc>
              <a:defRPr sz="6100"/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4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42EC2B97-85FC-2A43-B01D-0D237DE19486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286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6" y="435905"/>
            <a:ext cx="942523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3467"/>
              </a:lnSpc>
              <a:spcAft>
                <a:spcPts val="800"/>
              </a:spcAft>
              <a:defRPr sz="3700"/>
            </a:lvl1pPr>
            <a:lvl2pPr>
              <a:lnSpc>
                <a:spcPts val="3200"/>
              </a:lnSpc>
              <a:spcAft>
                <a:spcPts val="800"/>
              </a:spcAft>
              <a:defRPr sz="3200">
                <a:latin typeface="Calibri" panose="020F0502020204030204" pitchFamily="34" charset="0"/>
              </a:defRPr>
            </a:lvl2pPr>
            <a:lvl3pPr>
              <a:lnSpc>
                <a:spcPts val="2667"/>
              </a:lnSpc>
              <a:spcAft>
                <a:spcPts val="800"/>
              </a:spcAft>
              <a:defRPr sz="2700">
                <a:latin typeface="Calibri" panose="020F0502020204030204" pitchFamily="34" charset="0"/>
              </a:defRPr>
            </a:lvl3pPr>
            <a:lvl4pPr>
              <a:lnSpc>
                <a:spcPts val="2667"/>
              </a:lnSpc>
              <a:spcAft>
                <a:spcPts val="800"/>
              </a:spcAft>
              <a:defRPr sz="2700">
                <a:latin typeface="+mn-lt"/>
              </a:defRPr>
            </a:lvl4pPr>
            <a:lvl5pPr>
              <a:lnSpc>
                <a:spcPts val="2667"/>
              </a:lnSpc>
              <a:spcAft>
                <a:spcPts val="800"/>
              </a:spcAft>
              <a:defRPr sz="27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4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3FFC9BE3-63B7-8B4B-8F7F-E2147C04187A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005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gular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6" y="435893"/>
            <a:ext cx="9425231" cy="6584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3467"/>
              </a:lnSpc>
              <a:defRPr sz="3700"/>
            </a:lvl1pPr>
            <a:lvl2pPr>
              <a:lnSpc>
                <a:spcPts val="3200"/>
              </a:lnSpc>
              <a:defRPr sz="3200">
                <a:latin typeface="Calibri" panose="020F0502020204030204" pitchFamily="34" charset="0"/>
              </a:defRPr>
            </a:lvl2pPr>
            <a:lvl3pPr>
              <a:lnSpc>
                <a:spcPts val="2667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ts val="2667"/>
              </a:lnSpc>
              <a:defRPr/>
            </a:lvl4pPr>
            <a:lvl5pPr>
              <a:lnSpc>
                <a:spcPts val="2667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4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019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6" y="435893"/>
            <a:ext cx="9425231" cy="6584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107" indent="-457107">
              <a:lnSpc>
                <a:spcPts val="3200"/>
              </a:lnSpc>
              <a:buFont typeface="Calibri" panose="020F0502020204030204" pitchFamily="34" charset="0"/>
              <a:buChar char="—"/>
              <a:defRPr b="0">
                <a:solidFill>
                  <a:schemeClr val="tx2">
                    <a:lumMod val="95000"/>
                    <a:lumOff val="5000"/>
                  </a:schemeClr>
                </a:solidFill>
              </a:defRPr>
            </a:lvl1pPr>
            <a:lvl2pPr>
              <a:lnSpc>
                <a:spcPts val="3200"/>
              </a:lnSpc>
              <a:defRPr/>
            </a:lvl2pPr>
            <a:lvl3pPr marL="954425" indent="-471923">
              <a:lnSpc>
                <a:spcPts val="2667"/>
              </a:lnSpc>
              <a:tabLst/>
              <a:defRPr lang="en-US" sz="3200" b="0" kern="1200" spc="-67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3pPr>
            <a:lvl4pPr>
              <a:lnSpc>
                <a:spcPts val="2667"/>
              </a:lnSpc>
              <a:defRPr/>
            </a:lvl4pPr>
            <a:lvl5pPr marL="1436929" indent="-482504">
              <a:lnSpc>
                <a:spcPts val="2667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4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3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5" y="435905"/>
            <a:ext cx="9382913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7" y="1675646"/>
            <a:ext cx="4520781" cy="4083188"/>
          </a:xfrm>
        </p:spPr>
        <p:txBody>
          <a:bodyPr/>
          <a:lstStyle>
            <a:lvl2pPr>
              <a:lnSpc>
                <a:spcPts val="2133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ts val="2133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379524" y="1675646"/>
            <a:ext cx="4520781" cy="4083188"/>
          </a:xfrm>
        </p:spPr>
        <p:txBody>
          <a:bodyPr/>
          <a:lstStyle>
            <a:lvl2pPr>
              <a:lnSpc>
                <a:spcPts val="2133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ts val="2133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E7BB62AC-DBC0-F640-92EC-7B48F07DED43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633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402" y="435905"/>
            <a:ext cx="938019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8" y="1675646"/>
            <a:ext cx="9396955" cy="4083188"/>
          </a:xfrm>
        </p:spPr>
        <p:txBody>
          <a:bodyPr numCol="2" spcCol="287947"/>
          <a:lstStyle>
            <a:lvl2pPr>
              <a:lnSpc>
                <a:spcPts val="2133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ts val="2133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D0F0202F-4CBE-5349-963C-01099BEDC548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6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517392" y="341821"/>
            <a:ext cx="7191509" cy="1660547"/>
          </a:xfrm>
        </p:spPr>
        <p:txBody>
          <a:bodyPr>
            <a:noAutofit/>
          </a:bodyPr>
          <a:lstStyle>
            <a:lvl1pPr>
              <a:lnSpc>
                <a:spcPts val="6400"/>
              </a:lnSpc>
              <a:defRPr sz="6100"/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4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42EC2B97-85FC-2A43-B01D-0D237DE19486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231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2" y="435905"/>
            <a:ext cx="9396877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8" y="1675646"/>
            <a:ext cx="4906397" cy="4083188"/>
          </a:xfrm>
        </p:spPr>
        <p:txBody>
          <a:bodyPr/>
          <a:lstStyle>
            <a:lvl2pPr>
              <a:lnSpc>
                <a:spcPts val="2133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ts val="2133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86654" y="1727199"/>
            <a:ext cx="5499476" cy="406516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4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746DC858-F03D-564D-B915-4EAA96B26C2B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515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905"/>
            <a:ext cx="7191508" cy="658425"/>
          </a:xfrm>
        </p:spPr>
        <p:txBody>
          <a:bodyPr/>
          <a:lstStyle>
            <a:lvl1pPr>
              <a:defRPr sz="53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4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C89860A9-C8F6-5641-983D-303BDE492943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545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127669"/>
            <a:ext cx="12192000" cy="730331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905"/>
            <a:ext cx="7191508" cy="658425"/>
          </a:xfrm>
        </p:spPr>
        <p:txBody>
          <a:bodyPr/>
          <a:lstStyle>
            <a:lvl1pPr>
              <a:defRPr sz="5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69" y="508950"/>
            <a:ext cx="618067" cy="220975"/>
          </a:xfrm>
          <a:prstGeom prst="rect">
            <a:avLst/>
          </a:prstGeom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4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80883313-83E3-9442-9127-CC9B3286B845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17389" y="6560070"/>
            <a:ext cx="2529587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GB" sz="800" dirty="0">
                <a:solidFill>
                  <a:srgbClr val="13316E"/>
                </a:solidFill>
                <a:latin typeface="Calibri"/>
                <a:cs typeface="Calibri"/>
              </a:rPr>
              <a:t>©British Medical Association</a:t>
            </a:r>
          </a:p>
        </p:txBody>
      </p:sp>
    </p:spTree>
    <p:extLst>
      <p:ext uri="{BB962C8B-B14F-4D97-AF65-F5344CB8AC3E}">
        <p14:creationId xmlns:p14="http://schemas.microsoft.com/office/powerpoint/2010/main" val="34754601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3" y="435905"/>
            <a:ext cx="940633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8" y="1675646"/>
            <a:ext cx="4906397" cy="4083188"/>
          </a:xfrm>
        </p:spPr>
        <p:txBody>
          <a:bodyPr/>
          <a:lstStyle>
            <a:lvl2pPr>
              <a:lnSpc>
                <a:spcPts val="2133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ts val="2133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178586" y="1718736"/>
            <a:ext cx="5516033" cy="406611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532B96B4-7CE1-A24F-8517-35E9C67AC902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679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3" y="435905"/>
            <a:ext cx="9434683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502980" y="1668136"/>
            <a:ext cx="11191605" cy="411671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4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4CC51A8F-81CC-1845-AE5B-8F08D99D5B9F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63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896"/>
            <a:ext cx="9415780" cy="6454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02980" y="1223857"/>
            <a:ext cx="11191605" cy="467748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4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B6962083-3031-7445-8ED2-AB4C74268E27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722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399" y="341839"/>
            <a:ext cx="7184545" cy="166199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8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88F69CEE-CB96-4542-834A-2FD2AEBF297D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083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517392" y="341821"/>
            <a:ext cx="7191509" cy="1660547"/>
          </a:xfrm>
        </p:spPr>
        <p:txBody>
          <a:bodyPr>
            <a:noAutofit/>
          </a:bodyPr>
          <a:lstStyle>
            <a:lvl1pPr>
              <a:lnSpc>
                <a:spcPts val="6400"/>
              </a:lnSpc>
              <a:defRPr sz="6100"/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42EC2B97-85FC-2A43-B01D-0D237DE19486}" type="datetime3">
              <a:rPr lang="en-GB" smtClean="0"/>
              <a:t>30 May, 2018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32043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6" y="435905"/>
            <a:ext cx="942523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80000"/>
              </a:lnSpc>
              <a:spcAft>
                <a:spcPts val="800"/>
              </a:spcAft>
              <a:defRPr sz="3700"/>
            </a:lvl1pPr>
            <a:lvl2pPr>
              <a:lnSpc>
                <a:spcPct val="80000"/>
              </a:lnSpc>
              <a:spcAft>
                <a:spcPts val="800"/>
              </a:spcAft>
              <a:defRPr sz="3200">
                <a:latin typeface="Calibri"/>
                <a:cs typeface="Calibri"/>
              </a:defRPr>
            </a:lvl2pPr>
            <a:lvl3pPr>
              <a:lnSpc>
                <a:spcPct val="80000"/>
              </a:lnSpc>
              <a:spcAft>
                <a:spcPts val="800"/>
              </a:spcAft>
              <a:defRPr sz="2700">
                <a:latin typeface="Calibri"/>
                <a:cs typeface="Calibri"/>
              </a:defRPr>
            </a:lvl3pPr>
            <a:lvl4pPr>
              <a:lnSpc>
                <a:spcPct val="80000"/>
              </a:lnSpc>
              <a:spcAft>
                <a:spcPts val="800"/>
              </a:spcAft>
              <a:defRPr sz="2700">
                <a:latin typeface="Calibri"/>
                <a:cs typeface="Calibri"/>
              </a:defRPr>
            </a:lvl4pPr>
            <a:lvl5pPr>
              <a:lnSpc>
                <a:spcPct val="80000"/>
              </a:lnSpc>
              <a:spcAft>
                <a:spcPts val="800"/>
              </a:spcAft>
              <a:defRPr sz="2700"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3FFC9BE3-63B7-8B4B-8F7F-E2147C04187A}" type="datetime3">
              <a:rPr lang="en-GB" smtClean="0"/>
              <a:t>30 May, 2018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7381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gular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6" y="435893"/>
            <a:ext cx="9425231" cy="6584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80000"/>
              </a:lnSpc>
              <a:defRPr sz="3700"/>
            </a:lvl1pPr>
            <a:lvl2pPr>
              <a:lnSpc>
                <a:spcPct val="80000"/>
              </a:lnSpc>
              <a:defRPr sz="3200"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 smtClean="0"/>
              <a:t>30 May, 2018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83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6" y="435905"/>
            <a:ext cx="942523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3467"/>
              </a:lnSpc>
              <a:spcAft>
                <a:spcPts val="800"/>
              </a:spcAft>
              <a:defRPr sz="3700"/>
            </a:lvl1pPr>
            <a:lvl2pPr>
              <a:lnSpc>
                <a:spcPts val="3200"/>
              </a:lnSpc>
              <a:spcAft>
                <a:spcPts val="800"/>
              </a:spcAft>
              <a:defRPr sz="3200">
                <a:latin typeface="Calibri" panose="020F0502020204030204" pitchFamily="34" charset="0"/>
              </a:defRPr>
            </a:lvl2pPr>
            <a:lvl3pPr>
              <a:lnSpc>
                <a:spcPts val="2667"/>
              </a:lnSpc>
              <a:spcAft>
                <a:spcPts val="800"/>
              </a:spcAft>
              <a:defRPr sz="2700">
                <a:latin typeface="Calibri" panose="020F0502020204030204" pitchFamily="34" charset="0"/>
              </a:defRPr>
            </a:lvl3pPr>
            <a:lvl4pPr>
              <a:lnSpc>
                <a:spcPts val="2667"/>
              </a:lnSpc>
              <a:spcAft>
                <a:spcPts val="800"/>
              </a:spcAft>
              <a:defRPr sz="2700">
                <a:latin typeface="+mn-lt"/>
              </a:defRPr>
            </a:lvl4pPr>
            <a:lvl5pPr>
              <a:lnSpc>
                <a:spcPts val="2667"/>
              </a:lnSpc>
              <a:spcAft>
                <a:spcPts val="800"/>
              </a:spcAft>
              <a:defRPr sz="27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4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3FFC9BE3-63B7-8B4B-8F7F-E2147C04187A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1382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6" y="435893"/>
            <a:ext cx="9425231" cy="6584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3200"/>
              </a:lnSpc>
              <a:buFont typeface="Calibri" panose="020F0502020204030204" pitchFamily="34" charset="0"/>
              <a:buNone/>
              <a:defRPr b="0">
                <a:solidFill>
                  <a:schemeClr val="tx2">
                    <a:lumMod val="95000"/>
                    <a:lumOff val="5000"/>
                  </a:schemeClr>
                </a:solidFill>
              </a:defRPr>
            </a:lvl1pPr>
            <a:lvl2pPr>
              <a:lnSpc>
                <a:spcPts val="3200"/>
              </a:lnSpc>
              <a:defRPr/>
            </a:lvl2pPr>
            <a:lvl3pPr marL="954425" indent="-471923">
              <a:lnSpc>
                <a:spcPts val="2667"/>
              </a:lnSpc>
              <a:tabLst/>
              <a:defRPr lang="en-US" sz="3200" b="0" kern="1200" spc="-67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3pPr>
            <a:lvl4pPr>
              <a:lnSpc>
                <a:spcPts val="2667"/>
              </a:lnSpc>
              <a:defRPr/>
            </a:lvl4pPr>
            <a:lvl5pPr marL="1436929" indent="-482504">
              <a:lnSpc>
                <a:spcPts val="2667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 smtClean="0"/>
              <a:t>30 May, 2018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5317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5" y="435905"/>
            <a:ext cx="9382913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7" y="1675646"/>
            <a:ext cx="4520781" cy="4083188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379524" y="1675646"/>
            <a:ext cx="4520781" cy="4083188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E7BB62AC-DBC0-F640-92EC-7B48F07DED43}" type="datetime3">
              <a:rPr lang="en-GB" smtClean="0"/>
              <a:t>30 May, 2018</a:t>
            </a:fld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4423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402" y="435905"/>
            <a:ext cx="938019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8" y="1675646"/>
            <a:ext cx="9396955" cy="4083188"/>
          </a:xfrm>
        </p:spPr>
        <p:txBody>
          <a:bodyPr numCol="2" spcCol="287947"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D0F0202F-4CBE-5349-963C-01099BEDC548}" type="datetime3">
              <a:rPr lang="en-GB" smtClean="0"/>
              <a:t>30 May, 2018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6904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2" y="435905"/>
            <a:ext cx="9396877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8" y="1675646"/>
            <a:ext cx="4906397" cy="4083188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86654" y="1727199"/>
            <a:ext cx="5499476" cy="406516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746DC858-F03D-564D-B915-4EAA96B26C2B}" type="datetime3">
              <a:rPr lang="en-GB" smtClean="0"/>
              <a:t>30 May, 2018</a:t>
            </a:fld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5766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905"/>
            <a:ext cx="7191508" cy="658425"/>
          </a:xfrm>
        </p:spPr>
        <p:txBody>
          <a:bodyPr/>
          <a:lstStyle>
            <a:lvl1pPr>
              <a:defRPr sz="53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C89860A9-C8F6-5641-983D-303BDE492943}" type="datetime3">
              <a:rPr lang="en-GB" smtClean="0"/>
              <a:t>30 May, 2018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37679" y="1727199"/>
            <a:ext cx="11148441" cy="406516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8902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127669"/>
            <a:ext cx="12192000" cy="730331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905"/>
            <a:ext cx="7191508" cy="658425"/>
          </a:xfrm>
        </p:spPr>
        <p:txBody>
          <a:bodyPr/>
          <a:lstStyle>
            <a:lvl1pPr>
              <a:defRPr sz="5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69" y="508950"/>
            <a:ext cx="618067" cy="220975"/>
          </a:xfrm>
          <a:prstGeom prst="rect">
            <a:avLst/>
          </a:prstGeom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80883313-83E3-9442-9127-CC9B3286B845}" type="datetime3">
              <a:rPr lang="en-GB" smtClean="0"/>
              <a:t>30 May, 2018</a:t>
            </a:fld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17389" y="6560069"/>
            <a:ext cx="2529587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800" b="0" i="0" u="none" strike="noStrike" kern="1200" baseline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37679" y="1727199"/>
            <a:ext cx="11148441" cy="40651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8182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3" y="435905"/>
            <a:ext cx="940633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8" y="1675646"/>
            <a:ext cx="4906397" cy="4083188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178586" y="1718736"/>
            <a:ext cx="5516033" cy="406611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532B96B4-7CE1-A24F-8517-35E9C67AC902}" type="datetime3">
              <a:rPr lang="en-GB" smtClean="0"/>
              <a:t>30 May, 2018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6904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3" y="435905"/>
            <a:ext cx="9434683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502980" y="1668136"/>
            <a:ext cx="11191605" cy="411671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4CC51A8F-81CC-1845-AE5B-8F08D99D5B9F}" type="datetime3">
              <a:rPr lang="en-GB" smtClean="0"/>
              <a:t>30 May, 2018</a:t>
            </a:fld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5856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896"/>
            <a:ext cx="9415780" cy="6454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02980" y="1223857"/>
            <a:ext cx="11191605" cy="467748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B6962083-3031-7445-8ED2-AB4C74268E27}" type="datetime3">
              <a:rPr lang="en-GB" smtClean="0"/>
              <a:t>30 May, 2018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6050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517392" y="341821"/>
            <a:ext cx="7191509" cy="1660547"/>
          </a:xfrm>
        </p:spPr>
        <p:txBody>
          <a:bodyPr>
            <a:noAutofit/>
          </a:bodyPr>
          <a:lstStyle>
            <a:lvl1pPr>
              <a:lnSpc>
                <a:spcPts val="6400"/>
              </a:lnSpc>
              <a:defRPr sz="6100"/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8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42EC2B97-85FC-2A43-B01D-0D237DE19486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87" y="6376568"/>
            <a:ext cx="34148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59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126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gular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6" y="435893"/>
            <a:ext cx="9425231" cy="6584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3467"/>
              </a:lnSpc>
              <a:defRPr sz="3700"/>
            </a:lvl1pPr>
            <a:lvl2pPr>
              <a:lnSpc>
                <a:spcPts val="3200"/>
              </a:lnSpc>
              <a:defRPr sz="3200">
                <a:latin typeface="Calibri" panose="020F0502020204030204" pitchFamily="34" charset="0"/>
              </a:defRPr>
            </a:lvl2pPr>
            <a:lvl3pPr>
              <a:lnSpc>
                <a:spcPts val="2667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ts val="2667"/>
              </a:lnSpc>
              <a:defRPr/>
            </a:lvl4pPr>
            <a:lvl5pPr>
              <a:lnSpc>
                <a:spcPts val="2667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4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141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2" y="435905"/>
            <a:ext cx="7191509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933"/>
              </a:lnSpc>
              <a:spcAft>
                <a:spcPts val="800"/>
              </a:spcAft>
              <a:defRPr sz="2700"/>
            </a:lvl1pPr>
            <a:lvl2pPr>
              <a:lnSpc>
                <a:spcPts val="2400"/>
              </a:lnSpc>
              <a:spcAft>
                <a:spcPts val="800"/>
              </a:spcAft>
              <a:defRPr sz="2400"/>
            </a:lvl2pPr>
            <a:lvl3pPr>
              <a:lnSpc>
                <a:spcPts val="2400"/>
              </a:lnSpc>
              <a:spcAft>
                <a:spcPts val="800"/>
              </a:spcAft>
              <a:defRPr sz="2400"/>
            </a:lvl3pPr>
            <a:lvl4pPr>
              <a:lnSpc>
                <a:spcPts val="2400"/>
              </a:lnSpc>
              <a:spcAft>
                <a:spcPts val="800"/>
              </a:spcAft>
              <a:defRPr sz="2400"/>
            </a:lvl4pPr>
            <a:lvl5pPr>
              <a:lnSpc>
                <a:spcPts val="2400"/>
              </a:lnSpc>
              <a:spcAft>
                <a:spcPts val="800"/>
              </a:spcAft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8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3FFC9BE3-63B7-8B4B-8F7F-E2147C04187A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87" y="6376568"/>
            <a:ext cx="34148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59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507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gular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2" y="435893"/>
            <a:ext cx="7191509" cy="6584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lnSpc>
                <a:spcPts val="2133"/>
              </a:lnSpc>
              <a:defRPr/>
            </a:lvl2pPr>
            <a:lvl3pPr>
              <a:lnSpc>
                <a:spcPts val="2133"/>
              </a:lnSpc>
              <a:defRPr/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8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87" y="6376568"/>
            <a:ext cx="34148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59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922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xt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2" y="435905"/>
            <a:ext cx="7191509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35" y="1675647"/>
            <a:ext cx="4520783" cy="4083188"/>
          </a:xfrm>
        </p:spPr>
        <p:txBody>
          <a:bodyPr/>
          <a:lstStyle>
            <a:lvl2pPr>
              <a:lnSpc>
                <a:spcPts val="2133"/>
              </a:lnSpc>
              <a:defRPr/>
            </a:lvl2pPr>
            <a:lvl3pPr>
              <a:lnSpc>
                <a:spcPts val="2133"/>
              </a:lnSpc>
              <a:defRPr/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379533" y="1675647"/>
            <a:ext cx="4520783" cy="4083188"/>
          </a:xfrm>
        </p:spPr>
        <p:txBody>
          <a:bodyPr/>
          <a:lstStyle>
            <a:lvl2pPr>
              <a:lnSpc>
                <a:spcPts val="2133"/>
              </a:lnSpc>
              <a:defRPr/>
            </a:lvl2pPr>
            <a:lvl3pPr>
              <a:lnSpc>
                <a:spcPts val="2133"/>
              </a:lnSpc>
              <a:defRPr/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8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E7BB62AC-DBC0-F640-92EC-7B48F07DED43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87" y="6376568"/>
            <a:ext cx="34148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59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442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2" y="435905"/>
            <a:ext cx="7191509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8" y="1675647"/>
            <a:ext cx="9396955" cy="4083188"/>
          </a:xfrm>
        </p:spPr>
        <p:txBody>
          <a:bodyPr numCol="2" spcCol="383925"/>
          <a:lstStyle>
            <a:lvl2pPr>
              <a:lnSpc>
                <a:spcPts val="2133"/>
              </a:lnSpc>
              <a:defRPr/>
            </a:lvl2pPr>
            <a:lvl3pPr>
              <a:lnSpc>
                <a:spcPts val="2133"/>
              </a:lnSpc>
              <a:defRPr/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8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D0F0202F-4CBE-5349-963C-01099BEDC548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87" y="6376568"/>
            <a:ext cx="34148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59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113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2" y="435905"/>
            <a:ext cx="7191509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32" y="1675647"/>
            <a:ext cx="4906399" cy="4083188"/>
          </a:xfrm>
        </p:spPr>
        <p:txBody>
          <a:bodyPr/>
          <a:lstStyle>
            <a:lvl2pPr>
              <a:lnSpc>
                <a:spcPts val="2133"/>
              </a:lnSpc>
              <a:defRPr/>
            </a:lvl2pPr>
            <a:lvl3pPr>
              <a:lnSpc>
                <a:spcPts val="2133"/>
              </a:lnSpc>
              <a:defRPr/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86654" y="1727202"/>
            <a:ext cx="5499476" cy="406516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8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746DC858-F03D-564D-B915-4EAA96B26C2B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87" y="6376568"/>
            <a:ext cx="34148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59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408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905"/>
            <a:ext cx="7191508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8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C89860A9-C8F6-5641-983D-303BDE492943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87" y="6376568"/>
            <a:ext cx="34148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59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569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127669"/>
            <a:ext cx="12192000" cy="730331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28" tIns="81263" rIns="162528" bIns="81263" rtlCol="0" anchor="ctr"/>
          <a:lstStyle/>
          <a:p>
            <a:pPr algn="ctr" defTabSz="81262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905"/>
            <a:ext cx="7191508" cy="658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79" y="508950"/>
            <a:ext cx="618068" cy="220975"/>
          </a:xfrm>
          <a:prstGeom prst="rect">
            <a:avLst/>
          </a:prstGeom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8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80883313-83E3-9442-9127-CC9B3286B845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87" y="6376568"/>
            <a:ext cx="34148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59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17390" y="6560038"/>
            <a:ext cx="2529588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defTabSz="812620"/>
            <a:r>
              <a:rPr lang="en-GB" sz="800" dirty="0">
                <a:solidFill>
                  <a:srgbClr val="13316E"/>
                </a:solidFill>
                <a:latin typeface="Calibri"/>
                <a:cs typeface="Calibri"/>
              </a:rPr>
              <a:t>©British Medical Association</a:t>
            </a:r>
          </a:p>
        </p:txBody>
      </p:sp>
    </p:spTree>
    <p:extLst>
      <p:ext uri="{BB962C8B-B14F-4D97-AF65-F5344CB8AC3E}">
        <p14:creationId xmlns:p14="http://schemas.microsoft.com/office/powerpoint/2010/main" val="9957362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905"/>
            <a:ext cx="7191508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32" y="1675647"/>
            <a:ext cx="4906399" cy="4083188"/>
          </a:xfrm>
        </p:spPr>
        <p:txBody>
          <a:bodyPr/>
          <a:lstStyle>
            <a:lvl2pPr>
              <a:lnSpc>
                <a:spcPts val="2133"/>
              </a:lnSpc>
              <a:defRPr/>
            </a:lvl2pPr>
            <a:lvl3pPr>
              <a:lnSpc>
                <a:spcPts val="2133"/>
              </a:lnSpc>
              <a:defRPr/>
            </a:lvl3pPr>
            <a:lvl4pPr>
              <a:lnSpc>
                <a:spcPts val="2133"/>
              </a:lnSpc>
              <a:defRPr/>
            </a:lvl4pPr>
            <a:lvl5pPr>
              <a:lnSpc>
                <a:spcPts val="2133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178572" y="1718736"/>
            <a:ext cx="5516033" cy="406611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8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532B96B4-7CE1-A24F-8517-35E9C67AC902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87" y="6376568"/>
            <a:ext cx="34148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59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7289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905"/>
            <a:ext cx="7191508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502980" y="1668136"/>
            <a:ext cx="11191605" cy="411671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8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4CC51A8F-81CC-1845-AE5B-8F08D99D5B9F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87" y="6376568"/>
            <a:ext cx="34148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59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533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8" y="435896"/>
            <a:ext cx="7191508" cy="6454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02980" y="1223857"/>
            <a:ext cx="11191605" cy="467748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8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B6962083-3031-7445-8ED2-AB4C74268E27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16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6" y="435893"/>
            <a:ext cx="9425231" cy="6584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107" indent="-457107">
              <a:lnSpc>
                <a:spcPts val="3200"/>
              </a:lnSpc>
              <a:buFont typeface="Calibri" panose="020F0502020204030204" pitchFamily="34" charset="0"/>
              <a:buChar char="—"/>
              <a:defRPr b="0">
                <a:solidFill>
                  <a:schemeClr val="tx2">
                    <a:lumMod val="95000"/>
                    <a:lumOff val="5000"/>
                  </a:schemeClr>
                </a:solidFill>
              </a:defRPr>
            </a:lvl1pPr>
            <a:lvl2pPr>
              <a:lnSpc>
                <a:spcPts val="3200"/>
              </a:lnSpc>
              <a:defRPr/>
            </a:lvl2pPr>
            <a:lvl3pPr marL="954425" indent="-471923">
              <a:lnSpc>
                <a:spcPts val="2667"/>
              </a:lnSpc>
              <a:tabLst/>
              <a:defRPr lang="en-US" sz="3200" b="0" kern="1200" spc="-67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3pPr>
            <a:lvl4pPr>
              <a:lnSpc>
                <a:spcPts val="2667"/>
              </a:lnSpc>
              <a:defRPr/>
            </a:lvl4pPr>
            <a:lvl5pPr marL="1436929" indent="-482504">
              <a:lnSpc>
                <a:spcPts val="2667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4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79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399" y="341831"/>
            <a:ext cx="7184545" cy="166199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8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88F69CEE-CB96-4542-834A-2FD2AEBF297D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581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392" y="341830"/>
            <a:ext cx="7195469" cy="166199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745ED1E8-6960-3D47-90C4-16534FF1BC65}" type="datetime3">
              <a:rPr lang="en-GB" smtClean="0"/>
              <a:t>30 May, 2018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9566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392" y="341830"/>
            <a:ext cx="7195469" cy="166199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B5BA1073-7662-6F40-AE28-55ABC5DA8CD7}" type="datetime3">
              <a:rPr lang="en-GB" smtClean="0"/>
              <a:t>30 May, 2018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688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392" y="341830"/>
            <a:ext cx="7195469" cy="166199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AFDC32B0-FC21-164D-B2AE-427EDF0A5E43}" type="datetime3">
              <a:rPr lang="en-GB" smtClean="0"/>
              <a:t>30 May, 2018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1958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392" y="341830"/>
            <a:ext cx="7195469" cy="166199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2E7A7341-6E70-D44C-941B-80C4EBDDABB7}" type="datetime3">
              <a:rPr lang="en-GB" smtClean="0"/>
              <a:t>30 May, 2018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2092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392" y="341830"/>
            <a:ext cx="7195469" cy="166199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2A26A3F8-7E36-7142-AB35-4ABC934D5DC4}" type="datetime3">
              <a:rPr lang="en-GB" smtClean="0"/>
              <a:t>30 May, 2018</a:t>
            </a:fld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1895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517392" y="341821"/>
            <a:ext cx="7191509" cy="1660547"/>
          </a:xfrm>
        </p:spPr>
        <p:txBody>
          <a:bodyPr>
            <a:noAutofit/>
          </a:bodyPr>
          <a:lstStyle>
            <a:lvl1pPr>
              <a:lnSpc>
                <a:spcPts val="6400"/>
              </a:lnSpc>
              <a:defRPr sz="6100"/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1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42EC2B97-85FC-2A43-B01D-0D237DE19486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91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798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6" y="435895"/>
            <a:ext cx="9425231" cy="65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80000"/>
              </a:lnSpc>
              <a:spcAft>
                <a:spcPts val="800"/>
              </a:spcAft>
              <a:defRPr sz="3700"/>
            </a:lvl1pPr>
            <a:lvl2pPr>
              <a:lnSpc>
                <a:spcPct val="80000"/>
              </a:lnSpc>
              <a:spcAft>
                <a:spcPts val="800"/>
              </a:spcAft>
              <a:defRPr sz="3200">
                <a:latin typeface="Calibri"/>
                <a:cs typeface="Calibri"/>
              </a:defRPr>
            </a:lvl2pPr>
            <a:lvl3pPr>
              <a:lnSpc>
                <a:spcPct val="80000"/>
              </a:lnSpc>
              <a:spcAft>
                <a:spcPts val="800"/>
              </a:spcAft>
              <a:defRPr sz="2700">
                <a:latin typeface="Calibri"/>
                <a:cs typeface="Calibri"/>
              </a:defRPr>
            </a:lvl3pPr>
            <a:lvl4pPr>
              <a:lnSpc>
                <a:spcPct val="80000"/>
              </a:lnSpc>
              <a:spcAft>
                <a:spcPts val="800"/>
              </a:spcAft>
              <a:defRPr sz="2700">
                <a:latin typeface="Calibri"/>
                <a:cs typeface="Calibri"/>
              </a:defRPr>
            </a:lvl4pPr>
            <a:lvl5pPr>
              <a:lnSpc>
                <a:spcPct val="80000"/>
              </a:lnSpc>
              <a:spcAft>
                <a:spcPts val="800"/>
              </a:spcAft>
              <a:defRPr sz="2700"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1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3FFC9BE3-63B7-8B4B-8F7F-E2147C04187A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91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609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gular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6" y="435893"/>
            <a:ext cx="9425231" cy="6584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80000"/>
              </a:lnSpc>
              <a:defRPr sz="3700"/>
            </a:lvl1pPr>
            <a:lvl2pPr>
              <a:lnSpc>
                <a:spcPct val="80000"/>
              </a:lnSpc>
              <a:defRPr sz="3200">
                <a:latin typeface="Calibri" panose="020F0502020204030204" pitchFamily="34" charset="0"/>
              </a:defRPr>
            </a:lvl2pPr>
            <a:lvl3pPr>
              <a:lnSpc>
                <a:spcPct val="80000"/>
              </a:lnSpc>
              <a:defRPr>
                <a:latin typeface="Calibri" panose="020F0502020204030204" pitchFamily="34" charset="0"/>
              </a:defRPr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1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91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783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paragraph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6" y="435893"/>
            <a:ext cx="9425231" cy="6584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3200"/>
              </a:lnSpc>
              <a:buFont typeface="Calibri" panose="020F0502020204030204" pitchFamily="34" charset="0"/>
              <a:buNone/>
              <a:defRPr b="0">
                <a:solidFill>
                  <a:schemeClr val="tx2">
                    <a:lumMod val="95000"/>
                    <a:lumOff val="5000"/>
                  </a:schemeClr>
                </a:solidFill>
              </a:defRPr>
            </a:lvl1pPr>
            <a:lvl2pPr>
              <a:lnSpc>
                <a:spcPts val="3200"/>
              </a:lnSpc>
              <a:defRPr/>
            </a:lvl2pPr>
            <a:lvl3pPr marL="954449" indent="-471935">
              <a:lnSpc>
                <a:spcPts val="2667"/>
              </a:lnSpc>
              <a:tabLst/>
              <a:defRPr lang="en-US" sz="3200" b="0" kern="1200" spc="-67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3pPr>
            <a:lvl4pPr>
              <a:lnSpc>
                <a:spcPts val="2667"/>
              </a:lnSpc>
              <a:defRPr/>
            </a:lvl4pPr>
            <a:lvl5pPr marL="1436965" indent="-482516">
              <a:lnSpc>
                <a:spcPts val="2667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1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7560F7E0-9C0D-2D49-8531-0E815FA79E9D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91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image" Target="../media/image8.emf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image" Target="../media/image8.emf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8.emf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8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8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8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8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8.emf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8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8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7392" y="341839"/>
            <a:ext cx="7195469" cy="166199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27" y="3104545"/>
            <a:ext cx="6976993" cy="2637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033" y="509375"/>
            <a:ext cx="1423975" cy="509108"/>
          </a:xfrm>
          <a:prstGeom prst="rect">
            <a:avLst/>
          </a:prstGeom>
        </p:spPr>
      </p:pic>
      <p:pic>
        <p:nvPicPr>
          <p:cNvPr id="12" name="Picture 11" descr="logoH.em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358" y="5525947"/>
            <a:ext cx="631855" cy="631855"/>
          </a:xfrm>
          <a:prstGeom prst="rect">
            <a:avLst/>
          </a:prstGeom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56FEBB99-03FC-C74A-B7BF-B5627E0A13F5}" type="datetime3">
              <a:rPr lang="en-GB" smtClean="0"/>
              <a:t>30 May, 2018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7389" y="6560069"/>
            <a:ext cx="2529587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800" b="0" i="0" u="none" strike="noStrike" kern="120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</p:spTree>
    <p:extLst>
      <p:ext uri="{BB962C8B-B14F-4D97-AF65-F5344CB8AC3E}">
        <p14:creationId xmlns:p14="http://schemas.microsoft.com/office/powerpoint/2010/main" val="384156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/>
  <p:txStyles>
    <p:titleStyle>
      <a:lvl1pPr algn="l" defTabSz="609475" rtl="0" eaLnBrk="1" latinLnBrk="0" hangingPunct="1">
        <a:lnSpc>
          <a:spcPts val="6400"/>
        </a:lnSpc>
        <a:spcBef>
          <a:spcPct val="0"/>
        </a:spcBef>
        <a:buNone/>
        <a:defRPr sz="6100" kern="1200" spc="-67">
          <a:solidFill>
            <a:srgbClr val="FFFFFF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60947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None/>
        <a:defRPr sz="3200" kern="1200" spc="-27">
          <a:solidFill>
            <a:schemeClr val="bg1"/>
          </a:solidFill>
          <a:latin typeface="Calibri"/>
          <a:ea typeface="+mn-ea"/>
          <a:cs typeface="Calibri"/>
        </a:defRPr>
      </a:lvl1pPr>
      <a:lvl2pPr marL="0" indent="0" algn="l" defTabSz="60947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None/>
        <a:defRPr sz="3200" kern="1200" spc="-27">
          <a:solidFill>
            <a:schemeClr val="bg1"/>
          </a:solidFill>
          <a:latin typeface="Calibri"/>
          <a:ea typeface="+mn-ea"/>
          <a:cs typeface="+mn-cs"/>
        </a:defRPr>
      </a:lvl2pPr>
      <a:lvl3pPr marL="311087" indent="-311087" algn="l" defTabSz="609475" rtl="0" eaLnBrk="1" latinLnBrk="0" hangingPunct="1">
        <a:lnSpc>
          <a:spcPts val="2400"/>
        </a:lnSpc>
        <a:spcBef>
          <a:spcPts val="0"/>
        </a:spcBef>
        <a:buFont typeface="Arial"/>
        <a:buChar char="•"/>
        <a:tabLst/>
        <a:defRPr sz="2100" kern="1200" spc="-27">
          <a:solidFill>
            <a:schemeClr val="bg1"/>
          </a:solidFill>
          <a:latin typeface="+mn-lt"/>
          <a:ea typeface="+mn-ea"/>
          <a:cs typeface="+mn-cs"/>
        </a:defRPr>
      </a:lvl3pPr>
      <a:lvl4pPr marL="630639" indent="-304736" algn="l" defTabSz="721641" rtl="0" eaLnBrk="1" latinLnBrk="0" hangingPunct="1">
        <a:lnSpc>
          <a:spcPts val="2400"/>
        </a:lnSpc>
        <a:spcBef>
          <a:spcPts val="0"/>
        </a:spcBef>
        <a:buFont typeface="Arial"/>
        <a:buChar char="–"/>
        <a:tabLst/>
        <a:defRPr sz="2100" kern="1200" spc="-27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609475" rtl="0" eaLnBrk="1" latinLnBrk="0" hangingPunct="1">
        <a:lnSpc>
          <a:spcPts val="2400"/>
        </a:lnSpc>
        <a:spcBef>
          <a:spcPts val="0"/>
        </a:spcBef>
        <a:buFont typeface="Arial"/>
        <a:buNone/>
        <a:defRPr sz="2100" kern="1200" spc="-27">
          <a:solidFill>
            <a:schemeClr val="bg1"/>
          </a:solidFill>
          <a:latin typeface="+mn-lt"/>
          <a:ea typeface="+mn-ea"/>
          <a:cs typeface="+mn-cs"/>
        </a:defRPr>
      </a:lvl5pPr>
      <a:lvl6pPr marL="3352128" indent="-304736" algn="l" defTabSz="60947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610" indent="-304736" algn="l" defTabSz="60947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8" indent="-304736" algn="l" defTabSz="60947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5" indent="-304736" algn="l" defTabSz="60947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5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60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7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8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2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7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127669"/>
            <a:ext cx="12192000" cy="730331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1" tIns="60950" rIns="121901" bIns="60950" rtlCol="0" anchor="ctr"/>
          <a:lstStyle/>
          <a:p>
            <a:pPr algn="ctr" defTabSz="609491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7392" y="435901"/>
            <a:ext cx="9420039" cy="123824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25" y="1675646"/>
            <a:ext cx="9441997" cy="4083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mba.emf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69" y="508719"/>
            <a:ext cx="618067" cy="2214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7389" y="6560030"/>
            <a:ext cx="2529587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defTabSz="609491"/>
            <a:r>
              <a:rPr lang="en-GB" sz="800" dirty="0">
                <a:solidFill>
                  <a:srgbClr val="13316E"/>
                </a:solidFill>
                <a:latin typeface="Calibri"/>
                <a:cs typeface="Calibri"/>
              </a:rPr>
              <a:t>©British Medical Association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91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8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pPr defTabSz="609491"/>
            <a:fld id="{677479CD-D821-734C-82AB-22C660C38FD4}" type="datetime3">
              <a:rPr lang="en-GB" smtClean="0">
                <a:solidFill>
                  <a:srgbClr val="13316E"/>
                </a:solidFill>
              </a:rPr>
              <a:pPr defTabSz="609491"/>
              <a:t>30 May, 2018</a:t>
            </a:fld>
            <a:endParaRPr lang="en-GB"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4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</p:sldLayoutIdLst>
  <p:hf hdr="0" ftr="0"/>
  <p:txStyles>
    <p:titleStyle>
      <a:lvl1pPr algn="l" defTabSz="609491" rtl="0" eaLnBrk="1" latinLnBrk="0" hangingPunct="1">
        <a:lnSpc>
          <a:spcPts val="4533"/>
        </a:lnSpc>
        <a:spcBef>
          <a:spcPct val="0"/>
        </a:spcBef>
        <a:buNone/>
        <a:defRPr sz="4300" kern="1200" spc="-67">
          <a:solidFill>
            <a:schemeClr val="tx1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609491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None/>
        <a:defRPr sz="3200" kern="1200" spc="-27">
          <a:solidFill>
            <a:schemeClr val="tx1"/>
          </a:solidFill>
          <a:latin typeface="Calibri"/>
          <a:ea typeface="+mn-ea"/>
          <a:cs typeface="Calibri"/>
        </a:defRPr>
      </a:lvl1pPr>
      <a:lvl2pPr marL="0" indent="0" algn="l" defTabSz="609491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None/>
        <a:defRPr sz="3200" kern="1200" spc="-27">
          <a:solidFill>
            <a:schemeClr val="tx2"/>
          </a:solidFill>
          <a:latin typeface="Calibri"/>
          <a:ea typeface="+mn-ea"/>
          <a:cs typeface="Calibri"/>
        </a:defRPr>
      </a:lvl2pPr>
      <a:lvl3pPr marL="311095" indent="-311095" algn="l" defTabSz="609491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Lucida Grande"/>
        <a:buChar char="–"/>
        <a:tabLst/>
        <a:defRPr sz="2700" kern="1200" spc="-27">
          <a:solidFill>
            <a:schemeClr val="tx2"/>
          </a:solidFill>
          <a:latin typeface="Calibri"/>
          <a:ea typeface="+mn-ea"/>
          <a:cs typeface="Calibri"/>
        </a:defRPr>
      </a:lvl3pPr>
      <a:lvl4pPr marL="630655" indent="-304744" algn="l" defTabSz="721659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Lucida Grande"/>
        <a:buChar char="–"/>
        <a:tabLst/>
        <a:defRPr sz="2700" kern="1200" spc="-27">
          <a:solidFill>
            <a:schemeClr val="tx2"/>
          </a:solidFill>
          <a:latin typeface="Calibri"/>
          <a:ea typeface="+mn-ea"/>
          <a:cs typeface="Calibri"/>
        </a:defRPr>
      </a:lvl4pPr>
      <a:lvl5pPr marL="922708" indent="-306863" algn="l" defTabSz="609491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Lucida Grande"/>
        <a:buChar char="–"/>
        <a:defRPr sz="2700" kern="1200" spc="-27">
          <a:solidFill>
            <a:schemeClr val="tx2"/>
          </a:solidFill>
          <a:latin typeface="Calibri"/>
          <a:ea typeface="+mn-ea"/>
          <a:cs typeface="Calibri"/>
        </a:defRPr>
      </a:lvl5pPr>
      <a:lvl6pPr marL="3352212" indent="-304744" algn="l" defTabSz="60949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9" indent="-304744" algn="l" defTabSz="60949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2" indent="-304744" algn="l" defTabSz="60949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4" indent="-304744" algn="l" defTabSz="60949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9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1" algn="l" defTabSz="60949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0" algn="l" defTabSz="60949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2" algn="l" defTabSz="60949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8" algn="l" defTabSz="60949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8" algn="l" defTabSz="60949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59" algn="l" defTabSz="60949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60949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60949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127669"/>
            <a:ext cx="12192000" cy="730331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9" tIns="60954" rIns="121909" bIns="60954" rtlCol="0" anchor="ctr"/>
          <a:lstStyle/>
          <a:p>
            <a:pPr algn="ctr" defTabSz="609539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7392" y="435897"/>
            <a:ext cx="9420039" cy="123824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25" y="1675646"/>
            <a:ext cx="9441997" cy="4083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mba.emf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69" y="508719"/>
            <a:ext cx="618067" cy="2214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7389" y="6560026"/>
            <a:ext cx="2529587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defTabSz="609539"/>
            <a:r>
              <a:rPr lang="en-GB" sz="800" dirty="0">
                <a:solidFill>
                  <a:srgbClr val="13316E"/>
                </a:solidFill>
                <a:latin typeface="Calibri"/>
                <a:cs typeface="Calibri"/>
              </a:rPr>
              <a:t>©British Medical Association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39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4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pPr defTabSz="609539"/>
            <a:fld id="{677479CD-D821-734C-82AB-22C660C38FD4}" type="datetime3">
              <a:rPr lang="en-GB" smtClean="0">
                <a:solidFill>
                  <a:srgbClr val="13316E"/>
                </a:solidFill>
              </a:rPr>
              <a:pPr defTabSz="609539"/>
              <a:t>30 May, 2018</a:t>
            </a:fld>
            <a:endParaRPr lang="en-GB"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8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hf hdr="0" ftr="0"/>
  <p:txStyles>
    <p:titleStyle>
      <a:lvl1pPr algn="l" defTabSz="609539" rtl="0" eaLnBrk="1" latinLnBrk="0" hangingPunct="1">
        <a:lnSpc>
          <a:spcPts val="4533"/>
        </a:lnSpc>
        <a:spcBef>
          <a:spcPct val="0"/>
        </a:spcBef>
        <a:buNone/>
        <a:defRPr sz="4300" kern="1200" spc="-67">
          <a:solidFill>
            <a:schemeClr val="tx1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609539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None/>
        <a:defRPr sz="3200" kern="1200" spc="-27">
          <a:solidFill>
            <a:schemeClr val="tx1"/>
          </a:solidFill>
          <a:latin typeface="Calibri"/>
          <a:ea typeface="+mn-ea"/>
          <a:cs typeface="Calibri"/>
        </a:defRPr>
      </a:lvl1pPr>
      <a:lvl2pPr marL="0" indent="0" algn="l" defTabSz="609539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None/>
        <a:defRPr sz="3200" kern="1200" spc="-27">
          <a:solidFill>
            <a:schemeClr val="tx2"/>
          </a:solidFill>
          <a:latin typeface="Calibri"/>
          <a:ea typeface="+mn-ea"/>
          <a:cs typeface="Calibri"/>
        </a:defRPr>
      </a:lvl2pPr>
      <a:lvl3pPr marL="311119" indent="-311119" algn="l" defTabSz="609539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Lucida Grande"/>
        <a:buChar char="–"/>
        <a:tabLst/>
        <a:defRPr sz="2700" kern="1200" spc="-27">
          <a:solidFill>
            <a:schemeClr val="tx2"/>
          </a:solidFill>
          <a:latin typeface="Calibri"/>
          <a:ea typeface="+mn-ea"/>
          <a:cs typeface="Calibri"/>
        </a:defRPr>
      </a:lvl3pPr>
      <a:lvl4pPr marL="630703" indent="-304768" algn="l" defTabSz="721713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Lucida Grande"/>
        <a:buChar char="–"/>
        <a:tabLst/>
        <a:defRPr sz="2700" kern="1200" spc="-27">
          <a:solidFill>
            <a:schemeClr val="tx2"/>
          </a:solidFill>
          <a:latin typeface="Calibri"/>
          <a:ea typeface="+mn-ea"/>
          <a:cs typeface="Calibri"/>
        </a:defRPr>
      </a:lvl4pPr>
      <a:lvl5pPr marL="922776" indent="-306887" algn="l" defTabSz="609539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Lucida Grande"/>
        <a:buChar char="–"/>
        <a:defRPr sz="2700" kern="1200" spc="-27">
          <a:solidFill>
            <a:schemeClr val="tx2"/>
          </a:solidFill>
          <a:latin typeface="Calibri"/>
          <a:ea typeface="+mn-ea"/>
          <a:cs typeface="Calibri"/>
        </a:defRPr>
      </a:lvl5pPr>
      <a:lvl6pPr marL="3352464" indent="-304768" algn="l" defTabSz="60953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68" algn="l" defTabSz="60953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68" algn="l" defTabSz="60953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68" algn="l" defTabSz="60953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0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8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8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127669"/>
            <a:ext cx="12192000" cy="730331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609585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7390" y="435893"/>
            <a:ext cx="9420039" cy="123824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25" y="1675646"/>
            <a:ext cx="9441997" cy="4083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mba.emf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68" y="508717"/>
            <a:ext cx="618067" cy="2214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7389" y="6560022"/>
            <a:ext cx="2529587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defTabSz="609585"/>
            <a:r>
              <a:rPr lang="en-GB" sz="800" dirty="0">
                <a:solidFill>
                  <a:srgbClr val="13316E"/>
                </a:solidFill>
                <a:latin typeface="Calibri"/>
                <a:cs typeface="Calibri"/>
              </a:rPr>
              <a:t>©British Medical Association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3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58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390" y="6373103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pPr defTabSz="609585"/>
            <a:fld id="{677479CD-D821-734C-82AB-22C660C38FD4}" type="datetime3">
              <a:rPr lang="en-GB">
                <a:solidFill>
                  <a:srgbClr val="13316E"/>
                </a:solidFill>
              </a:rPr>
              <a:pPr defTabSz="609585"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3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</p:sldLayoutIdLst>
  <p:hf hdr="0" ftr="0"/>
  <p:txStyles>
    <p:titleStyle>
      <a:lvl1pPr algn="l" defTabSz="609585" rtl="0" eaLnBrk="1" latinLnBrk="0" hangingPunct="1">
        <a:lnSpc>
          <a:spcPts val="4533"/>
        </a:lnSpc>
        <a:spcBef>
          <a:spcPct val="0"/>
        </a:spcBef>
        <a:buNone/>
        <a:defRPr sz="4300" kern="1200" spc="-67">
          <a:solidFill>
            <a:schemeClr val="tx1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None/>
        <a:defRPr sz="3200" kern="1200" spc="-27">
          <a:solidFill>
            <a:schemeClr val="tx1"/>
          </a:solidFill>
          <a:latin typeface="Calibri"/>
          <a:ea typeface="+mn-ea"/>
          <a:cs typeface="Calibri"/>
        </a:defRPr>
      </a:lvl1pPr>
      <a:lvl2pPr marL="0" indent="0" algn="l" defTabSz="60958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None/>
        <a:defRPr sz="3200" kern="1200" spc="-27">
          <a:solidFill>
            <a:schemeClr val="tx2"/>
          </a:solidFill>
          <a:latin typeface="Calibri"/>
          <a:ea typeface="+mn-ea"/>
          <a:cs typeface="Calibri"/>
        </a:defRPr>
      </a:lvl2pPr>
      <a:lvl3pPr marL="311143" indent="-311143" algn="l" defTabSz="60958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Lucida Grande"/>
        <a:buChar char="–"/>
        <a:tabLst/>
        <a:defRPr sz="2700" kern="1200" spc="-27">
          <a:solidFill>
            <a:schemeClr val="tx2"/>
          </a:solidFill>
          <a:latin typeface="Calibri"/>
          <a:ea typeface="+mn-ea"/>
          <a:cs typeface="Calibri"/>
        </a:defRPr>
      </a:lvl3pPr>
      <a:lvl4pPr marL="630751" indent="-304792" algn="l" defTabSz="721766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Lucida Grande"/>
        <a:buChar char="–"/>
        <a:tabLst/>
        <a:defRPr sz="2700" kern="1200" spc="-27">
          <a:solidFill>
            <a:schemeClr val="tx2"/>
          </a:solidFill>
          <a:latin typeface="Calibri"/>
          <a:ea typeface="+mn-ea"/>
          <a:cs typeface="Calibri"/>
        </a:defRPr>
      </a:lvl4pPr>
      <a:lvl5pPr marL="922844" indent="-306910" algn="l" defTabSz="60958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Lucida Grande"/>
        <a:buChar char="–"/>
        <a:defRPr sz="2700" kern="1200" spc="-27">
          <a:solidFill>
            <a:schemeClr val="tx2"/>
          </a:solidFill>
          <a:latin typeface="Calibri"/>
          <a:ea typeface="+mn-ea"/>
          <a:cs typeface="Calibri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127669"/>
            <a:ext cx="12192000" cy="730331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7400" y="435913"/>
            <a:ext cx="9420039" cy="123824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27" y="1675646"/>
            <a:ext cx="9441997" cy="4083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mba.em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69" y="508719"/>
            <a:ext cx="618067" cy="2214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7389" y="6560065"/>
            <a:ext cx="2529587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GB" sz="800" dirty="0">
                <a:solidFill>
                  <a:srgbClr val="13316E"/>
                </a:solidFill>
                <a:latin typeface="Calibri"/>
                <a:cs typeface="Calibri"/>
              </a:rPr>
              <a:t>©British Medical Association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677479CD-D821-734C-82AB-22C660C38FD4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4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hdr="0" ftr="0"/>
  <p:txStyles>
    <p:titleStyle>
      <a:lvl1pPr algn="l" defTabSz="609475" rtl="0" eaLnBrk="1" latinLnBrk="0" hangingPunct="1">
        <a:lnSpc>
          <a:spcPts val="4533"/>
        </a:lnSpc>
        <a:spcBef>
          <a:spcPct val="0"/>
        </a:spcBef>
        <a:buNone/>
        <a:defRPr sz="4300" kern="1200" spc="-67">
          <a:solidFill>
            <a:schemeClr val="tx1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609475" rtl="0" eaLnBrk="1" latinLnBrk="0" hangingPunct="1">
        <a:lnSpc>
          <a:spcPts val="3200"/>
        </a:lnSpc>
        <a:spcBef>
          <a:spcPts val="0"/>
        </a:spcBef>
        <a:spcAft>
          <a:spcPts val="800"/>
        </a:spcAft>
        <a:buFont typeface="Arial"/>
        <a:buNone/>
        <a:defRPr sz="3200" kern="1200" spc="-27">
          <a:solidFill>
            <a:schemeClr val="tx1"/>
          </a:solidFill>
          <a:latin typeface="Calibri"/>
          <a:ea typeface="+mn-ea"/>
          <a:cs typeface="Calibri"/>
        </a:defRPr>
      </a:lvl1pPr>
      <a:lvl2pPr marL="0" indent="0" algn="l" defTabSz="609475" rtl="0" eaLnBrk="1" latinLnBrk="0" hangingPunct="1">
        <a:lnSpc>
          <a:spcPts val="3200"/>
        </a:lnSpc>
        <a:spcBef>
          <a:spcPts val="0"/>
        </a:spcBef>
        <a:spcAft>
          <a:spcPts val="800"/>
        </a:spcAft>
        <a:buFont typeface="Arial"/>
        <a:buNone/>
        <a:defRPr sz="3200" kern="1200" spc="-27">
          <a:solidFill>
            <a:schemeClr val="tx2"/>
          </a:solidFill>
          <a:latin typeface="+mn-lt"/>
          <a:ea typeface="+mn-ea"/>
          <a:cs typeface="+mn-cs"/>
        </a:defRPr>
      </a:lvl2pPr>
      <a:lvl3pPr marL="311087" indent="-311087" algn="l" defTabSz="609475" rtl="0" eaLnBrk="1" latinLnBrk="0" hangingPunct="1">
        <a:lnSpc>
          <a:spcPts val="2667"/>
        </a:lnSpc>
        <a:spcBef>
          <a:spcPts val="0"/>
        </a:spcBef>
        <a:spcAft>
          <a:spcPts val="800"/>
        </a:spcAft>
        <a:buFont typeface="Lucida Grande"/>
        <a:buChar char="–"/>
        <a:tabLst/>
        <a:defRPr sz="2700" kern="1200" spc="-27">
          <a:solidFill>
            <a:schemeClr val="tx2"/>
          </a:solidFill>
          <a:latin typeface="+mn-lt"/>
          <a:ea typeface="+mn-ea"/>
          <a:cs typeface="+mn-cs"/>
        </a:defRPr>
      </a:lvl3pPr>
      <a:lvl4pPr marL="630639" indent="-304736" algn="l" defTabSz="721641" rtl="0" eaLnBrk="1" latinLnBrk="0" hangingPunct="1">
        <a:lnSpc>
          <a:spcPts val="2667"/>
        </a:lnSpc>
        <a:spcBef>
          <a:spcPts val="0"/>
        </a:spcBef>
        <a:spcAft>
          <a:spcPts val="800"/>
        </a:spcAft>
        <a:buFont typeface="Lucida Grande"/>
        <a:buChar char="–"/>
        <a:tabLst/>
        <a:defRPr sz="2700" kern="1200" spc="-27">
          <a:solidFill>
            <a:schemeClr val="tx2"/>
          </a:solidFill>
          <a:latin typeface="+mn-lt"/>
          <a:ea typeface="+mn-ea"/>
          <a:cs typeface="+mn-cs"/>
        </a:defRPr>
      </a:lvl4pPr>
      <a:lvl5pPr marL="922685" indent="-306855" algn="l" defTabSz="609475" rtl="0" eaLnBrk="1" latinLnBrk="0" hangingPunct="1">
        <a:lnSpc>
          <a:spcPts val="2667"/>
        </a:lnSpc>
        <a:spcBef>
          <a:spcPts val="0"/>
        </a:spcBef>
        <a:spcAft>
          <a:spcPts val="800"/>
        </a:spcAft>
        <a:buFont typeface="Lucida Grande"/>
        <a:buChar char="–"/>
        <a:defRPr sz="2700" kern="1200" spc="-27">
          <a:solidFill>
            <a:schemeClr val="tx2"/>
          </a:solidFill>
          <a:latin typeface="+mn-lt"/>
          <a:ea typeface="+mn-ea"/>
          <a:cs typeface="+mn-cs"/>
        </a:defRPr>
      </a:lvl5pPr>
      <a:lvl6pPr marL="3352128" indent="-304736" algn="l" defTabSz="60947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610" indent="-304736" algn="l" defTabSz="60947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8" indent="-304736" algn="l" defTabSz="60947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5" indent="-304736" algn="l" defTabSz="60947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5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60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7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8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2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7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127669"/>
            <a:ext cx="12192000" cy="730331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28" tIns="81263" rIns="162528" bIns="81263" rtlCol="0" anchor="ctr"/>
          <a:lstStyle/>
          <a:p>
            <a:pPr algn="ctr" defTabSz="81262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7404" y="435913"/>
            <a:ext cx="7191511" cy="123824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5" y="1675647"/>
            <a:ext cx="6976993" cy="4083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mba.em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03" y="508719"/>
            <a:ext cx="618068" cy="2214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17390" y="6560058"/>
            <a:ext cx="2529588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defTabSz="812620"/>
            <a:r>
              <a:rPr lang="en-GB" sz="800" dirty="0">
                <a:solidFill>
                  <a:srgbClr val="13316E"/>
                </a:solidFill>
                <a:latin typeface="Calibri"/>
                <a:cs typeface="Calibri"/>
              </a:rPr>
              <a:t>©British Medical Association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501" y="6376568"/>
            <a:ext cx="34148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59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8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pPr defTabSz="812620"/>
            <a:fld id="{677479CD-D821-734C-82AB-22C660C38FD4}" type="datetime3">
              <a:rPr lang="en-GB" smtClean="0">
                <a:solidFill>
                  <a:srgbClr val="13316E"/>
                </a:solidFill>
              </a:rPr>
              <a:pPr defTabSz="812620"/>
              <a:t>30 May, 2018</a:t>
            </a:fld>
            <a:endParaRPr lang="en-GB"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8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ftr="0"/>
  <p:txStyles>
    <p:titleStyle>
      <a:lvl1pPr algn="l" defTabSz="609459" rtl="0" eaLnBrk="1" latinLnBrk="0" hangingPunct="1">
        <a:lnSpc>
          <a:spcPts val="4533"/>
        </a:lnSpc>
        <a:spcBef>
          <a:spcPct val="0"/>
        </a:spcBef>
        <a:buNone/>
        <a:defRPr sz="4300" kern="1200" spc="-68">
          <a:solidFill>
            <a:schemeClr val="tx1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609459" rtl="0" eaLnBrk="1" latinLnBrk="0" hangingPunct="1">
        <a:lnSpc>
          <a:spcPts val="2400"/>
        </a:lnSpc>
        <a:spcBef>
          <a:spcPts val="800"/>
        </a:spcBef>
        <a:spcAft>
          <a:spcPts val="800"/>
        </a:spcAft>
        <a:buFont typeface="Arial"/>
        <a:buNone/>
        <a:defRPr sz="2100" kern="1200" spc="-27">
          <a:solidFill>
            <a:schemeClr val="tx1"/>
          </a:solidFill>
          <a:latin typeface="Calibri"/>
          <a:ea typeface="+mn-ea"/>
          <a:cs typeface="Calibri"/>
        </a:defRPr>
      </a:lvl1pPr>
      <a:lvl2pPr marL="0" indent="0" algn="l" defTabSz="609459" rtl="0" eaLnBrk="1" latinLnBrk="0" hangingPunct="1">
        <a:lnSpc>
          <a:spcPts val="2133"/>
        </a:lnSpc>
        <a:spcBef>
          <a:spcPts val="0"/>
        </a:spcBef>
        <a:spcAft>
          <a:spcPts val="800"/>
        </a:spcAft>
        <a:buFont typeface="Arial"/>
        <a:buNone/>
        <a:defRPr sz="1900" kern="1200" spc="-27">
          <a:solidFill>
            <a:schemeClr val="tx2"/>
          </a:solidFill>
          <a:latin typeface="+mn-lt"/>
          <a:ea typeface="+mn-ea"/>
          <a:cs typeface="+mn-cs"/>
        </a:defRPr>
      </a:lvl2pPr>
      <a:lvl3pPr marL="311079" indent="-311079" algn="l" defTabSz="609459" rtl="0" eaLnBrk="1" latinLnBrk="0" hangingPunct="1">
        <a:lnSpc>
          <a:spcPts val="2133"/>
        </a:lnSpc>
        <a:spcBef>
          <a:spcPts val="0"/>
        </a:spcBef>
        <a:spcAft>
          <a:spcPts val="800"/>
        </a:spcAft>
        <a:buFont typeface="Lucida Grande"/>
        <a:buChar char="–"/>
        <a:tabLst/>
        <a:defRPr sz="1900" kern="1200" spc="-27">
          <a:solidFill>
            <a:schemeClr val="tx2"/>
          </a:solidFill>
          <a:latin typeface="+mn-lt"/>
          <a:ea typeface="+mn-ea"/>
          <a:cs typeface="+mn-cs"/>
        </a:defRPr>
      </a:lvl3pPr>
      <a:lvl4pPr marL="630623" indent="-304728" algn="l" defTabSz="721623" rtl="0" eaLnBrk="1" latinLnBrk="0" hangingPunct="1">
        <a:lnSpc>
          <a:spcPts val="2133"/>
        </a:lnSpc>
        <a:spcBef>
          <a:spcPts val="0"/>
        </a:spcBef>
        <a:spcAft>
          <a:spcPts val="800"/>
        </a:spcAft>
        <a:buFont typeface="Lucida Grande"/>
        <a:buChar char="–"/>
        <a:tabLst/>
        <a:defRPr sz="1900" kern="1200" spc="-27">
          <a:solidFill>
            <a:schemeClr val="tx2"/>
          </a:solidFill>
          <a:latin typeface="+mn-lt"/>
          <a:ea typeface="+mn-ea"/>
          <a:cs typeface="+mn-cs"/>
        </a:defRPr>
      </a:lvl4pPr>
      <a:lvl5pPr marL="922662" indent="-306847" algn="l" defTabSz="609459" rtl="0" eaLnBrk="1" latinLnBrk="0" hangingPunct="1">
        <a:lnSpc>
          <a:spcPts val="2133"/>
        </a:lnSpc>
        <a:spcBef>
          <a:spcPts val="0"/>
        </a:spcBef>
        <a:spcAft>
          <a:spcPts val="800"/>
        </a:spcAft>
        <a:buFont typeface="Lucida Grande"/>
        <a:buChar char="–"/>
        <a:defRPr sz="1900" kern="1200" spc="-27">
          <a:solidFill>
            <a:schemeClr val="tx2"/>
          </a:solidFill>
          <a:latin typeface="+mn-lt"/>
          <a:ea typeface="+mn-ea"/>
          <a:cs typeface="+mn-cs"/>
        </a:defRPr>
      </a:lvl5pPr>
      <a:lvl6pPr marL="3352044" indent="-304728" algn="l" defTabSz="60945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12" indent="-304728" algn="l" defTabSz="60945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28" algn="l" defTabSz="60945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6" indent="-304728" algn="l" defTabSz="60945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59" algn="l" defTabSz="6094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8" algn="l" defTabSz="6094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92" algn="l" defTabSz="6094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8" algn="l" defTabSz="6094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6" algn="l" defTabSz="6094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5" algn="l" defTabSz="6094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6094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6094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127669"/>
            <a:ext cx="12192000" cy="730331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en-GB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7400" y="435913"/>
            <a:ext cx="9420039" cy="123824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27" y="1675646"/>
            <a:ext cx="9441997" cy="4083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mba.em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69" y="508719"/>
            <a:ext cx="618067" cy="2214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7389" y="6560062"/>
            <a:ext cx="2529587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800" b="0" i="0" u="none" strike="noStrike" kern="1200" baseline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677479CD-D821-734C-82AB-22C660C38FD4}" type="datetime3">
              <a:rPr lang="en-GB" smtClean="0"/>
              <a:t>30 May,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04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hf hdr="0" ftr="0"/>
  <p:txStyles>
    <p:titleStyle>
      <a:lvl1pPr algn="l" defTabSz="609475" rtl="0" eaLnBrk="1" latinLnBrk="0" hangingPunct="1">
        <a:lnSpc>
          <a:spcPts val="4533"/>
        </a:lnSpc>
        <a:spcBef>
          <a:spcPct val="0"/>
        </a:spcBef>
        <a:buNone/>
        <a:defRPr sz="4300" kern="1200" spc="-67">
          <a:solidFill>
            <a:schemeClr val="tx1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60947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None/>
        <a:defRPr sz="3200" kern="1200" spc="-27">
          <a:solidFill>
            <a:schemeClr val="tx1"/>
          </a:solidFill>
          <a:latin typeface="Calibri"/>
          <a:ea typeface="+mn-ea"/>
          <a:cs typeface="Calibri"/>
        </a:defRPr>
      </a:lvl1pPr>
      <a:lvl2pPr marL="0" indent="0" algn="l" defTabSz="60947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None/>
        <a:defRPr sz="3200" kern="1200" spc="-27">
          <a:solidFill>
            <a:schemeClr val="tx2"/>
          </a:solidFill>
          <a:latin typeface="Calibri"/>
          <a:ea typeface="+mn-ea"/>
          <a:cs typeface="Calibri"/>
        </a:defRPr>
      </a:lvl2pPr>
      <a:lvl3pPr marL="311087" indent="-311087" algn="l" defTabSz="60947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Lucida Grande"/>
        <a:buChar char="–"/>
        <a:tabLst/>
        <a:defRPr sz="2700" kern="1200" spc="-27">
          <a:solidFill>
            <a:schemeClr val="tx2"/>
          </a:solidFill>
          <a:latin typeface="Calibri"/>
          <a:ea typeface="+mn-ea"/>
          <a:cs typeface="Calibri"/>
        </a:defRPr>
      </a:lvl3pPr>
      <a:lvl4pPr marL="630639" indent="-304736" algn="l" defTabSz="721641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Lucida Grande"/>
        <a:buChar char="–"/>
        <a:tabLst/>
        <a:defRPr sz="2700" kern="1200" spc="-27">
          <a:solidFill>
            <a:schemeClr val="tx2"/>
          </a:solidFill>
          <a:latin typeface="Calibri"/>
          <a:ea typeface="+mn-ea"/>
          <a:cs typeface="Calibri"/>
        </a:defRPr>
      </a:lvl4pPr>
      <a:lvl5pPr marL="922685" indent="-306855" algn="l" defTabSz="60947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Lucida Grande"/>
        <a:buChar char="–"/>
        <a:defRPr sz="2700" kern="1200" spc="-27">
          <a:solidFill>
            <a:schemeClr val="tx2"/>
          </a:solidFill>
          <a:latin typeface="Calibri"/>
          <a:ea typeface="+mn-ea"/>
          <a:cs typeface="Calibri"/>
        </a:defRPr>
      </a:lvl5pPr>
      <a:lvl6pPr marL="3352128" indent="-304736" algn="l" defTabSz="60947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610" indent="-304736" algn="l" defTabSz="60947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8" indent="-304736" algn="l" defTabSz="60947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5" indent="-304736" algn="l" defTabSz="60947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5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60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7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8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2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7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127669"/>
            <a:ext cx="12192000" cy="730331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7400" y="435913"/>
            <a:ext cx="9420039" cy="123824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27" y="1675646"/>
            <a:ext cx="9441997" cy="4083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mba.em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69" y="508719"/>
            <a:ext cx="618067" cy="2214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7389" y="6560070"/>
            <a:ext cx="2529587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GB" sz="800" dirty="0">
                <a:solidFill>
                  <a:srgbClr val="13316E"/>
                </a:solidFill>
                <a:latin typeface="Calibri"/>
                <a:cs typeface="Calibri"/>
              </a:rPr>
              <a:t>©British Medical Association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677479CD-D821-734C-82AB-22C660C38FD4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hf hdr="0" ftr="0"/>
  <p:txStyles>
    <p:titleStyle>
      <a:lvl1pPr algn="l" defTabSz="609475" rtl="0" eaLnBrk="1" latinLnBrk="0" hangingPunct="1">
        <a:lnSpc>
          <a:spcPts val="4533"/>
        </a:lnSpc>
        <a:spcBef>
          <a:spcPct val="0"/>
        </a:spcBef>
        <a:buNone/>
        <a:defRPr sz="4300" kern="1200" spc="-67">
          <a:solidFill>
            <a:schemeClr val="tx1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609475" rtl="0" eaLnBrk="1" latinLnBrk="0" hangingPunct="1">
        <a:lnSpc>
          <a:spcPts val="3200"/>
        </a:lnSpc>
        <a:spcBef>
          <a:spcPts val="0"/>
        </a:spcBef>
        <a:spcAft>
          <a:spcPts val="800"/>
        </a:spcAft>
        <a:buFont typeface="Arial"/>
        <a:buNone/>
        <a:defRPr sz="3200" kern="1200" spc="-27">
          <a:solidFill>
            <a:schemeClr val="tx1"/>
          </a:solidFill>
          <a:latin typeface="Calibri"/>
          <a:ea typeface="+mn-ea"/>
          <a:cs typeface="Calibri"/>
        </a:defRPr>
      </a:lvl1pPr>
      <a:lvl2pPr marL="0" indent="0" algn="l" defTabSz="609475" rtl="0" eaLnBrk="1" latinLnBrk="0" hangingPunct="1">
        <a:lnSpc>
          <a:spcPts val="3200"/>
        </a:lnSpc>
        <a:spcBef>
          <a:spcPts val="0"/>
        </a:spcBef>
        <a:spcAft>
          <a:spcPts val="800"/>
        </a:spcAft>
        <a:buFont typeface="Arial"/>
        <a:buNone/>
        <a:defRPr sz="3200" kern="1200" spc="-27">
          <a:solidFill>
            <a:schemeClr val="tx2"/>
          </a:solidFill>
          <a:latin typeface="+mn-lt"/>
          <a:ea typeface="+mn-ea"/>
          <a:cs typeface="+mn-cs"/>
        </a:defRPr>
      </a:lvl2pPr>
      <a:lvl3pPr marL="311087" indent="-311087" algn="l" defTabSz="609475" rtl="0" eaLnBrk="1" latinLnBrk="0" hangingPunct="1">
        <a:lnSpc>
          <a:spcPts val="2667"/>
        </a:lnSpc>
        <a:spcBef>
          <a:spcPts val="0"/>
        </a:spcBef>
        <a:spcAft>
          <a:spcPts val="800"/>
        </a:spcAft>
        <a:buFont typeface="Lucida Grande"/>
        <a:buChar char="–"/>
        <a:tabLst/>
        <a:defRPr sz="2700" kern="1200" spc="-27">
          <a:solidFill>
            <a:schemeClr val="tx2"/>
          </a:solidFill>
          <a:latin typeface="+mn-lt"/>
          <a:ea typeface="+mn-ea"/>
          <a:cs typeface="+mn-cs"/>
        </a:defRPr>
      </a:lvl3pPr>
      <a:lvl4pPr marL="630639" indent="-304736" algn="l" defTabSz="721641" rtl="0" eaLnBrk="1" latinLnBrk="0" hangingPunct="1">
        <a:lnSpc>
          <a:spcPts val="2667"/>
        </a:lnSpc>
        <a:spcBef>
          <a:spcPts val="0"/>
        </a:spcBef>
        <a:spcAft>
          <a:spcPts val="800"/>
        </a:spcAft>
        <a:buFont typeface="Lucida Grande"/>
        <a:buChar char="–"/>
        <a:tabLst/>
        <a:defRPr sz="2700" kern="1200" spc="-27">
          <a:solidFill>
            <a:schemeClr val="tx2"/>
          </a:solidFill>
          <a:latin typeface="+mn-lt"/>
          <a:ea typeface="+mn-ea"/>
          <a:cs typeface="+mn-cs"/>
        </a:defRPr>
      </a:lvl4pPr>
      <a:lvl5pPr marL="922685" indent="-306855" algn="l" defTabSz="609475" rtl="0" eaLnBrk="1" latinLnBrk="0" hangingPunct="1">
        <a:lnSpc>
          <a:spcPts val="2667"/>
        </a:lnSpc>
        <a:spcBef>
          <a:spcPts val="0"/>
        </a:spcBef>
        <a:spcAft>
          <a:spcPts val="800"/>
        </a:spcAft>
        <a:buFont typeface="Lucida Grande"/>
        <a:buChar char="–"/>
        <a:defRPr sz="2700" kern="1200" spc="-27">
          <a:solidFill>
            <a:schemeClr val="tx2"/>
          </a:solidFill>
          <a:latin typeface="+mn-lt"/>
          <a:ea typeface="+mn-ea"/>
          <a:cs typeface="+mn-cs"/>
        </a:defRPr>
      </a:lvl5pPr>
      <a:lvl6pPr marL="3352128" indent="-304736" algn="l" defTabSz="60947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610" indent="-304736" algn="l" defTabSz="60947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8" indent="-304736" algn="l" defTabSz="60947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5" indent="-304736" algn="l" defTabSz="60947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5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60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7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8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2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7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127669"/>
            <a:ext cx="12192000" cy="730331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7400" y="435913"/>
            <a:ext cx="9420039" cy="123824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27" y="1675646"/>
            <a:ext cx="9441997" cy="4083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mba.emf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69" y="508719"/>
            <a:ext cx="618067" cy="2214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7389" y="6560070"/>
            <a:ext cx="2529587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GB" sz="800" dirty="0">
                <a:solidFill>
                  <a:srgbClr val="13316E"/>
                </a:solidFill>
                <a:latin typeface="Calibri"/>
                <a:cs typeface="Calibri"/>
              </a:rPr>
              <a:t>©British Medical Association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677479CD-D821-734C-82AB-22C660C38FD4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2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</p:sldLayoutIdLst>
  <p:hf hdr="0" ftr="0"/>
  <p:txStyles>
    <p:titleStyle>
      <a:lvl1pPr algn="l" defTabSz="609475" rtl="0" eaLnBrk="1" latinLnBrk="0" hangingPunct="1">
        <a:lnSpc>
          <a:spcPts val="4533"/>
        </a:lnSpc>
        <a:spcBef>
          <a:spcPct val="0"/>
        </a:spcBef>
        <a:buNone/>
        <a:defRPr sz="4300" kern="1200" spc="-67">
          <a:solidFill>
            <a:schemeClr val="tx1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609475" rtl="0" eaLnBrk="1" latinLnBrk="0" hangingPunct="1">
        <a:lnSpc>
          <a:spcPts val="3200"/>
        </a:lnSpc>
        <a:spcBef>
          <a:spcPts val="0"/>
        </a:spcBef>
        <a:spcAft>
          <a:spcPts val="800"/>
        </a:spcAft>
        <a:buFont typeface="Arial"/>
        <a:buNone/>
        <a:defRPr sz="3200" kern="1200" spc="-27">
          <a:solidFill>
            <a:schemeClr val="tx1"/>
          </a:solidFill>
          <a:latin typeface="Calibri"/>
          <a:ea typeface="+mn-ea"/>
          <a:cs typeface="Calibri"/>
        </a:defRPr>
      </a:lvl1pPr>
      <a:lvl2pPr marL="0" indent="0" algn="l" defTabSz="609475" rtl="0" eaLnBrk="1" latinLnBrk="0" hangingPunct="1">
        <a:lnSpc>
          <a:spcPts val="3200"/>
        </a:lnSpc>
        <a:spcBef>
          <a:spcPts val="0"/>
        </a:spcBef>
        <a:spcAft>
          <a:spcPts val="800"/>
        </a:spcAft>
        <a:buFont typeface="Arial"/>
        <a:buNone/>
        <a:defRPr sz="3200" kern="1200" spc="-27">
          <a:solidFill>
            <a:schemeClr val="tx2"/>
          </a:solidFill>
          <a:latin typeface="+mn-lt"/>
          <a:ea typeface="+mn-ea"/>
          <a:cs typeface="+mn-cs"/>
        </a:defRPr>
      </a:lvl2pPr>
      <a:lvl3pPr marL="311087" indent="-311087" algn="l" defTabSz="609475" rtl="0" eaLnBrk="1" latinLnBrk="0" hangingPunct="1">
        <a:lnSpc>
          <a:spcPts val="2667"/>
        </a:lnSpc>
        <a:spcBef>
          <a:spcPts val="0"/>
        </a:spcBef>
        <a:spcAft>
          <a:spcPts val="800"/>
        </a:spcAft>
        <a:buFont typeface="Lucida Grande"/>
        <a:buChar char="–"/>
        <a:tabLst/>
        <a:defRPr sz="2700" kern="1200" spc="-27">
          <a:solidFill>
            <a:schemeClr val="tx2"/>
          </a:solidFill>
          <a:latin typeface="+mn-lt"/>
          <a:ea typeface="+mn-ea"/>
          <a:cs typeface="+mn-cs"/>
        </a:defRPr>
      </a:lvl3pPr>
      <a:lvl4pPr marL="630639" indent="-304736" algn="l" defTabSz="721641" rtl="0" eaLnBrk="1" latinLnBrk="0" hangingPunct="1">
        <a:lnSpc>
          <a:spcPts val="2667"/>
        </a:lnSpc>
        <a:spcBef>
          <a:spcPts val="0"/>
        </a:spcBef>
        <a:spcAft>
          <a:spcPts val="800"/>
        </a:spcAft>
        <a:buFont typeface="Lucida Grande"/>
        <a:buChar char="–"/>
        <a:tabLst/>
        <a:defRPr sz="2700" kern="1200" spc="-27">
          <a:solidFill>
            <a:schemeClr val="tx2"/>
          </a:solidFill>
          <a:latin typeface="+mn-lt"/>
          <a:ea typeface="+mn-ea"/>
          <a:cs typeface="+mn-cs"/>
        </a:defRPr>
      </a:lvl4pPr>
      <a:lvl5pPr marL="922685" indent="-306855" algn="l" defTabSz="609475" rtl="0" eaLnBrk="1" latinLnBrk="0" hangingPunct="1">
        <a:lnSpc>
          <a:spcPts val="2667"/>
        </a:lnSpc>
        <a:spcBef>
          <a:spcPts val="0"/>
        </a:spcBef>
        <a:spcAft>
          <a:spcPts val="800"/>
        </a:spcAft>
        <a:buFont typeface="Lucida Grande"/>
        <a:buChar char="–"/>
        <a:defRPr sz="2700" kern="1200" spc="-27">
          <a:solidFill>
            <a:schemeClr val="tx2"/>
          </a:solidFill>
          <a:latin typeface="+mn-lt"/>
          <a:ea typeface="+mn-ea"/>
          <a:cs typeface="+mn-cs"/>
        </a:defRPr>
      </a:lvl5pPr>
      <a:lvl6pPr marL="3352128" indent="-304736" algn="l" defTabSz="60947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610" indent="-304736" algn="l" defTabSz="60947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8" indent="-304736" algn="l" defTabSz="60947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5" indent="-304736" algn="l" defTabSz="60947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5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60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7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8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2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7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127669"/>
            <a:ext cx="12192000" cy="730331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en-GB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7400" y="435913"/>
            <a:ext cx="9420039" cy="123824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27" y="1675646"/>
            <a:ext cx="9441997" cy="4083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mba.em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69" y="508719"/>
            <a:ext cx="618067" cy="2214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7389" y="6560069"/>
            <a:ext cx="2529587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800" b="0" i="0" u="none" strike="noStrike" kern="1200" baseline="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fld id="{677479CD-D821-734C-82AB-22C660C38FD4}" type="datetime3">
              <a:rPr lang="en-GB" smtClean="0"/>
              <a:t>30 May,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14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hf hdr="0" ftr="0"/>
  <p:txStyles>
    <p:titleStyle>
      <a:lvl1pPr algn="l" defTabSz="609475" rtl="0" eaLnBrk="1" latinLnBrk="0" hangingPunct="1">
        <a:lnSpc>
          <a:spcPts val="4533"/>
        </a:lnSpc>
        <a:spcBef>
          <a:spcPct val="0"/>
        </a:spcBef>
        <a:buNone/>
        <a:defRPr sz="4300" kern="1200" spc="-67">
          <a:solidFill>
            <a:schemeClr val="tx1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60947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None/>
        <a:defRPr sz="3200" kern="1200" spc="-27">
          <a:solidFill>
            <a:schemeClr val="tx1"/>
          </a:solidFill>
          <a:latin typeface="Calibri"/>
          <a:ea typeface="+mn-ea"/>
          <a:cs typeface="Calibri"/>
        </a:defRPr>
      </a:lvl1pPr>
      <a:lvl2pPr marL="0" indent="0" algn="l" defTabSz="60947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Arial"/>
        <a:buNone/>
        <a:defRPr sz="3200" kern="1200" spc="-27">
          <a:solidFill>
            <a:schemeClr val="tx2"/>
          </a:solidFill>
          <a:latin typeface="Calibri"/>
          <a:ea typeface="+mn-ea"/>
          <a:cs typeface="Calibri"/>
        </a:defRPr>
      </a:lvl2pPr>
      <a:lvl3pPr marL="311087" indent="-311087" algn="l" defTabSz="60947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Lucida Grande"/>
        <a:buChar char="–"/>
        <a:tabLst/>
        <a:defRPr sz="2700" kern="1200" spc="-27">
          <a:solidFill>
            <a:schemeClr val="tx2"/>
          </a:solidFill>
          <a:latin typeface="Calibri"/>
          <a:ea typeface="+mn-ea"/>
          <a:cs typeface="Calibri"/>
        </a:defRPr>
      </a:lvl3pPr>
      <a:lvl4pPr marL="630639" indent="-304736" algn="l" defTabSz="721641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Lucida Grande"/>
        <a:buChar char="–"/>
        <a:tabLst/>
        <a:defRPr sz="2700" kern="1200" spc="-27">
          <a:solidFill>
            <a:schemeClr val="tx2"/>
          </a:solidFill>
          <a:latin typeface="Calibri"/>
          <a:ea typeface="+mn-ea"/>
          <a:cs typeface="Calibri"/>
        </a:defRPr>
      </a:lvl4pPr>
      <a:lvl5pPr marL="922685" indent="-306855" algn="l" defTabSz="609475" rtl="0" eaLnBrk="1" latinLnBrk="0" hangingPunct="1">
        <a:lnSpc>
          <a:spcPct val="80000"/>
        </a:lnSpc>
        <a:spcBef>
          <a:spcPts val="0"/>
        </a:spcBef>
        <a:spcAft>
          <a:spcPts val="800"/>
        </a:spcAft>
        <a:buFont typeface="Lucida Grande"/>
        <a:buChar char="–"/>
        <a:defRPr sz="2700" kern="1200" spc="-27">
          <a:solidFill>
            <a:schemeClr val="tx2"/>
          </a:solidFill>
          <a:latin typeface="Calibri"/>
          <a:ea typeface="+mn-ea"/>
          <a:cs typeface="Calibri"/>
        </a:defRPr>
      </a:lvl5pPr>
      <a:lvl6pPr marL="3352128" indent="-304736" algn="l" defTabSz="60947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610" indent="-304736" algn="l" defTabSz="60947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8" indent="-304736" algn="l" defTabSz="60947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5" indent="-304736" algn="l" defTabSz="60947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5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60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7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8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2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7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127669"/>
            <a:ext cx="12192000" cy="730331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28" tIns="81263" rIns="162528" bIns="81263" rtlCol="0" anchor="ctr"/>
          <a:lstStyle/>
          <a:p>
            <a:pPr algn="ctr" defTabSz="81262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7404" y="435903"/>
            <a:ext cx="7191511" cy="123824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5" y="1675647"/>
            <a:ext cx="6976993" cy="4083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mba.em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79" y="508719"/>
            <a:ext cx="618068" cy="2214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17390" y="6560038"/>
            <a:ext cx="2529588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defTabSz="812620"/>
            <a:r>
              <a:rPr lang="en-GB" sz="800" dirty="0">
                <a:solidFill>
                  <a:srgbClr val="13316E"/>
                </a:solidFill>
                <a:latin typeface="Calibri"/>
                <a:cs typeface="Calibri"/>
              </a:rPr>
              <a:t>©British Medical Association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87" y="6376568"/>
            <a:ext cx="341487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59" rtl="0" eaLnBrk="1" latinLnBrk="0" hangingPunct="1">
              <a:defRPr lang="en-GB" sz="1100" b="0" i="0" u="none" strike="noStrike" kern="1200" baseline="0" smtClean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‹#›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8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latin typeface="Calibri"/>
                <a:cs typeface="Calibri"/>
              </a:defRPr>
            </a:lvl1pPr>
          </a:lstStyle>
          <a:p>
            <a:pPr defTabSz="812620"/>
            <a:fld id="{677479CD-D821-734C-82AB-22C660C38FD4}" type="datetime3">
              <a:rPr lang="en-GB" smtClean="0">
                <a:solidFill>
                  <a:srgbClr val="13316E"/>
                </a:solidFill>
              </a:rPr>
              <a:pPr defTabSz="812620"/>
              <a:t>30 May, 2018</a:t>
            </a:fld>
            <a:endParaRPr lang="en-GB"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4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hf hdr="0" ftr="0"/>
  <p:txStyles>
    <p:titleStyle>
      <a:lvl1pPr algn="l" defTabSz="609459" rtl="0" eaLnBrk="1" latinLnBrk="0" hangingPunct="1">
        <a:lnSpc>
          <a:spcPts val="4533"/>
        </a:lnSpc>
        <a:spcBef>
          <a:spcPct val="0"/>
        </a:spcBef>
        <a:buNone/>
        <a:defRPr sz="4300" kern="1200" spc="-68">
          <a:solidFill>
            <a:schemeClr val="tx1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609459" rtl="0" eaLnBrk="1" latinLnBrk="0" hangingPunct="1">
        <a:lnSpc>
          <a:spcPts val="2400"/>
        </a:lnSpc>
        <a:spcBef>
          <a:spcPts val="800"/>
        </a:spcBef>
        <a:spcAft>
          <a:spcPts val="800"/>
        </a:spcAft>
        <a:buFont typeface="Arial"/>
        <a:buNone/>
        <a:defRPr sz="2100" kern="1200" spc="-27">
          <a:solidFill>
            <a:schemeClr val="tx1"/>
          </a:solidFill>
          <a:latin typeface="Calibri"/>
          <a:ea typeface="+mn-ea"/>
          <a:cs typeface="Calibri"/>
        </a:defRPr>
      </a:lvl1pPr>
      <a:lvl2pPr marL="0" indent="0" algn="l" defTabSz="609459" rtl="0" eaLnBrk="1" latinLnBrk="0" hangingPunct="1">
        <a:lnSpc>
          <a:spcPts val="2133"/>
        </a:lnSpc>
        <a:spcBef>
          <a:spcPts val="0"/>
        </a:spcBef>
        <a:spcAft>
          <a:spcPts val="800"/>
        </a:spcAft>
        <a:buFont typeface="Arial"/>
        <a:buNone/>
        <a:defRPr sz="1900" kern="1200" spc="-27">
          <a:solidFill>
            <a:schemeClr val="tx2"/>
          </a:solidFill>
          <a:latin typeface="+mn-lt"/>
          <a:ea typeface="+mn-ea"/>
          <a:cs typeface="+mn-cs"/>
        </a:defRPr>
      </a:lvl2pPr>
      <a:lvl3pPr marL="311079" indent="-311079" algn="l" defTabSz="609459" rtl="0" eaLnBrk="1" latinLnBrk="0" hangingPunct="1">
        <a:lnSpc>
          <a:spcPts val="2133"/>
        </a:lnSpc>
        <a:spcBef>
          <a:spcPts val="0"/>
        </a:spcBef>
        <a:spcAft>
          <a:spcPts val="800"/>
        </a:spcAft>
        <a:buFont typeface="Lucida Grande"/>
        <a:buChar char="–"/>
        <a:tabLst/>
        <a:defRPr sz="1900" kern="1200" spc="-27">
          <a:solidFill>
            <a:schemeClr val="tx2"/>
          </a:solidFill>
          <a:latin typeface="+mn-lt"/>
          <a:ea typeface="+mn-ea"/>
          <a:cs typeface="+mn-cs"/>
        </a:defRPr>
      </a:lvl3pPr>
      <a:lvl4pPr marL="630623" indent="-304728" algn="l" defTabSz="721623" rtl="0" eaLnBrk="1" latinLnBrk="0" hangingPunct="1">
        <a:lnSpc>
          <a:spcPts val="2133"/>
        </a:lnSpc>
        <a:spcBef>
          <a:spcPts val="0"/>
        </a:spcBef>
        <a:spcAft>
          <a:spcPts val="800"/>
        </a:spcAft>
        <a:buFont typeface="Lucida Grande"/>
        <a:buChar char="–"/>
        <a:tabLst/>
        <a:defRPr sz="1900" kern="1200" spc="-27">
          <a:solidFill>
            <a:schemeClr val="tx2"/>
          </a:solidFill>
          <a:latin typeface="+mn-lt"/>
          <a:ea typeface="+mn-ea"/>
          <a:cs typeface="+mn-cs"/>
        </a:defRPr>
      </a:lvl4pPr>
      <a:lvl5pPr marL="922662" indent="-306847" algn="l" defTabSz="609459" rtl="0" eaLnBrk="1" latinLnBrk="0" hangingPunct="1">
        <a:lnSpc>
          <a:spcPts val="2133"/>
        </a:lnSpc>
        <a:spcBef>
          <a:spcPts val="0"/>
        </a:spcBef>
        <a:spcAft>
          <a:spcPts val="800"/>
        </a:spcAft>
        <a:buFont typeface="Lucida Grande"/>
        <a:buChar char="–"/>
        <a:defRPr sz="1900" kern="1200" spc="-27">
          <a:solidFill>
            <a:schemeClr val="tx2"/>
          </a:solidFill>
          <a:latin typeface="+mn-lt"/>
          <a:ea typeface="+mn-ea"/>
          <a:cs typeface="+mn-cs"/>
        </a:defRPr>
      </a:lvl5pPr>
      <a:lvl6pPr marL="3352044" indent="-304728" algn="l" defTabSz="60945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12" indent="-304728" algn="l" defTabSz="60945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28" algn="l" defTabSz="60945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6" indent="-304728" algn="l" defTabSz="60945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59" algn="l" defTabSz="6094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8" algn="l" defTabSz="6094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92" algn="l" defTabSz="6094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8" algn="l" defTabSz="6094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6" algn="l" defTabSz="6094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5" algn="l" defTabSz="6094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6094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60945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7392" y="341830"/>
            <a:ext cx="7195469" cy="16619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469" y="508940"/>
            <a:ext cx="618067" cy="220975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57468" y="6376564"/>
            <a:ext cx="341485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609475" rtl="0" eaLnBrk="1" latinLnBrk="0" hangingPunct="1">
              <a:defRPr lang="en-GB" sz="1100" b="0" i="0" u="none" strike="noStrike" kern="1200" baseline="0" smtClean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fld id="{E4E00EF0-048C-114D-ADD5-1D5ACA69D45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2"/>
          </p:nvPr>
        </p:nvSpPr>
        <p:spPr>
          <a:xfrm>
            <a:off x="517402" y="6373104"/>
            <a:ext cx="3859345" cy="1692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lang="en-US" sz="1100" b="0" i="0" u="none" strike="noStrik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0ABF9059-2BCA-7548-ABD1-121CD61CD08A}" type="datetime3">
              <a:rPr lang="en-GB" smtClean="0"/>
              <a:t>30 May, 2018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17389" y="6560030"/>
            <a:ext cx="2529587" cy="12311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rtl="0"/>
            <a:r>
              <a:rPr lang="en-GB" sz="800" b="0" i="0" u="none" strike="noStrike" kern="120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©British Medical Association</a:t>
            </a:r>
          </a:p>
        </p:txBody>
      </p:sp>
    </p:spTree>
    <p:extLst>
      <p:ext uri="{BB962C8B-B14F-4D97-AF65-F5344CB8AC3E}">
        <p14:creationId xmlns:p14="http://schemas.microsoft.com/office/powerpoint/2010/main" val="197000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</p:sldLayoutIdLst>
  <p:hf hdr="0" ftr="0"/>
  <p:txStyles>
    <p:titleStyle>
      <a:lvl1pPr algn="l" defTabSz="609475" rtl="0" eaLnBrk="1" latinLnBrk="0" hangingPunct="1">
        <a:lnSpc>
          <a:spcPts val="6400"/>
        </a:lnSpc>
        <a:spcBef>
          <a:spcPct val="0"/>
        </a:spcBef>
        <a:buNone/>
        <a:defRPr sz="6100" kern="1200" spc="-67">
          <a:solidFill>
            <a:schemeClr val="bg1"/>
          </a:solidFill>
          <a:latin typeface="Calibri Light"/>
          <a:ea typeface="+mj-ea"/>
          <a:cs typeface="+mj-cs"/>
        </a:defRPr>
      </a:lvl1pPr>
    </p:titleStyle>
    <p:bodyStyle>
      <a:lvl1pPr marL="0" indent="0" algn="l" defTabSz="609475" rtl="0" eaLnBrk="1" latinLnBrk="0" hangingPunct="1">
        <a:lnSpc>
          <a:spcPts val="2400"/>
        </a:lnSpc>
        <a:spcBef>
          <a:spcPts val="0"/>
        </a:spcBef>
        <a:buFont typeface="Arial"/>
        <a:buNone/>
        <a:defRPr sz="2100" kern="1200" spc="-27">
          <a:solidFill>
            <a:schemeClr val="bg1"/>
          </a:solidFill>
          <a:latin typeface="+mn-lt"/>
          <a:ea typeface="+mn-ea"/>
          <a:cs typeface="Calibri"/>
        </a:defRPr>
      </a:lvl1pPr>
      <a:lvl2pPr marL="0" indent="0" algn="l" defTabSz="609475" rtl="0" eaLnBrk="1" latinLnBrk="0" hangingPunct="1">
        <a:lnSpc>
          <a:spcPts val="2400"/>
        </a:lnSpc>
        <a:spcBef>
          <a:spcPts val="0"/>
        </a:spcBef>
        <a:buFont typeface="Arial"/>
        <a:buNone/>
        <a:defRPr sz="2100" kern="1200" spc="-27">
          <a:solidFill>
            <a:schemeClr val="bg1"/>
          </a:solidFill>
          <a:latin typeface="+mn-lt"/>
          <a:ea typeface="+mn-ea"/>
          <a:cs typeface="+mn-cs"/>
        </a:defRPr>
      </a:lvl2pPr>
      <a:lvl3pPr marL="311087" indent="-311087" algn="l" defTabSz="609475" rtl="0" eaLnBrk="1" latinLnBrk="0" hangingPunct="1">
        <a:lnSpc>
          <a:spcPts val="2400"/>
        </a:lnSpc>
        <a:spcBef>
          <a:spcPts val="0"/>
        </a:spcBef>
        <a:buFont typeface="Arial"/>
        <a:buChar char="•"/>
        <a:tabLst/>
        <a:defRPr sz="2100" kern="1200" spc="-27">
          <a:solidFill>
            <a:schemeClr val="bg1"/>
          </a:solidFill>
          <a:latin typeface="+mn-lt"/>
          <a:ea typeface="+mn-ea"/>
          <a:cs typeface="+mn-cs"/>
        </a:defRPr>
      </a:lvl3pPr>
      <a:lvl4pPr marL="630639" indent="-304736" algn="l" defTabSz="721641" rtl="0" eaLnBrk="1" latinLnBrk="0" hangingPunct="1">
        <a:lnSpc>
          <a:spcPts val="2400"/>
        </a:lnSpc>
        <a:spcBef>
          <a:spcPts val="0"/>
        </a:spcBef>
        <a:buFont typeface="Arial"/>
        <a:buChar char="–"/>
        <a:tabLst/>
        <a:defRPr sz="2100" kern="1200" spc="-27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609475" rtl="0" eaLnBrk="1" latinLnBrk="0" hangingPunct="1">
        <a:lnSpc>
          <a:spcPts val="2400"/>
        </a:lnSpc>
        <a:spcBef>
          <a:spcPts val="0"/>
        </a:spcBef>
        <a:buFont typeface="Arial"/>
        <a:buNone/>
        <a:defRPr sz="2100" kern="1200" spc="-27">
          <a:solidFill>
            <a:schemeClr val="bg1"/>
          </a:solidFill>
          <a:latin typeface="+mn-lt"/>
          <a:ea typeface="+mn-ea"/>
          <a:cs typeface="+mn-cs"/>
        </a:defRPr>
      </a:lvl5pPr>
      <a:lvl6pPr marL="3352128" indent="-304736" algn="l" defTabSz="60947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610" indent="-304736" algn="l" defTabSz="60947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8" indent="-304736" algn="l" defTabSz="60947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5" indent="-304736" algn="l" defTabSz="609475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5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60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7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8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2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7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6094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627" y="4200958"/>
            <a:ext cx="5741288" cy="18366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Richard Vautrey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Chair, BMA GP committee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England</a:t>
            </a:r>
          </a:p>
          <a:p>
            <a:pPr>
              <a:lnSpc>
                <a:spcPct val="100000"/>
              </a:lnSpc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Chair, BMA GP committee UK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51" y="1180215"/>
            <a:ext cx="5257684" cy="2413836"/>
          </a:xfrm>
        </p:spPr>
        <p:txBody>
          <a:bodyPr/>
          <a:lstStyle/>
          <a:p>
            <a:r>
              <a:rPr lang="en-GB" sz="4300" b="1" dirty="0">
                <a:latin typeface="Calibri" panose="020F0502020204030204" pitchFamily="34" charset="0"/>
                <a:cs typeface="Calibri" panose="020F0502020204030204" pitchFamily="34" charset="0"/>
              </a:rPr>
              <a:t>Saving General Practice: Delivering a sustainable future</a:t>
            </a:r>
            <a:r>
              <a:rPr lang="en-GB" sz="5300" dirty="0"/>
              <a:t>	</a:t>
            </a:r>
            <a:br>
              <a:rPr lang="en-GB" sz="5300" dirty="0"/>
            </a:br>
            <a:endParaRPr lang="en-GB" sz="5300" b="1" dirty="0"/>
          </a:p>
        </p:txBody>
      </p:sp>
    </p:spTree>
    <p:extLst>
      <p:ext uri="{BB962C8B-B14F-4D97-AF65-F5344CB8AC3E}">
        <p14:creationId xmlns:p14="http://schemas.microsoft.com/office/powerpoint/2010/main" val="16548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pc="-68" dirty="0">
                <a:solidFill>
                  <a:srgbClr val="13316E"/>
                </a:solidFill>
              </a:rPr>
              <a:t>Payments to practices in England 2016/17</a:t>
            </a:r>
            <a:r>
              <a:rPr lang="en-GB" sz="3600" spc="-68" dirty="0">
                <a:solidFill>
                  <a:srgbClr val="13316E"/>
                </a:solidFill>
              </a:rPr>
              <a:t/>
            </a:r>
            <a:br>
              <a:rPr lang="en-GB" sz="3600" spc="-68" dirty="0">
                <a:solidFill>
                  <a:srgbClr val="13316E"/>
                </a:solidFill>
              </a:rPr>
            </a:br>
            <a:r>
              <a:rPr lang="en-GB" sz="2400" spc="-68" dirty="0">
                <a:solidFill>
                  <a:schemeClr val="tx2"/>
                </a:solidFill>
              </a:rPr>
              <a:t>(per weighted patient)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400" y="2128940"/>
            <a:ext cx="10774383" cy="3465744"/>
          </a:xfrm>
        </p:spPr>
        <p:txBody>
          <a:bodyPr/>
          <a:lstStyle/>
          <a:p>
            <a:pPr marL="571402" indent="-57140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GMS - £147.42 (5301 practices)</a:t>
            </a:r>
          </a:p>
          <a:p>
            <a:pPr marL="571402" indent="-57140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PMS - £155.06 (2127 practices)</a:t>
            </a:r>
          </a:p>
          <a:p>
            <a:pPr marL="571402" indent="-57140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APMS - £224.03 (279 practices)</a:t>
            </a:r>
          </a:p>
          <a:p>
            <a:pPr marL="571402" indent="-571402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2"/>
              </a:solidFill>
              <a:latin typeface="+mn-lt"/>
              <a:cs typeface="Calibri" panose="020F0502020204030204" pitchFamily="34" charset="0"/>
            </a:endParaRPr>
          </a:p>
          <a:p>
            <a:pPr marL="571402" indent="-57140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Average payment - £151.37</a:t>
            </a:r>
          </a:p>
          <a:p>
            <a:pPr marL="571402" indent="-57140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Average payment for non-dispensing practice - £142.63 = 57p per day</a:t>
            </a:r>
          </a:p>
        </p:txBody>
      </p:sp>
    </p:spTree>
    <p:extLst>
      <p:ext uri="{BB962C8B-B14F-4D97-AF65-F5344CB8AC3E}">
        <p14:creationId xmlns:p14="http://schemas.microsoft.com/office/powerpoint/2010/main" val="85277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2" y="253033"/>
            <a:ext cx="7191509" cy="658425"/>
          </a:xfrm>
        </p:spPr>
        <p:txBody>
          <a:bodyPr/>
          <a:lstStyle/>
          <a:p>
            <a:r>
              <a:rPr lang="en-GB" dirty="0"/>
              <a:t>GP Forward View - workforce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4908" y="963961"/>
            <a:ext cx="11556471" cy="4490075"/>
          </a:xfrm>
        </p:spPr>
        <p:txBody>
          <a:bodyPr/>
          <a:lstStyle/>
          <a:p>
            <a:pPr marL="457107" indent="-457107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2"/>
                </a:solidFill>
                <a:latin typeface="Calibri Light" panose="020F0302020204030204" pitchFamily="34" charset="0"/>
              </a:rPr>
              <a:t>5,000 extra </a:t>
            </a:r>
            <a:r>
              <a:rPr lang="en-GB" sz="2100" b="1" dirty="0">
                <a:solidFill>
                  <a:schemeClr val="tx2"/>
                </a:solidFill>
                <a:latin typeface="Calibri Light" panose="020F0302020204030204" pitchFamily="34" charset="0"/>
              </a:rPr>
              <a:t>doctors</a:t>
            </a:r>
            <a:r>
              <a:rPr lang="en-GB" sz="2100" dirty="0">
                <a:solidFill>
                  <a:schemeClr val="tx2"/>
                </a:solidFill>
                <a:latin typeface="Calibri Light" panose="020F0302020204030204" pitchFamily="34" charset="0"/>
              </a:rPr>
              <a:t> working in general practice by 2020/21 </a:t>
            </a:r>
          </a:p>
          <a:p>
            <a:pPr marL="457107" indent="-457107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2"/>
                </a:solidFill>
                <a:latin typeface="Calibri Light" panose="020F0302020204030204" pitchFamily="34" charset="0"/>
              </a:rPr>
              <a:t>Increase GP training recruitment to 3,250 a year</a:t>
            </a:r>
          </a:p>
          <a:p>
            <a:pPr marL="457107" indent="-457107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2"/>
                </a:solidFill>
                <a:latin typeface="Calibri Light" panose="020F0302020204030204" pitchFamily="34" charset="0"/>
              </a:rPr>
              <a:t>500 GPs returning through improving Retainer Scheme and Induction and Refresher (I&amp;R) Scheme</a:t>
            </a:r>
          </a:p>
          <a:p>
            <a:pPr marL="457107" indent="-457107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2"/>
                </a:solidFill>
                <a:latin typeface="Calibri Light" panose="020F0302020204030204" pitchFamily="34" charset="0"/>
              </a:rPr>
              <a:t>£112m (in addition to the existing £31 million) for clinical </a:t>
            </a:r>
            <a:r>
              <a:rPr lang="en-GB" sz="2100" b="1" dirty="0">
                <a:solidFill>
                  <a:schemeClr val="tx2"/>
                </a:solidFill>
                <a:latin typeface="Calibri Light" panose="020F0302020204030204" pitchFamily="34" charset="0"/>
              </a:rPr>
              <a:t>pharmacists</a:t>
            </a:r>
            <a:r>
              <a:rPr lang="en-GB" sz="2100" dirty="0">
                <a:solidFill>
                  <a:schemeClr val="tx2"/>
                </a:solidFill>
                <a:latin typeface="Calibri Light" panose="020F0302020204030204" pitchFamily="34" charset="0"/>
              </a:rPr>
              <a:t>,  leading to a further 1500 pharmacists in addition to the current 470 in general practice by 2020 (one pharmacist per 30,000 population). </a:t>
            </a:r>
          </a:p>
          <a:p>
            <a:pPr marL="457107" indent="-457107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2"/>
                </a:solidFill>
                <a:latin typeface="Calibri Light" panose="020F0302020204030204" pitchFamily="34" charset="0"/>
              </a:rPr>
              <a:t>3,000 practice-based </a:t>
            </a:r>
            <a:r>
              <a:rPr lang="en-GB" sz="2100" b="1" dirty="0">
                <a:solidFill>
                  <a:schemeClr val="tx2"/>
                </a:solidFill>
                <a:latin typeface="Calibri Light" panose="020F0302020204030204" pitchFamily="34" charset="0"/>
              </a:rPr>
              <a:t>mental health therapists </a:t>
            </a:r>
            <a:r>
              <a:rPr lang="en-GB" sz="2100" dirty="0">
                <a:solidFill>
                  <a:schemeClr val="tx2"/>
                </a:solidFill>
                <a:latin typeface="Calibri Light" panose="020F0302020204030204" pitchFamily="34" charset="0"/>
              </a:rPr>
              <a:t>by 2020 – therapist for every 2-3 typically sized practices </a:t>
            </a:r>
          </a:p>
          <a:p>
            <a:pPr marL="457107" indent="-457107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2"/>
                </a:solidFill>
                <a:latin typeface="Calibri Light" panose="020F0302020204030204" pitchFamily="34" charset="0"/>
              </a:rPr>
              <a:t>£15m for </a:t>
            </a:r>
            <a:r>
              <a:rPr lang="en-GB" sz="2100" b="1" dirty="0">
                <a:solidFill>
                  <a:schemeClr val="tx2"/>
                </a:solidFill>
                <a:latin typeface="Calibri Light" panose="020F0302020204030204" pitchFamily="34" charset="0"/>
              </a:rPr>
              <a:t>practice nurse </a:t>
            </a:r>
            <a:r>
              <a:rPr lang="en-GB" sz="2100" dirty="0">
                <a:solidFill>
                  <a:schemeClr val="tx2"/>
                </a:solidFill>
                <a:latin typeface="Calibri Light" panose="020F0302020204030204" pitchFamily="34" charset="0"/>
              </a:rPr>
              <a:t>development, over £50m </a:t>
            </a:r>
            <a:r>
              <a:rPr lang="en-GB" sz="2100" b="1" dirty="0">
                <a:solidFill>
                  <a:schemeClr val="tx2"/>
                </a:solidFill>
                <a:latin typeface="Calibri Light" panose="020F0302020204030204" pitchFamily="34" charset="0"/>
              </a:rPr>
              <a:t>reception, admin staff and practice manager </a:t>
            </a:r>
            <a:r>
              <a:rPr lang="en-GB" sz="2100" dirty="0">
                <a:solidFill>
                  <a:schemeClr val="tx2"/>
                </a:solidFill>
                <a:latin typeface="Calibri Light" panose="020F0302020204030204" pitchFamily="34" charset="0"/>
              </a:rPr>
              <a:t>development</a:t>
            </a:r>
          </a:p>
          <a:p>
            <a:pPr marL="457107" indent="-457107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2"/>
                </a:solidFill>
                <a:latin typeface="Calibri Light" panose="020F0302020204030204" pitchFamily="34" charset="0"/>
              </a:rPr>
              <a:t>1000 </a:t>
            </a:r>
            <a:r>
              <a:rPr lang="en-GB" sz="2100" b="1" dirty="0">
                <a:solidFill>
                  <a:schemeClr val="tx2"/>
                </a:solidFill>
                <a:latin typeface="Calibri Light" panose="020F0302020204030204" pitchFamily="34" charset="0"/>
              </a:rPr>
              <a:t>physician associates </a:t>
            </a:r>
            <a:r>
              <a:rPr lang="en-GB" sz="2100" dirty="0">
                <a:solidFill>
                  <a:schemeClr val="tx2"/>
                </a:solidFill>
                <a:latin typeface="Calibri Light" panose="020F0302020204030204" pitchFamily="34" charset="0"/>
              </a:rPr>
              <a:t>in primary care settings by 2020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380" y="131527"/>
            <a:ext cx="1649037" cy="194082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56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7404" y="1124744"/>
            <a:ext cx="10624575" cy="4968552"/>
          </a:xfrm>
        </p:spPr>
        <p:txBody>
          <a:bodyPr/>
          <a:lstStyle/>
          <a:p>
            <a:pPr lvl="2" indent="0">
              <a:lnSpc>
                <a:spcPct val="80000"/>
              </a:lnSpc>
              <a:buNone/>
            </a:pPr>
            <a:r>
              <a:rPr lang="en-GB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Current reality (excluding GP trainees):</a:t>
            </a:r>
          </a:p>
          <a:p>
            <a:pPr lvl="2" indent="0">
              <a:lnSpc>
                <a:spcPct val="80000"/>
              </a:lnSpc>
              <a:buNone/>
            </a:pPr>
            <a:endParaRPr lang="en-GB" sz="20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 indent="0">
              <a:lnSpc>
                <a:spcPct val="80000"/>
              </a:lnSpc>
              <a:buNone/>
            </a:pPr>
            <a:r>
              <a:rPr lang="en-GB" sz="20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September 2015 – March 2018</a:t>
            </a:r>
          </a:p>
          <a:p>
            <a:pPr marL="1366838" lvl="4" indent="-442913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Reduction of 112 GPs (0.3%) from 37162 to 37050</a:t>
            </a:r>
          </a:p>
          <a:p>
            <a:pPr marL="1366838" lvl="4" indent="-442913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Reduction of 1145 FTE GPs (3.8%) from 29862 to 28717</a:t>
            </a:r>
          </a:p>
          <a:p>
            <a:pPr lvl="4" indent="0">
              <a:lnSpc>
                <a:spcPct val="80000"/>
              </a:lnSpc>
              <a:buNone/>
            </a:pPr>
            <a:endParaRPr lang="en-GB" sz="20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 indent="0">
              <a:lnSpc>
                <a:spcPct val="80000"/>
              </a:lnSpc>
              <a:buNone/>
            </a:pPr>
            <a:r>
              <a:rPr lang="en-GB" sz="20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December 2016 – December 2017</a:t>
            </a:r>
          </a:p>
          <a:p>
            <a:pPr marL="1379792" lvl="4" indent="-457107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Number of FTE GPs rose by 7 (0.02%) to 28874</a:t>
            </a:r>
          </a:p>
          <a:p>
            <a:pPr marL="1379792" lvl="4" indent="-457107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Number of FTE consultants rose by 1520 (3.4%) to 46130</a:t>
            </a:r>
          </a:p>
          <a:p>
            <a:pPr marL="1379792" lvl="4" indent="-457107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Number of FTE doctors in training rose by 1795 (3.5%) to 52947</a:t>
            </a:r>
          </a:p>
          <a:p>
            <a:pPr lvl="4" indent="0">
              <a:lnSpc>
                <a:spcPct val="80000"/>
              </a:lnSpc>
              <a:buNone/>
            </a:pPr>
            <a:endParaRPr lang="en-GB" sz="20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07975" lvl="4" indent="0">
              <a:lnSpc>
                <a:spcPct val="80000"/>
              </a:lnSpc>
              <a:buNone/>
            </a:pPr>
            <a:r>
              <a:rPr lang="en-GB" sz="20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December 2017 – March 2018</a:t>
            </a:r>
          </a:p>
          <a:p>
            <a:pPr marL="1344613" lvl="4" indent="-4222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Reduction of 157 FTE GPs (0.5%) from 28874 to 28717</a:t>
            </a:r>
          </a:p>
          <a:p>
            <a:pPr marL="1344613" lvl="4" indent="-4222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Increase of 35 GPs (0.1%) from 37015 to 37050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7401" y="341835"/>
            <a:ext cx="8074876" cy="11669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dirty="0"/>
              <a:t>GP Workforce - </a:t>
            </a:r>
            <a:r>
              <a:rPr lang="en-GB" sz="3200" dirty="0">
                <a:solidFill>
                  <a:srgbClr val="13316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5000 more GPs?</a:t>
            </a:r>
            <a:br>
              <a:rPr lang="en-GB" sz="3200" dirty="0">
                <a:solidFill>
                  <a:srgbClr val="13316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8745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7399" y="341839"/>
            <a:ext cx="9266681" cy="598687"/>
          </a:xfrm>
        </p:spPr>
        <p:txBody>
          <a:bodyPr/>
          <a:lstStyle/>
          <a:p>
            <a:r>
              <a:rPr lang="en-GB" dirty="0" smtClean="0"/>
              <a:t>GP workforce – Sept 2015 – March 2018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8F69CEE-CB96-4542-834A-2FD2AEBF297D}" type="datetime3">
              <a:rPr lang="en-GB" smtClean="0">
                <a:solidFill>
                  <a:srgbClr val="13316E"/>
                </a:solidFill>
              </a:rPr>
              <a:pPr/>
              <a:t>30 May, 2018</a:t>
            </a:fld>
            <a:endParaRPr lang="en-GB" dirty="0">
              <a:solidFill>
                <a:srgbClr val="13316E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3589"/>
            <a:ext cx="5891349" cy="518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726" y="927463"/>
            <a:ext cx="6222274" cy="519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26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0152" y="2064149"/>
            <a:ext cx="5031495" cy="413345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>
                <a:solidFill>
                  <a:schemeClr val="tx2"/>
                </a:solidFill>
                <a:latin typeface="Calibri Light" panose="020F0302020204030204" pitchFamily="34" charset="0"/>
              </a:rPr>
              <a:t>Next career choice:</a:t>
            </a:r>
          </a:p>
          <a:p>
            <a:pPr marL="457107" indent="-457107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Calibri Light" panose="020F0302020204030204" pitchFamily="34" charset="0"/>
              </a:rPr>
              <a:t>Salaried GP 47%</a:t>
            </a:r>
          </a:p>
          <a:p>
            <a:pPr marL="457107" indent="-457107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Calibri Light" panose="020F0302020204030204" pitchFamily="34" charset="0"/>
              </a:rPr>
              <a:t>Short-term locum 19%</a:t>
            </a:r>
          </a:p>
          <a:p>
            <a:pPr marL="457107" indent="-457107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Calibri Light" panose="020F0302020204030204" pitchFamily="34" charset="0"/>
              </a:rPr>
              <a:t>Long-term locum  18%</a:t>
            </a:r>
          </a:p>
          <a:p>
            <a:pPr marL="457107" indent="-457107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Calibri Light" panose="020F0302020204030204" pitchFamily="34" charset="0"/>
              </a:rPr>
              <a:t>Other 12%</a:t>
            </a:r>
          </a:p>
          <a:p>
            <a:pPr marL="457107" indent="-457107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Calibri Light" panose="020F0302020204030204" pitchFamily="34" charset="0"/>
              </a:rPr>
              <a:t>Partner 4%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7399" y="341843"/>
            <a:ext cx="7170336" cy="9281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GP workforce </a:t>
            </a:r>
            <a:br>
              <a:rPr lang="en-GB" dirty="0"/>
            </a:br>
            <a:r>
              <a:rPr lang="en-GB" sz="3700" dirty="0"/>
              <a:t>London trainee survey 2017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1477324"/>
            <a:ext cx="6182784" cy="457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84727" y="954830"/>
            <a:ext cx="3571812" cy="461665"/>
          </a:xfrm>
          <a:prstGeom prst="rect">
            <a:avLst/>
          </a:prstGeom>
          <a:noFill/>
        </p:spPr>
        <p:txBody>
          <a:bodyPr wrap="none" lIns="91426" tIns="45718" rIns="91426" bIns="45718" rtlCol="0">
            <a:spAutoFit/>
          </a:bodyPr>
          <a:lstStyle/>
          <a:p>
            <a:pPr defTabSz="1218960"/>
            <a:r>
              <a:rPr lang="en-GB" sz="2400" kern="0" dirty="0">
                <a:solidFill>
                  <a:sysClr val="windowText" lastClr="000000"/>
                </a:solidFill>
              </a:rPr>
              <a:t>Factors affecting job choice</a:t>
            </a:r>
          </a:p>
        </p:txBody>
      </p:sp>
    </p:spTree>
    <p:extLst>
      <p:ext uri="{BB962C8B-B14F-4D97-AF65-F5344CB8AC3E}">
        <p14:creationId xmlns:p14="http://schemas.microsoft.com/office/powerpoint/2010/main" val="12522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6" y="435906"/>
            <a:ext cx="10635515" cy="658425"/>
          </a:xfrm>
        </p:spPr>
        <p:txBody>
          <a:bodyPr/>
          <a:lstStyle/>
          <a:p>
            <a:r>
              <a:rPr lang="en-GB" dirty="0"/>
              <a:t>Workforce expansion strategy, recurrently funded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780114-B455-463D-AE12-F447B7FE9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9" y="1200591"/>
            <a:ext cx="10382977" cy="3861945"/>
          </a:xfrm>
        </p:spPr>
        <p:txBody>
          <a:bodyPr/>
          <a:lstStyle/>
          <a:p>
            <a:pPr>
              <a:spcAft>
                <a:spcPts val="1600"/>
              </a:spcAft>
            </a:pPr>
            <a:r>
              <a:rPr lang="en-GB" sz="2700" b="1" dirty="0">
                <a:latin typeface="+mn-lt"/>
              </a:rPr>
              <a:t>Problem: </a:t>
            </a:r>
            <a:r>
              <a:rPr lang="en-US" sz="2400" dirty="0">
                <a:latin typeface="+mn-lt"/>
              </a:rPr>
              <a:t>FTE GPs declining, GPs reducing time commitment or leaving, increased role substitution rather than expansion, time-limited funding</a:t>
            </a:r>
          </a:p>
          <a:p>
            <a:pPr>
              <a:lnSpc>
                <a:spcPct val="100000"/>
              </a:lnSpc>
              <a:spcAft>
                <a:spcPts val="1600"/>
              </a:spcAft>
            </a:pPr>
            <a:r>
              <a:rPr lang="en-US" sz="2700" b="1" dirty="0">
                <a:latin typeface="+mn-lt"/>
              </a:rPr>
              <a:t>Impact: </a:t>
            </a:r>
            <a:r>
              <a:rPr lang="en-US" sz="2400" dirty="0">
                <a:latin typeface="+mn-lt"/>
              </a:rPr>
              <a:t>Longer appointment waits, practices unable to recruit, closing lists to new registrations or closing altogether</a:t>
            </a:r>
          </a:p>
          <a:p>
            <a:pPr>
              <a:lnSpc>
                <a:spcPct val="100000"/>
              </a:lnSpc>
              <a:spcAft>
                <a:spcPts val="1600"/>
              </a:spcAft>
            </a:pPr>
            <a:r>
              <a:rPr lang="en-US" sz="2700" b="1" dirty="0">
                <a:latin typeface="+mn-lt"/>
              </a:rPr>
              <a:t>Solution</a:t>
            </a:r>
            <a:r>
              <a:rPr lang="en-US" sz="2700" dirty="0">
                <a:latin typeface="+mn-lt"/>
              </a:rPr>
              <a:t>: </a:t>
            </a:r>
            <a:r>
              <a:rPr lang="en-US" sz="2400" dirty="0">
                <a:latin typeface="+mn-lt"/>
              </a:rPr>
              <a:t>Genuine workforce expansion strategy, recurrently funded, flexible working initiatives, international GP recruitment, training grants, better use of funded MDT, promoting general practice positively</a:t>
            </a:r>
          </a:p>
          <a:p>
            <a:pPr>
              <a:lnSpc>
                <a:spcPct val="100000"/>
              </a:lnSpc>
              <a:spcAft>
                <a:spcPts val="1600"/>
              </a:spcAft>
            </a:pPr>
            <a:r>
              <a:rPr lang="en-US" sz="2700" b="1" dirty="0">
                <a:latin typeface="+mn-lt"/>
              </a:rPr>
              <a:t>Progress</a:t>
            </a:r>
            <a:r>
              <a:rPr lang="en-US" sz="2700" dirty="0">
                <a:latin typeface="+mn-lt"/>
              </a:rPr>
              <a:t>: </a:t>
            </a:r>
            <a:r>
              <a:rPr lang="en-US" sz="2400" dirty="0">
                <a:latin typeface="+mn-lt"/>
              </a:rPr>
              <a:t>Medical school expansion with GP focus; 256 x £20k targeted enhanced recruitment scheme; improved induction/refresher and retainer schemes; recruiting internationally; clinical pharmacist scheme</a:t>
            </a:r>
            <a:r>
              <a:rPr lang="en-GB" sz="2400" dirty="0">
                <a:solidFill>
                  <a:srgbClr val="13316E"/>
                </a:solidFill>
                <a:latin typeface="Calibri Light"/>
              </a:rPr>
              <a:t> (1,250 FTE clinical pharmacists across over </a:t>
            </a:r>
            <a:r>
              <a:rPr lang="en-GB" sz="2400" dirty="0" smtClean="0">
                <a:solidFill>
                  <a:srgbClr val="13316E"/>
                </a:solidFill>
                <a:latin typeface="Calibri Light"/>
              </a:rPr>
              <a:t>3,000 practices by summer 2018) ; plans for first contact practitioners</a:t>
            </a:r>
            <a:endParaRPr lang="en-US" sz="2400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976" y="4949229"/>
            <a:ext cx="1381793" cy="168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9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6" y="300438"/>
            <a:ext cx="9425231" cy="658425"/>
          </a:xfrm>
        </p:spPr>
        <p:txBody>
          <a:bodyPr/>
          <a:lstStyle/>
          <a:p>
            <a:r>
              <a:rPr lang="en-GB" dirty="0"/>
              <a:t>Other GPFV workforce commitments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009403"/>
            <a:ext cx="11222181" cy="427080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GB" sz="2400" b="1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Practice manager development</a:t>
            </a:r>
          </a:p>
          <a:p>
            <a:pPr marL="920569" lvl="2" indent="-6094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  <a:cs typeface="Calibri Light" panose="020F0302020204030204" pitchFamily="34" charset="0"/>
              </a:rPr>
              <a:t>£6m over 3 years</a:t>
            </a:r>
          </a:p>
          <a:p>
            <a:pPr marL="920569" lvl="2" indent="-6094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NHS England providing funding to support</a:t>
            </a:r>
          </a:p>
          <a:p>
            <a:pPr marL="1532162" lvl="4" indent="-609475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latin typeface="+mn-lt"/>
              </a:rPr>
              <a:t>subscriptions to the Practice Manager Network</a:t>
            </a:r>
          </a:p>
          <a:p>
            <a:pPr marL="1532162" lvl="4" indent="-609475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latin typeface="+mn-lt"/>
              </a:rPr>
              <a:t>development of best practice resources for GP practice management</a:t>
            </a:r>
          </a:p>
          <a:p>
            <a:pPr marL="1532162" lvl="4" indent="-609475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latin typeface="+mn-lt"/>
              </a:rPr>
              <a:t>peer appraisals</a:t>
            </a:r>
          </a:p>
          <a:p>
            <a:pPr marL="1532162" lvl="4" indent="-609475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+mn-lt"/>
              </a:rPr>
              <a:t>coaching and mentoring</a:t>
            </a:r>
            <a:endParaRPr lang="en-GB" sz="2000" dirty="0">
              <a:latin typeface="+mn-lt"/>
              <a:cs typeface="Calibri Light" panose="020F0302020204030204" pitchFamily="34" charset="0"/>
            </a:endParaRPr>
          </a:p>
          <a:p>
            <a:pPr marL="920569" lvl="2" indent="-609475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  <a:cs typeface="Calibri Light" panose="020F0302020204030204" pitchFamily="34" charset="0"/>
              </a:rPr>
              <a:t>Networking events have been held around the country</a:t>
            </a:r>
          </a:p>
          <a:p>
            <a:pPr marL="920569" lvl="2" indent="-609475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  <a:cs typeface="Calibri Light" panose="020F0302020204030204" pitchFamily="34" charset="0"/>
              </a:rPr>
              <a:t>LMCs involved in planning and delivery</a:t>
            </a:r>
          </a:p>
          <a:p>
            <a:pPr marL="609475" indent="-609475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100" i="1" dirty="0">
              <a:solidFill>
                <a:srgbClr val="13316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2400" b="1" u="sng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Reception and clerical staff </a:t>
            </a:r>
          </a:p>
          <a:p>
            <a:pPr marL="692012" lvl="2" indent="-3809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Training in active signposting and management of clinical correspondence </a:t>
            </a:r>
          </a:p>
          <a:p>
            <a:pPr marL="692012" lvl="2" indent="-3809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Calibri Light"/>
              </a:rPr>
              <a:t>£45 million over five years - £5 million allocated in September 2017, followed by £10 million in July 2018</a:t>
            </a:r>
            <a:endParaRPr lang="en-GB" sz="21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09475" indent="-60947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09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5" y="184893"/>
            <a:ext cx="7191509" cy="658425"/>
          </a:xfrm>
        </p:spPr>
        <p:txBody>
          <a:bodyPr/>
          <a:lstStyle/>
          <a:p>
            <a:r>
              <a:rPr lang="en-GB" dirty="0"/>
              <a:t>Managing and reducing workload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60B431D6-C9D1-46B1-8A8C-2978ED73D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3" y="961617"/>
            <a:ext cx="11556901" cy="5622635"/>
          </a:xfrm>
        </p:spPr>
        <p:txBody>
          <a:bodyPr/>
          <a:lstStyle/>
          <a:p>
            <a:r>
              <a:rPr lang="en-GB" sz="2000" b="1" dirty="0">
                <a:solidFill>
                  <a:schemeClr val="tx2"/>
                </a:solidFill>
                <a:latin typeface="+mn-lt"/>
              </a:rPr>
              <a:t>The UK population is projected to reach 70 million by mid-2027</a:t>
            </a:r>
          </a:p>
          <a:p>
            <a:pPr marL="768195" lvl="2" indent="-457119">
              <a:buFontTx/>
              <a:buChar char="-"/>
            </a:pPr>
            <a:r>
              <a:rPr lang="en-GB" sz="2000" dirty="0"/>
              <a:t>In 2015 11.8m people aged 65+ and 1.5m aged 85+</a:t>
            </a:r>
          </a:p>
          <a:p>
            <a:pPr marL="768195" lvl="2" indent="-457119">
              <a:buFontTx/>
              <a:buChar char="-"/>
            </a:pPr>
            <a:r>
              <a:rPr lang="en-GB" sz="2000" dirty="0"/>
              <a:t>By 2020 increased by – 1.1 million 65+, over 300,000 85+</a:t>
            </a:r>
          </a:p>
          <a:p>
            <a:pPr marL="768195" lvl="2" indent="-457119">
              <a:buFontTx/>
              <a:buChar char="-"/>
            </a:pPr>
            <a:r>
              <a:rPr lang="en-GB" sz="2000" dirty="0"/>
              <a:t>By 2039 increased by – 9.9 million 75+, 3.6 million 85+</a:t>
            </a:r>
          </a:p>
          <a:p>
            <a:r>
              <a:rPr lang="en-GB" sz="2000" b="1" dirty="0">
                <a:solidFill>
                  <a:schemeClr val="tx2"/>
                </a:solidFill>
                <a:latin typeface="+mn-lt"/>
              </a:rPr>
              <a:t>Significant increases in NHS activity across the UK: </a:t>
            </a:r>
          </a:p>
          <a:p>
            <a:pPr marL="768195" lvl="2" indent="-457119">
              <a:buFontTx/>
              <a:buChar char="-"/>
            </a:pPr>
            <a:r>
              <a:rPr lang="en-GB" sz="2000" dirty="0"/>
              <a:t>Consultation rates for GPs in England rose by 13.6% between 2007 and 2014  (Oxford University, 2016). </a:t>
            </a:r>
          </a:p>
          <a:p>
            <a:pPr marL="768195" lvl="2" indent="-457119">
              <a:buFontTx/>
              <a:buChar char="-"/>
            </a:pPr>
            <a:r>
              <a:rPr lang="en-GB" sz="2000" dirty="0"/>
              <a:t>Consultations numbers increased by more than 15% between 2010/11 and 2014/15 (Kings Fund 2016). </a:t>
            </a:r>
          </a:p>
          <a:p>
            <a:pPr marL="768195" lvl="2" indent="-457119">
              <a:buFontTx/>
              <a:buChar char="-"/>
            </a:pPr>
            <a:r>
              <a:rPr lang="en-GB" sz="2000" dirty="0"/>
              <a:t>In Scotland consultations rose by 3.9% from 15.6 million to 16.2 million between 2003 and 2013 (ISD, 2013).</a:t>
            </a:r>
          </a:p>
          <a:p>
            <a:pPr marL="768195" lvl="2" indent="-457119">
              <a:spcAft>
                <a:spcPts val="0"/>
              </a:spcAft>
              <a:buFontTx/>
              <a:buChar char="-"/>
            </a:pPr>
            <a:r>
              <a:rPr lang="en-GB" sz="2000" dirty="0"/>
              <a:t>In Northern Ireland, total general practice consultations rose from 7.2 million in 2003/04 to 12.7 million in 2013/14 (BMA, 2015). </a:t>
            </a:r>
          </a:p>
          <a:p>
            <a:pPr lvl="2" indent="0">
              <a:spcAft>
                <a:spcPts val="0"/>
              </a:spcAft>
              <a:buNone/>
            </a:pPr>
            <a:endParaRPr lang="en-GB" sz="2000" dirty="0"/>
          </a:p>
          <a:p>
            <a:pPr lvl="1">
              <a:spcAft>
                <a:spcPts val="0"/>
              </a:spcAft>
            </a:pPr>
            <a:r>
              <a:rPr lang="en-GB" sz="2000" b="1" dirty="0">
                <a:solidFill>
                  <a:srgbClr val="0070C0"/>
                </a:solidFill>
              </a:rPr>
              <a:t>*There has been no routine public reporting of GP activity data and no standardised national dataset to date – new   NHS England data collections are currently in progress in England.</a:t>
            </a:r>
          </a:p>
          <a:p>
            <a:pPr lvl="2" indent="0">
              <a:buNone/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27816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Supporting GPs and practices in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96" y="1617095"/>
            <a:ext cx="10609335" cy="40831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Practice resilience programme</a:t>
            </a:r>
          </a:p>
          <a:p>
            <a:pPr marL="457107" indent="-457107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£16 million committed for 2016/17 &gt; £17.2m spent on 1279 practices</a:t>
            </a:r>
          </a:p>
          <a:p>
            <a:pPr marL="457107" indent="-457107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£8m available </a:t>
            </a:r>
            <a:r>
              <a:rPr lang="en-GB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each year until in 2019/20</a:t>
            </a: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GP Health Service</a:t>
            </a:r>
          </a:p>
          <a:p>
            <a:pPr marL="457119" indent="-45711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Launched January 2017</a:t>
            </a:r>
          </a:p>
          <a:p>
            <a:pPr marL="457119" indent="-45711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Case load of  </a:t>
            </a:r>
            <a:r>
              <a:rPr lang="en-GB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over 1200 </a:t>
            </a:r>
            <a:r>
              <a:rPr lang="en-GB" sz="2400" smtClean="0">
                <a:latin typeface="Calibri Light" panose="020F0302020204030204" pitchFamily="34" charset="0"/>
                <a:cs typeface="Calibri Light" panose="020F0302020204030204" pitchFamily="34" charset="0"/>
              </a:rPr>
              <a:t>GP patients  </a:t>
            </a: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52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5" y="435895"/>
            <a:ext cx="9456340" cy="1121972"/>
          </a:xfrm>
        </p:spPr>
        <p:txBody>
          <a:bodyPr/>
          <a:lstStyle/>
          <a:p>
            <a:r>
              <a:rPr lang="en-GB" dirty="0"/>
              <a:t>Managing and reducing workload:</a:t>
            </a:r>
            <a:br>
              <a:rPr lang="en-GB" dirty="0"/>
            </a:br>
            <a:r>
              <a:rPr lang="en-GB" dirty="0"/>
              <a:t>Primary-secondary care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95" y="1798311"/>
            <a:ext cx="8542200" cy="4083188"/>
          </a:xfrm>
        </p:spPr>
        <p:txBody>
          <a:bodyPr/>
          <a:lstStyle/>
          <a:p>
            <a:pPr marL="609475" indent="-6094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Changes to the standard hospital contract 2015/16 and 2017, for example:</a:t>
            </a:r>
          </a:p>
          <a:p>
            <a:pPr marL="1532162" lvl="4" indent="-60947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300" b="1" i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hospitals are responsible for providing patients with fit notes</a:t>
            </a:r>
          </a:p>
          <a:p>
            <a:pPr marL="1532162" lvl="4" indent="-60947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300" b="1" i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hospitals to provide discharge summaries within 24 hours </a:t>
            </a:r>
          </a:p>
          <a:p>
            <a:pPr marL="1532162" lvl="4" indent="-609475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GB" sz="2300" b="1" i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Hospitals to stop asking GPs to re-refer DNA appointments </a:t>
            </a:r>
          </a:p>
          <a:p>
            <a:pPr marL="609475" indent="-609475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Helping practices and LMCs hold CCGs and trusts to account, by providing template letters to report and push back on breaches </a:t>
            </a:r>
          </a:p>
          <a:p>
            <a:pPr marL="609475" indent="-609475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2"/>
                </a:solidFill>
                <a:latin typeface="+mn-lt"/>
                <a:cs typeface="Calibri" panose="020F0502020204030204" pitchFamily="34" charset="0"/>
              </a:rPr>
              <a:t>Working with NHS England to communicate changes to trusts and patients (eg new patient facing leaflet)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464" y="1557867"/>
            <a:ext cx="2858115" cy="4030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712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141" y="424021"/>
            <a:ext cx="11081051" cy="9048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4000" dirty="0">
                <a:latin typeface="+mn-lt"/>
                <a:cs typeface="Calibri" panose="020F0502020204030204" pitchFamily="34" charset="0"/>
              </a:rPr>
              <a:t>Recognition of the problem</a:t>
            </a:r>
            <a:r>
              <a:rPr lang="en-GB" sz="4000" dirty="0">
                <a:latin typeface="+mn-lt"/>
              </a:rPr>
              <a:t/>
            </a:r>
            <a:br>
              <a:rPr lang="en-GB" sz="4000" dirty="0">
                <a:latin typeface="+mn-lt"/>
              </a:rPr>
            </a:br>
            <a:r>
              <a:rPr lang="en-GB" sz="4000" dirty="0">
                <a:latin typeface="+mn-lt"/>
                <a:cs typeface="Calibri" panose="020F0502020204030204" pitchFamily="34" charset="0"/>
              </a:rPr>
              <a:t>NHS Five Year Forward View </a:t>
            </a:r>
            <a:r>
              <a:rPr lang="en-GB" sz="2400" dirty="0">
                <a:latin typeface="+mn-lt"/>
                <a:cs typeface="Calibri" panose="020F0502020204030204" pitchFamily="34" charset="0"/>
              </a:rPr>
              <a:t>October 2014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i="1" dirty="0"/>
              <a:t> </a:t>
            </a: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92" y="1968716"/>
            <a:ext cx="9098560" cy="403955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dirty="0">
                <a:solidFill>
                  <a:schemeClr val="tx2"/>
                </a:solidFill>
                <a:latin typeface="Calibri Light" panose="020F0302020204030204" pitchFamily="34" charset="0"/>
              </a:rPr>
              <a:t>“General practice, with its registered list and everyone having access to a family doctor, is one of the great strengths of the NHS, but it is under severe strain”</a:t>
            </a:r>
          </a:p>
          <a:p>
            <a:pPr>
              <a:lnSpc>
                <a:spcPct val="100000"/>
              </a:lnSpc>
            </a:pPr>
            <a:endParaRPr lang="en-GB" sz="3200" dirty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3200" dirty="0">
                <a:solidFill>
                  <a:schemeClr val="tx2"/>
                </a:solidFill>
                <a:latin typeface="Calibri Light" panose="020F0302020204030204" pitchFamily="34" charset="0"/>
              </a:rPr>
              <a:t>“Primary care services have been under-resourced compared to hospitals. So over the next five years we will invest more in primary care”</a:t>
            </a:r>
          </a:p>
          <a:p>
            <a:endParaRPr lang="en-GB" dirty="0"/>
          </a:p>
        </p:txBody>
      </p:sp>
      <p:pic>
        <p:nvPicPr>
          <p:cNvPr id="6" name="Picture 1" descr="image0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" t="864" r="7641"/>
          <a:stretch/>
        </p:blipFill>
        <p:spPr bwMode="auto">
          <a:xfrm>
            <a:off x="9221198" y="2674809"/>
            <a:ext cx="2630711" cy="2627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84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6" y="175507"/>
            <a:ext cx="9425231" cy="658425"/>
          </a:xfrm>
        </p:spPr>
        <p:txBody>
          <a:bodyPr/>
          <a:lstStyle/>
          <a:p>
            <a:r>
              <a:rPr lang="en-GB" dirty="0"/>
              <a:t>Managing and reducing workload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400" y="833930"/>
            <a:ext cx="10111023" cy="408318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300" b="1" u="sng" dirty="0">
                <a:solidFill>
                  <a:schemeClr val="tx2"/>
                </a:solidFill>
                <a:latin typeface="Calibri Light"/>
              </a:rPr>
              <a:t>Safe working in general practice and ‘black alerts’</a:t>
            </a:r>
          </a:p>
          <a:p>
            <a:pPr marL="342842" indent="-342842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2"/>
                </a:solidFill>
                <a:latin typeface="Calibri Light"/>
              </a:rPr>
              <a:t>Define a safe </a:t>
            </a:r>
            <a:r>
              <a:rPr lang="en-US" sz="2300" dirty="0" smtClean="0">
                <a:solidFill>
                  <a:schemeClr val="tx2"/>
                </a:solidFill>
                <a:latin typeface="Calibri Light"/>
              </a:rPr>
              <a:t>practice workload </a:t>
            </a:r>
            <a:r>
              <a:rPr lang="en-US" sz="2300" dirty="0">
                <a:solidFill>
                  <a:schemeClr val="tx2"/>
                </a:solidFill>
                <a:latin typeface="Calibri Light"/>
              </a:rPr>
              <a:t>and </a:t>
            </a:r>
            <a:r>
              <a:rPr lang="en-US" sz="2300" dirty="0" smtClean="0">
                <a:solidFill>
                  <a:schemeClr val="tx2"/>
                </a:solidFill>
                <a:latin typeface="Calibri Light"/>
              </a:rPr>
              <a:t>develop an </a:t>
            </a:r>
            <a:r>
              <a:rPr lang="en-US" sz="2300" dirty="0">
                <a:solidFill>
                  <a:schemeClr val="tx2"/>
                </a:solidFill>
                <a:latin typeface="Calibri Light"/>
              </a:rPr>
              <a:t>alert </a:t>
            </a:r>
            <a:r>
              <a:rPr lang="en-US" sz="2300" dirty="0" smtClean="0">
                <a:solidFill>
                  <a:schemeClr val="tx2"/>
                </a:solidFill>
                <a:latin typeface="Calibri Light"/>
              </a:rPr>
              <a:t>system to notify wider </a:t>
            </a:r>
            <a:r>
              <a:rPr lang="en-US" sz="2300" dirty="0">
                <a:solidFill>
                  <a:schemeClr val="tx2"/>
                </a:solidFill>
                <a:latin typeface="Calibri Light"/>
              </a:rPr>
              <a:t>health and care system when workloads breach safe </a:t>
            </a:r>
            <a:r>
              <a:rPr lang="en-US" sz="2300" dirty="0" smtClean="0">
                <a:solidFill>
                  <a:schemeClr val="tx2"/>
                </a:solidFill>
                <a:latin typeface="Calibri Light"/>
              </a:rPr>
              <a:t>limits</a:t>
            </a:r>
            <a:endParaRPr lang="en-US" sz="2300" dirty="0">
              <a:solidFill>
                <a:schemeClr val="tx2"/>
              </a:solidFill>
              <a:latin typeface="Calibri Light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300" b="1" u="sng" dirty="0">
                <a:solidFill>
                  <a:schemeClr val="tx2"/>
                </a:solidFill>
                <a:latin typeface="Calibri Light"/>
              </a:rPr>
              <a:t>Quality first</a:t>
            </a:r>
          </a:p>
          <a:p>
            <a:pPr marL="342842" indent="-342842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chemeClr val="tx2"/>
                </a:solidFill>
                <a:latin typeface="Calibri Light"/>
              </a:rPr>
              <a:t>Expand the current suite of resources with renewed guidance templates</a:t>
            </a:r>
          </a:p>
          <a:p>
            <a:pPr>
              <a:spcAft>
                <a:spcPts val="1200"/>
              </a:spcAft>
            </a:pPr>
            <a:r>
              <a:rPr lang="en-US" sz="2300" b="1" u="sng" dirty="0">
                <a:solidFill>
                  <a:schemeClr val="tx2"/>
                </a:solidFill>
                <a:latin typeface="Calibri Light"/>
              </a:rPr>
              <a:t>Unresourced work</a:t>
            </a:r>
          </a:p>
          <a:p>
            <a:pPr marL="342842" indent="-34284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300" dirty="0" smtClean="0">
                <a:solidFill>
                  <a:schemeClr val="tx2"/>
                </a:solidFill>
                <a:latin typeface="Calibri Light"/>
              </a:rPr>
              <a:t>Reducing unresourced/unfunded workload</a:t>
            </a:r>
          </a:p>
          <a:p>
            <a:pPr>
              <a:spcAft>
                <a:spcPts val="1200"/>
              </a:spcAft>
            </a:pPr>
            <a:r>
              <a:rPr lang="en-GB" sz="2300" b="1" u="sng" dirty="0" smtClean="0">
                <a:solidFill>
                  <a:schemeClr val="tx2"/>
                </a:solidFill>
                <a:latin typeface="Calibri Light"/>
              </a:rPr>
              <a:t>Self-care and social prescribing</a:t>
            </a:r>
          </a:p>
          <a:p>
            <a:pPr marL="342842" indent="-34284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300" dirty="0" smtClean="0">
                <a:solidFill>
                  <a:schemeClr val="tx2"/>
                </a:solidFill>
                <a:latin typeface="Calibri Light"/>
              </a:rPr>
              <a:t>Create </a:t>
            </a:r>
            <a:r>
              <a:rPr lang="en-GB" sz="2300" dirty="0">
                <a:solidFill>
                  <a:schemeClr val="tx2"/>
                </a:solidFill>
                <a:latin typeface="Calibri Light"/>
              </a:rPr>
              <a:t>an online resource featuring good practice examples of self-care and social </a:t>
            </a:r>
            <a:r>
              <a:rPr lang="en-GB" sz="2300" dirty="0" smtClean="0">
                <a:solidFill>
                  <a:schemeClr val="tx2"/>
                </a:solidFill>
                <a:latin typeface="Calibri Light"/>
              </a:rPr>
              <a:t>prescribing</a:t>
            </a:r>
          </a:p>
          <a:p>
            <a:pPr>
              <a:spcAft>
                <a:spcPts val="1200"/>
              </a:spcAft>
            </a:pPr>
            <a:r>
              <a:rPr lang="en-GB" sz="2300" b="1" u="sng" dirty="0" smtClean="0">
                <a:solidFill>
                  <a:schemeClr val="tx2"/>
                </a:solidFill>
                <a:latin typeface="Calibri Light"/>
              </a:rPr>
              <a:t>NHS England/CCG funding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300" dirty="0" smtClean="0">
                <a:solidFill>
                  <a:schemeClr val="tx2"/>
                </a:solidFill>
                <a:latin typeface="Calibri Light"/>
              </a:rPr>
              <a:t>Use GP access funding, high impact actions, pharmacists and other resources</a:t>
            </a:r>
            <a:endParaRPr lang="en-GB" sz="2300" dirty="0">
              <a:solidFill>
                <a:schemeClr val="tx2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55242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6" y="435906"/>
            <a:ext cx="10635515" cy="658425"/>
          </a:xfrm>
        </p:spPr>
        <p:txBody>
          <a:bodyPr/>
          <a:lstStyle/>
          <a:p>
            <a:r>
              <a:rPr lang="en-US" dirty="0"/>
              <a:t>Retain national core contract for general practice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780114-B455-463D-AE12-F447B7FE9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67" y="1447020"/>
            <a:ext cx="10049679" cy="46645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b="1" dirty="0">
                <a:latin typeface="+mn-lt"/>
              </a:rPr>
              <a:t>Problem: </a:t>
            </a:r>
            <a:r>
              <a:rPr lang="en-GB" sz="2100" dirty="0">
                <a:latin typeface="+mn-lt"/>
              </a:rPr>
              <a:t>Threat of </a:t>
            </a:r>
            <a:r>
              <a:rPr lang="en-US" sz="2100" dirty="0">
                <a:latin typeface="+mn-lt"/>
              </a:rPr>
              <a:t>APMS and ACO contracts, doctors unwilling to commit to becoming partners due to uncertainty, impacting recruitment, retention and premises </a:t>
            </a:r>
            <a:r>
              <a:rPr lang="en-US" sz="2100" dirty="0" smtClean="0">
                <a:latin typeface="+mn-lt"/>
              </a:rPr>
              <a:t>developments with practices handing back contracts  </a:t>
            </a:r>
            <a:endParaRPr lang="en-US" sz="21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+mn-lt"/>
              </a:rPr>
              <a:t>Impact: </a:t>
            </a:r>
            <a:r>
              <a:rPr lang="en-US" sz="2100" dirty="0">
                <a:latin typeface="+mn-lt"/>
              </a:rPr>
              <a:t>Threat to quality health service for patients, continuity of care and working with communities long-term, loss of independent advocate, risk of a costlier service that loses the support of the </a:t>
            </a:r>
            <a:r>
              <a:rPr lang="en-US" sz="2100" dirty="0" smtClean="0">
                <a:latin typeface="+mn-lt"/>
              </a:rPr>
              <a:t>public, directly managed practices </a:t>
            </a:r>
            <a:endParaRPr lang="en-US" sz="21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+mn-lt"/>
              </a:rPr>
              <a:t>Solution</a:t>
            </a:r>
            <a:r>
              <a:rPr lang="en-US" sz="2400" dirty="0">
                <a:latin typeface="+mn-lt"/>
              </a:rPr>
              <a:t>: </a:t>
            </a:r>
            <a:r>
              <a:rPr lang="en-US" sz="2100" dirty="0">
                <a:latin typeface="+mn-lt"/>
              </a:rPr>
              <a:t>Ongoing commitment to the national contract and independent contractor status; at-scale models built on the foundation of registered lists and GMS contract; collaborative working across local healthcare systems rather than single responsible </a:t>
            </a:r>
            <a:r>
              <a:rPr lang="en-US" sz="2100" dirty="0" smtClean="0">
                <a:latin typeface="+mn-lt"/>
              </a:rPr>
              <a:t>body/employer</a:t>
            </a:r>
            <a:r>
              <a:rPr lang="en-US" sz="2100" dirty="0">
                <a:latin typeface="+mn-lt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+mn-lt"/>
              </a:rPr>
              <a:t>Progress</a:t>
            </a:r>
            <a:r>
              <a:rPr lang="en-US" sz="2400" dirty="0">
                <a:latin typeface="+mn-lt"/>
              </a:rPr>
              <a:t>: </a:t>
            </a:r>
            <a:r>
              <a:rPr lang="en-US" sz="2100" dirty="0">
                <a:latin typeface="+mn-lt"/>
              </a:rPr>
              <a:t>Investment in GMS contract through national negotiations; Secretary of State </a:t>
            </a:r>
            <a:r>
              <a:rPr lang="en-US" sz="2100" dirty="0" smtClean="0">
                <a:latin typeface="+mn-lt"/>
              </a:rPr>
              <a:t>established review of </a:t>
            </a:r>
            <a:r>
              <a:rPr lang="en-US" sz="2100" dirty="0">
                <a:latin typeface="+mn-lt"/>
              </a:rPr>
              <a:t>partnership model; ACO contract </a:t>
            </a:r>
            <a:r>
              <a:rPr lang="en-US" sz="2100" dirty="0" smtClean="0">
                <a:latin typeface="+mn-lt"/>
              </a:rPr>
              <a:t>guidance</a:t>
            </a:r>
            <a:endParaRPr lang="en-GB" sz="2100" b="1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846" y="4688091"/>
            <a:ext cx="1559167" cy="189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72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628" y="243399"/>
            <a:ext cx="10635515" cy="658425"/>
          </a:xfrm>
        </p:spPr>
        <p:txBody>
          <a:bodyPr/>
          <a:lstStyle/>
          <a:p>
            <a:r>
              <a:rPr lang="en-GB" dirty="0"/>
              <a:t>Premises, IT and admin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780114-B455-463D-AE12-F447B7FE9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629" y="1124605"/>
            <a:ext cx="10242819" cy="477725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600"/>
              </a:spcAft>
            </a:pPr>
            <a:r>
              <a:rPr lang="en-GB" sz="2400" b="1" dirty="0">
                <a:latin typeface="+mn-lt"/>
              </a:rPr>
              <a:t>Problem: </a:t>
            </a:r>
            <a:r>
              <a:rPr lang="en-GB" sz="2300" dirty="0">
                <a:latin typeface="+mn-lt"/>
              </a:rPr>
              <a:t>insufficient </a:t>
            </a:r>
            <a:r>
              <a:rPr lang="en-US" sz="2300" dirty="0">
                <a:latin typeface="+mn-lt"/>
              </a:rPr>
              <a:t>investment, deterioration in premises, out of date/not fit for purpose, slow IT networks, outsourcing NHS backroom function problems</a:t>
            </a:r>
          </a:p>
          <a:p>
            <a:pPr>
              <a:lnSpc>
                <a:spcPct val="100000"/>
              </a:lnSpc>
              <a:spcAft>
                <a:spcPts val="1600"/>
              </a:spcAft>
            </a:pPr>
            <a:r>
              <a:rPr lang="en-US" sz="2400" b="1" dirty="0">
                <a:latin typeface="+mn-lt"/>
              </a:rPr>
              <a:t>Impact: </a:t>
            </a:r>
            <a:r>
              <a:rPr lang="en-US" sz="2300" dirty="0">
                <a:latin typeface="+mn-lt"/>
              </a:rPr>
              <a:t>p</a:t>
            </a:r>
            <a:r>
              <a:rPr lang="en-US" sz="2300" dirty="0" smtClean="0">
                <a:latin typeface="+mn-lt"/>
              </a:rPr>
              <a:t>ractices </a:t>
            </a:r>
            <a:r>
              <a:rPr lang="en-US" sz="2300" dirty="0">
                <a:latin typeface="+mn-lt"/>
              </a:rPr>
              <a:t>handing back contracts because of </a:t>
            </a:r>
            <a:r>
              <a:rPr lang="en-US" sz="2300" dirty="0" smtClean="0">
                <a:latin typeface="+mn-lt"/>
              </a:rPr>
              <a:t>premises problems, lack of space to expand services, fragmented clinical record systems, challenge from new online providers, daily admin issues due to PCSE failings</a:t>
            </a:r>
            <a:endParaRPr lang="en-US" sz="2300" dirty="0">
              <a:latin typeface="+mn-lt"/>
            </a:endParaRPr>
          </a:p>
          <a:p>
            <a:pPr>
              <a:lnSpc>
                <a:spcPct val="100000"/>
              </a:lnSpc>
              <a:spcAft>
                <a:spcPts val="1600"/>
              </a:spcAft>
            </a:pPr>
            <a:r>
              <a:rPr lang="en-US" sz="2400" b="1" dirty="0">
                <a:latin typeface="+mn-lt"/>
              </a:rPr>
              <a:t>Solution</a:t>
            </a:r>
            <a:r>
              <a:rPr lang="en-US" sz="2400" dirty="0">
                <a:latin typeface="+mn-lt"/>
              </a:rPr>
              <a:t>: </a:t>
            </a:r>
            <a:r>
              <a:rPr lang="en-US" sz="2300" dirty="0">
                <a:latin typeface="+mn-lt"/>
              </a:rPr>
              <a:t>IT refresh; recurrent fully funded systems; end paper records; superfast data connections; fully functioning PCSE/back office support </a:t>
            </a:r>
            <a:r>
              <a:rPr lang="en-US" sz="2300" dirty="0" smtClean="0">
                <a:latin typeface="+mn-lt"/>
              </a:rPr>
              <a:t>systems; </a:t>
            </a:r>
            <a:r>
              <a:rPr lang="en-US" sz="2300" dirty="0">
                <a:latin typeface="+mn-lt"/>
              </a:rPr>
              <a:t>increased recurrent investment in GP premises</a:t>
            </a:r>
          </a:p>
          <a:p>
            <a:pPr>
              <a:lnSpc>
                <a:spcPct val="100000"/>
              </a:lnSpc>
              <a:spcAft>
                <a:spcPts val="1600"/>
              </a:spcAft>
            </a:pPr>
            <a:r>
              <a:rPr lang="en-US" sz="2400" b="1" dirty="0">
                <a:latin typeface="+mn-lt"/>
              </a:rPr>
              <a:t>Progress</a:t>
            </a:r>
            <a:r>
              <a:rPr lang="en-US" sz="2400" dirty="0">
                <a:latin typeface="+mn-lt"/>
              </a:rPr>
              <a:t>: </a:t>
            </a:r>
            <a:r>
              <a:rPr lang="en-US" sz="2300" dirty="0">
                <a:latin typeface="+mn-lt"/>
              </a:rPr>
              <a:t>PCDs updated; challenging NHS PS and CHP; extension to STDL/VAT/legal fees programme; discussions regarding the replacement of </a:t>
            </a:r>
            <a:r>
              <a:rPr lang="en-US" sz="2300" dirty="0" err="1">
                <a:latin typeface="+mn-lt"/>
              </a:rPr>
              <a:t>GPSoC</a:t>
            </a:r>
            <a:r>
              <a:rPr lang="en-US" sz="2300" dirty="0">
                <a:latin typeface="+mn-lt"/>
              </a:rPr>
              <a:t>; GP2GP implementation </a:t>
            </a:r>
            <a:r>
              <a:rPr lang="en-US" sz="2300" dirty="0" smtClean="0">
                <a:latin typeface="+mn-lt"/>
              </a:rPr>
              <a:t>progressing; EPS4 testing; premises review.</a:t>
            </a:r>
            <a:endParaRPr lang="en-GB" sz="2300" b="1" dirty="0"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149" y="4898420"/>
            <a:ext cx="1609568" cy="195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38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18/19 contract changes – England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30" y="1595048"/>
            <a:ext cx="11570663" cy="4163789"/>
          </a:xfrm>
        </p:spPr>
        <p:txBody>
          <a:bodyPr/>
          <a:lstStyle/>
          <a:p>
            <a:pPr marL="609523" indent="-30687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£256m overall investment</a:t>
            </a:r>
          </a:p>
          <a:p>
            <a:pPr marL="609523" indent="-30687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Interim 1% pay uplift for GPs and staff </a:t>
            </a: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and </a:t>
            </a:r>
            <a:r>
              <a:rPr lang="en-GB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3% for expenses</a:t>
            </a:r>
          </a:p>
          <a:p>
            <a:pPr marL="609523" indent="-30687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Awaiting DDRB review and government recommendation</a:t>
            </a:r>
          </a:p>
          <a:p>
            <a:pPr marL="609523" indent="-30687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£60m for indemnity – 16/17 and 17/18 – for principals and salaried GPs</a:t>
            </a:r>
          </a:p>
          <a:p>
            <a:pPr marL="609523" indent="-30687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No </a:t>
            </a: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changes to QOF (apart from uplift for CPI) – review for 2019/20 underway</a:t>
            </a:r>
          </a:p>
          <a:p>
            <a:pPr marL="609523" indent="-30687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Uplift to some vacs </a:t>
            </a: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&amp; </a:t>
            </a:r>
            <a:r>
              <a:rPr lang="en-GB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imms</a:t>
            </a: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IoS</a:t>
            </a:r>
            <a:r>
              <a:rPr lang="en-GB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(£10.06), </a:t>
            </a: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sickness and paternity payments</a:t>
            </a:r>
          </a:p>
          <a:p>
            <a:pPr marL="609523" indent="-30687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e-RS required use by October, or locally agreed switch-off date - £10m</a:t>
            </a:r>
          </a:p>
          <a:p>
            <a:pPr marL="609523" indent="-30687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Premises cost directions agreed</a:t>
            </a:r>
          </a:p>
          <a:p>
            <a:pPr marL="609523" indent="-306879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02643">
              <a:lnSpc>
                <a:spcPct val="100000"/>
              </a:lnSpc>
            </a:pP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23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5" y="435895"/>
            <a:ext cx="9425231" cy="1052663"/>
          </a:xfrm>
        </p:spPr>
        <p:txBody>
          <a:bodyPr/>
          <a:lstStyle/>
          <a:p>
            <a:r>
              <a:rPr lang="en-GB" sz="3600" dirty="0" smtClean="0"/>
              <a:t>18/19 contract changes – England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Premises </a:t>
            </a:r>
            <a:r>
              <a:rPr lang="en-GB" sz="2800" dirty="0"/>
              <a:t>cost directions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1" y="1913232"/>
            <a:ext cx="10898328" cy="4402129"/>
          </a:xfrm>
        </p:spPr>
        <p:txBody>
          <a:bodyPr/>
          <a:lstStyle/>
          <a:p>
            <a:pPr marL="609523" indent="-30687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Permit 100% improvement/development grants, with limited liability</a:t>
            </a:r>
          </a:p>
          <a:p>
            <a:pPr marL="609523" indent="-30687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Explicit options for owner-occupiers who hand back core contract</a:t>
            </a:r>
          </a:p>
          <a:p>
            <a:pPr marL="609523" indent="-30687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Board can waive grant repayment for leaseholders who hand back core contract</a:t>
            </a:r>
          </a:p>
          <a:p>
            <a:pPr marL="609523" indent="-30687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Board can assign a lease to their designated property body for leaseholders who hand back core contract</a:t>
            </a:r>
          </a:p>
          <a:p>
            <a:pPr marL="609523" indent="-30687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Improved process for rent reviews and lease </a:t>
            </a:r>
            <a:r>
              <a:rPr lang="en-US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terms will not be varied following a </a:t>
            </a:r>
            <a:r>
              <a:rPr lang="en-US" sz="2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review</a:t>
            </a:r>
            <a:endParaRPr lang="en-US" sz="2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09523" indent="-30687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Practices will not be at risk of being financially disadvantaged by agreeing to host a third party at the request of the </a:t>
            </a:r>
            <a:r>
              <a:rPr lang="en-US" sz="2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commissioner</a:t>
            </a:r>
            <a:endParaRPr lang="en-GB" sz="2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09523" indent="-30687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“Focus on premises cost directions” guidance document to be released alongside new </a:t>
            </a:r>
            <a:r>
              <a:rPr lang="en-GB" sz="2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directions</a:t>
            </a:r>
          </a:p>
          <a:p>
            <a:pPr marL="609523" indent="-306879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Commitment to wider </a:t>
            </a:r>
            <a:r>
              <a:rPr lang="en-GB" sz="210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premises review</a:t>
            </a:r>
            <a:endParaRPr lang="en-GB" sz="2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24</a:t>
            </a:fld>
            <a:endParaRPr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16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GP contract 2019/20 workstreams - England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State indemnity scheme by April 2019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Partnership </a:t>
            </a:r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review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QOF review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Premises review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Funding formula review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e-RS implementation group</a:t>
            </a:r>
            <a:endParaRPr lang="en-GB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>
                <a:solidFill>
                  <a:srgbClr val="13316E"/>
                </a:solidFill>
              </a:rPr>
              <a:pPr/>
              <a:t>30 May, 2018</a:t>
            </a:fld>
            <a:endParaRPr lang="en-GB" dirty="0">
              <a:solidFill>
                <a:srgbClr val="13316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>
                <a:solidFill>
                  <a:srgbClr val="13316E"/>
                </a:solidFill>
              </a:rPr>
              <a:pPr/>
              <a:t>25</a:t>
            </a:fld>
            <a:endParaRPr lang="en-GB"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628" y="243399"/>
            <a:ext cx="10635515" cy="658425"/>
          </a:xfrm>
        </p:spPr>
        <p:txBody>
          <a:bodyPr/>
          <a:lstStyle/>
          <a:p>
            <a:r>
              <a:rPr lang="en-GB" dirty="0" smtClean="0"/>
              <a:t>GP </a:t>
            </a:r>
            <a:r>
              <a:rPr lang="en-GB" dirty="0"/>
              <a:t>at Hand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780114-B455-463D-AE12-F447B7FE9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564" y="1411539"/>
            <a:ext cx="11178756" cy="4063348"/>
          </a:xfrm>
        </p:spPr>
        <p:txBody>
          <a:bodyPr/>
          <a:lstStyle/>
          <a:p>
            <a:pPr marL="380925" indent="-380925">
              <a:lnSpc>
                <a:spcPct val="10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London based practice-commissioned App for online </a:t>
            </a:r>
            <a:r>
              <a:rPr lang="en-GB" sz="2400" dirty="0" smtClean="0">
                <a:latin typeface="+mn-lt"/>
              </a:rPr>
              <a:t>consultations – plans for regional expansion</a:t>
            </a:r>
            <a:endParaRPr lang="en-GB" sz="2400" dirty="0">
              <a:latin typeface="+mn-lt"/>
            </a:endParaRPr>
          </a:p>
          <a:p>
            <a:pPr marL="380925" indent="-380925">
              <a:lnSpc>
                <a:spcPct val="10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Available to any patient in England, but selective outside practice boundary</a:t>
            </a:r>
          </a:p>
          <a:p>
            <a:pPr marL="380925" indent="-380925">
              <a:lnSpc>
                <a:spcPct val="10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</a:rPr>
              <a:t>Rapid </a:t>
            </a:r>
            <a:r>
              <a:rPr lang="en-GB" sz="2400" dirty="0">
                <a:latin typeface="+mn-lt"/>
              </a:rPr>
              <a:t>increase in patient registrations – 4970 </a:t>
            </a:r>
            <a:r>
              <a:rPr lang="en-GB" sz="2400" dirty="0" smtClean="0">
                <a:latin typeface="+mn-lt"/>
              </a:rPr>
              <a:t>in 2017 to 24,652 by March </a:t>
            </a:r>
            <a:r>
              <a:rPr lang="en-GB" sz="2400" dirty="0">
                <a:latin typeface="+mn-lt"/>
              </a:rPr>
              <a:t>2018</a:t>
            </a:r>
          </a:p>
          <a:p>
            <a:pPr marL="380925" indent="-380925">
              <a:lnSpc>
                <a:spcPct val="10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Patients not always </a:t>
            </a:r>
            <a:r>
              <a:rPr lang="en-GB" sz="2400" dirty="0" smtClean="0">
                <a:latin typeface="+mn-lt"/>
              </a:rPr>
              <a:t>aware of impact of leaving </a:t>
            </a:r>
            <a:r>
              <a:rPr lang="en-GB" sz="2400" dirty="0">
                <a:latin typeface="+mn-lt"/>
              </a:rPr>
              <a:t>their current GP to access this service</a:t>
            </a:r>
          </a:p>
          <a:p>
            <a:pPr marL="380925" indent="-380925">
              <a:lnSpc>
                <a:spcPct val="10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Undermines principle of registered list and current funding model</a:t>
            </a:r>
          </a:p>
          <a:p>
            <a:pPr marL="380925" indent="-380925">
              <a:lnSpc>
                <a:spcPct val="10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Inappropriate use of out of area regulations</a:t>
            </a:r>
          </a:p>
          <a:p>
            <a:pPr marL="380925" indent="-380925">
              <a:lnSpc>
                <a:spcPct val="10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Data protection issues and blurring lines between NHS and private </a:t>
            </a:r>
            <a:r>
              <a:rPr lang="en-US" sz="2400" dirty="0" smtClean="0">
                <a:latin typeface="+mn-lt"/>
              </a:rPr>
              <a:t>services</a:t>
            </a:r>
          </a:p>
          <a:p>
            <a:pPr marL="380925" indent="-380925">
              <a:lnSpc>
                <a:spcPct val="10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Demonstrates need to invest in improved IT for all practices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98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628" y="360965"/>
            <a:ext cx="10635515" cy="658425"/>
          </a:xfrm>
        </p:spPr>
        <p:txBody>
          <a:bodyPr/>
          <a:lstStyle/>
          <a:p>
            <a:r>
              <a:rPr lang="en-GB" dirty="0" smtClean="0"/>
              <a:t>Primary Care Support Services England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780114-B455-463D-AE12-F447B7FE9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626" y="1803425"/>
            <a:ext cx="11412699" cy="4063348"/>
          </a:xfrm>
        </p:spPr>
        <p:txBody>
          <a:bodyPr/>
          <a:lstStyle/>
          <a:p>
            <a:pPr marL="380925" indent="-380925">
              <a:lnSpc>
                <a:spcPct val="10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</a:rPr>
              <a:t>Continued poor service during 2 years of operation</a:t>
            </a:r>
          </a:p>
          <a:p>
            <a:pPr marL="380925" indent="-380925">
              <a:lnSpc>
                <a:spcPct val="10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</a:rPr>
              <a:t>Impact on pension statements – and therefore tax payments</a:t>
            </a:r>
          </a:p>
          <a:p>
            <a:pPr marL="380925" indent="-380925">
              <a:lnSpc>
                <a:spcPct val="10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Legal </a:t>
            </a:r>
            <a:r>
              <a:rPr lang="en-US" sz="2400" dirty="0">
                <a:latin typeface="+mn-lt"/>
              </a:rPr>
              <a:t>template letters (statutory demands) for practices and GPs to use to recoup incorrect </a:t>
            </a:r>
            <a:r>
              <a:rPr lang="en-US" sz="2400" dirty="0" smtClean="0">
                <a:latin typeface="+mn-lt"/>
              </a:rPr>
              <a:t>payments</a:t>
            </a:r>
            <a:endParaRPr lang="en-US" sz="2400" dirty="0">
              <a:latin typeface="+mn-lt"/>
            </a:endParaRPr>
          </a:p>
          <a:p>
            <a:pPr marL="380925" indent="-380925">
              <a:lnSpc>
                <a:spcPct val="10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National Audit Office review of </a:t>
            </a:r>
            <a:r>
              <a:rPr lang="en-US" sz="2400" dirty="0" smtClean="0">
                <a:latin typeface="+mn-lt"/>
              </a:rPr>
              <a:t>NHS England’s commissioning of PCSE</a:t>
            </a:r>
          </a:p>
          <a:p>
            <a:pPr marL="380925" indent="-380925">
              <a:lnSpc>
                <a:spcPct val="10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BMA “pledge” campaign</a:t>
            </a:r>
          </a:p>
          <a:p>
            <a:pPr lvl="1" algn="ctr">
              <a:lnSpc>
                <a:spcPct val="100000"/>
              </a:lnSpc>
              <a:spcAft>
                <a:spcPts val="1600"/>
              </a:spcAft>
            </a:pPr>
            <a:r>
              <a:rPr lang="en-GB" sz="2000" dirty="0" smtClean="0">
                <a:latin typeface="+mn-lt"/>
              </a:rPr>
              <a:t>“I </a:t>
            </a:r>
            <a:r>
              <a:rPr lang="en-GB" sz="2000" dirty="0">
                <a:latin typeface="+mn-lt"/>
              </a:rPr>
              <a:t>pledge my support to the BMA’s campaign for ‘Primary Care Services (PCSE)’ to be delivered in a satisfactory manner to ensure that it will no longer have a negative impact on general practice’s ability to look after the </a:t>
            </a:r>
            <a:r>
              <a:rPr lang="en-GB" sz="2000" dirty="0" smtClean="0">
                <a:latin typeface="+mn-lt"/>
              </a:rPr>
              <a:t>public”.</a:t>
            </a:r>
            <a:endParaRPr lang="en-US" sz="1900" dirty="0">
              <a:latin typeface="+mn-lt"/>
            </a:endParaRPr>
          </a:p>
          <a:p>
            <a:pPr marL="380925" indent="-380925">
              <a:lnSpc>
                <a:spcPct val="10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  <a:p>
            <a:pPr marL="380925" indent="-380925">
              <a:lnSpc>
                <a:spcPct val="10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GB" sz="2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033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628" y="243399"/>
            <a:ext cx="10635515" cy="658425"/>
          </a:xfrm>
        </p:spPr>
        <p:txBody>
          <a:bodyPr/>
          <a:lstStyle/>
          <a:p>
            <a:r>
              <a:rPr lang="en-GB" dirty="0" smtClean="0"/>
              <a:t>GDPR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780114-B455-463D-AE12-F447B7FE9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627" y="1156140"/>
            <a:ext cx="11178756" cy="4410189"/>
          </a:xfrm>
        </p:spPr>
        <p:txBody>
          <a:bodyPr/>
          <a:lstStyle/>
          <a:p>
            <a:pPr marL="380925" indent="-3809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New data protection regulations from May 2018</a:t>
            </a:r>
          </a:p>
          <a:p>
            <a:pPr marL="380925" indent="-3809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Key changes for practices: </a:t>
            </a:r>
          </a:p>
          <a:p>
            <a:pPr marL="988290" indent="-3809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Compliance must be actively demonstrated and documentation produced on request</a:t>
            </a:r>
          </a:p>
          <a:p>
            <a:pPr marL="988290" indent="-3809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More information is required in ‘privacy notices’ for patients</a:t>
            </a:r>
          </a:p>
          <a:p>
            <a:pPr marL="988290" indent="-3809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A legal requirement to report certain data breaches</a:t>
            </a:r>
          </a:p>
          <a:p>
            <a:pPr marL="988290" indent="-3809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Significantly increased financial penalties for breaches as well as non-compliance</a:t>
            </a:r>
          </a:p>
          <a:p>
            <a:pPr marL="988290" indent="-3809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Not charging patients for access to medical records</a:t>
            </a:r>
          </a:p>
          <a:p>
            <a:pPr marL="988290" indent="-3809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Designation of Data Protection </a:t>
            </a:r>
            <a:r>
              <a:rPr lang="en-US" sz="2400" dirty="0" smtClean="0">
                <a:latin typeface="+mj-lt"/>
              </a:rPr>
              <a:t>Officers – practice, locality/federation or CCG?</a:t>
            </a:r>
            <a:endParaRPr lang="en-US" sz="2400" dirty="0">
              <a:latin typeface="+mj-lt"/>
            </a:endParaRPr>
          </a:p>
          <a:p>
            <a:pPr marL="380925" indent="-3809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GPC guidance </a:t>
            </a:r>
            <a:r>
              <a:rPr lang="en-US" sz="2400" dirty="0" smtClean="0">
                <a:latin typeface="+mj-lt"/>
              </a:rPr>
              <a:t>produced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240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NHS Digital – Home Office MoU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5" y="1675646"/>
            <a:ext cx="10171729" cy="4083188"/>
          </a:xfrm>
        </p:spPr>
        <p:txBody>
          <a:bodyPr/>
          <a:lstStyle/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  <a:cs typeface="Calibri Light" panose="020F0302020204030204" pitchFamily="34" charset="0"/>
              </a:rPr>
              <a:t>MoU permitted disclosures by NHS Digital to the Home Office for suspected immigration offences without consideration of the seriousness of the offence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</a:rPr>
              <a:t>Following BMA lobbying Government position changed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R</a:t>
            </a:r>
            <a:r>
              <a:rPr lang="en-GB" sz="2400" dirty="0" smtClean="0">
                <a:latin typeface="+mn-lt"/>
              </a:rPr>
              <a:t>estricting </a:t>
            </a:r>
            <a:r>
              <a:rPr lang="en-GB" sz="2400" dirty="0">
                <a:latin typeface="+mn-lt"/>
              </a:rPr>
              <a:t>NHS Digital’s data sharing with the Home Office to the tracing of an individual who is being considered for deportation action having been investigated for, or convicted of, a serious criminal offence, or where they present a risk to the </a:t>
            </a:r>
            <a:r>
              <a:rPr lang="en-GB" sz="2400" dirty="0" smtClean="0">
                <a:latin typeface="+mn-lt"/>
              </a:rPr>
              <a:t>public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</a:rPr>
              <a:t>Estimated </a:t>
            </a:r>
            <a:r>
              <a:rPr lang="en-GB" sz="2400" dirty="0">
                <a:latin typeface="+mn-lt"/>
              </a:rPr>
              <a:t>that the change to the MoU will exclude some 95% of current Home Office </a:t>
            </a:r>
            <a:r>
              <a:rPr lang="en-GB" sz="2400" dirty="0" smtClean="0">
                <a:latin typeface="+mn-lt"/>
              </a:rPr>
              <a:t>requests</a:t>
            </a:r>
            <a:endParaRPr lang="en-GB" sz="2400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>
                <a:solidFill>
                  <a:srgbClr val="13316E"/>
                </a:solidFill>
              </a:rPr>
              <a:pPr/>
              <a:t>30 May, 2018</a:t>
            </a:fld>
            <a:endParaRPr lang="en-GB" dirty="0">
              <a:solidFill>
                <a:srgbClr val="13316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>
                <a:solidFill>
                  <a:srgbClr val="13316E"/>
                </a:solidFill>
              </a:rPr>
              <a:pPr/>
              <a:t>29</a:t>
            </a:fld>
            <a:endParaRPr lang="en-GB"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5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Underfunding of healthcare in the UK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500065" y="1676401"/>
          <a:ext cx="9442451" cy="4083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04047" y="1307077"/>
            <a:ext cx="6257365" cy="384719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>
              <a:defRPr/>
            </a:pPr>
            <a:r>
              <a:rPr lang="en-GB" kern="0" dirty="0">
                <a:solidFill>
                  <a:sysClr val="windowText" lastClr="000000"/>
                </a:solidFill>
              </a:rPr>
              <a:t>Health spend across leading EU countries (2015)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6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opt-out changes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25" y="1675646"/>
            <a:ext cx="9923535" cy="4083188"/>
          </a:xfrm>
        </p:spPr>
        <p:txBody>
          <a:bodyPr/>
          <a:lstStyle/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New data opt-out arrangements from 25 May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Enables patients to choose whether data is used for research and health planning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Existing patient type 2 </a:t>
            </a: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objections </a:t>
            </a:r>
            <a:r>
              <a:rPr lang="en-GB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“Dissent </a:t>
            </a:r>
            <a:r>
              <a:rPr lang="en-GB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from disclosure of personal confidential data by Health and Social Care Information </a:t>
            </a:r>
            <a:r>
              <a:rPr lang="en-GB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Centre”</a:t>
            </a:r>
            <a:r>
              <a:rPr lang="en-GB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automatically converted by NHS Digital – patients will receive letter to inform them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</a:t>
            </a:r>
            <a:r>
              <a:rPr lang="en-GB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atients wanting to opt-out in future should do so online or telephone, not via their GP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Type 1 </a:t>
            </a: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objections </a:t>
            </a:r>
            <a:r>
              <a:rPr lang="en-GB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“Dissent </a:t>
            </a:r>
            <a:r>
              <a:rPr lang="en-GB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from secondary use of GP patient identifiable </a:t>
            </a:r>
            <a:r>
              <a:rPr lang="en-GB" sz="24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data” </a:t>
            </a:r>
            <a:r>
              <a:rPr lang="en-GB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valid until March 2020 – then consultation will take place on their removal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>
                <a:solidFill>
                  <a:srgbClr val="13316E"/>
                </a:solidFill>
              </a:rPr>
              <a:pPr/>
              <a:t>30 May, 2018</a:t>
            </a:fld>
            <a:endParaRPr lang="en-GB" dirty="0">
              <a:solidFill>
                <a:srgbClr val="13316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>
                <a:solidFill>
                  <a:srgbClr val="13316E"/>
                </a:solidFill>
              </a:rPr>
              <a:pPr/>
              <a:t>30</a:t>
            </a:fld>
            <a:endParaRPr lang="en-GB" dirty="0">
              <a:solidFill>
                <a:srgbClr val="133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7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Accountable/integrated </a:t>
            </a:r>
            <a:r>
              <a:rPr lang="en-GB" dirty="0"/>
              <a:t>care systems &amp; Accountable care organisations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377" y="1691650"/>
            <a:ext cx="5370435" cy="4770537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marL="380925" indent="-380925" defTabSz="1218960">
              <a:buFont typeface="Arial" panose="020B0604020202020204" pitchFamily="34" charset="0"/>
              <a:buChar char="•"/>
            </a:pPr>
            <a:r>
              <a:rPr lang="en-GB" sz="2100" kern="0" dirty="0">
                <a:solidFill>
                  <a:schemeClr val="tx2"/>
                </a:solidFill>
              </a:rPr>
              <a:t>Accountable</a:t>
            </a:r>
          </a:p>
          <a:p>
            <a:pPr marL="380925" indent="-380925" defTabSz="1218960">
              <a:buFont typeface="Arial" panose="020B0604020202020204" pitchFamily="34" charset="0"/>
              <a:buChar char="•"/>
            </a:pPr>
            <a:r>
              <a:rPr lang="en-GB" sz="2100" kern="0" dirty="0">
                <a:solidFill>
                  <a:schemeClr val="tx2"/>
                </a:solidFill>
              </a:rPr>
              <a:t>Whole population</a:t>
            </a:r>
          </a:p>
          <a:p>
            <a:pPr marL="380925" indent="-380925" defTabSz="1218960">
              <a:buFont typeface="Arial" panose="020B0604020202020204" pitchFamily="34" charset="0"/>
              <a:buChar char="•"/>
            </a:pPr>
            <a:r>
              <a:rPr lang="en-GB" sz="2100" kern="0" dirty="0">
                <a:solidFill>
                  <a:schemeClr val="tx2"/>
                </a:solidFill>
              </a:rPr>
              <a:t>Single budget</a:t>
            </a:r>
          </a:p>
          <a:p>
            <a:pPr marL="380925" indent="-380925" defTabSz="1218960">
              <a:buFont typeface="Arial" panose="020B0604020202020204" pitchFamily="34" charset="0"/>
              <a:buChar char="•"/>
            </a:pPr>
            <a:r>
              <a:rPr lang="en-GB" sz="2100" kern="0" dirty="0">
                <a:solidFill>
                  <a:schemeClr val="tx2"/>
                </a:solidFill>
              </a:rPr>
              <a:t>Competitive tender</a:t>
            </a:r>
          </a:p>
          <a:p>
            <a:pPr marL="380925" indent="-380925" defTabSz="1218960">
              <a:buFont typeface="Arial" panose="020B0604020202020204" pitchFamily="34" charset="0"/>
              <a:buChar char="•"/>
            </a:pPr>
            <a:r>
              <a:rPr lang="en-GB" sz="2100" kern="0" dirty="0">
                <a:solidFill>
                  <a:schemeClr val="tx2"/>
                </a:solidFill>
              </a:rPr>
              <a:t>Salaried and managed service?</a:t>
            </a:r>
          </a:p>
          <a:p>
            <a:pPr marL="380925" indent="-380925" defTabSz="1218960">
              <a:buFont typeface="Arial" panose="020B0604020202020204" pitchFamily="34" charset="0"/>
              <a:buChar char="•"/>
            </a:pPr>
            <a:endParaRPr lang="en-GB" sz="2100" kern="0" dirty="0">
              <a:solidFill>
                <a:schemeClr val="tx2"/>
              </a:solidFill>
            </a:endParaRPr>
          </a:p>
          <a:p>
            <a:r>
              <a:rPr lang="en-GB" sz="2100" b="1" u="sng" dirty="0">
                <a:solidFill>
                  <a:schemeClr val="tx2"/>
                </a:solidFill>
                <a:ea typeface="Calibri" panose="020F0502020204030204" pitchFamily="34" charset="0"/>
              </a:rPr>
              <a:t>Three drivers:</a:t>
            </a:r>
          </a:p>
          <a:p>
            <a:pPr marL="342842" indent="-342842">
              <a:buFont typeface="+mj-lt"/>
              <a:buAutoNum type="arabicPeriod"/>
            </a:pPr>
            <a:r>
              <a:rPr lang="en-GB" sz="2100" dirty="0">
                <a:solidFill>
                  <a:schemeClr val="tx2"/>
                </a:solidFill>
                <a:ea typeface="Calibri" panose="020F0502020204030204" pitchFamily="34" charset="0"/>
              </a:rPr>
              <a:t>Recognition in England that current system set out in 2012 Health &amp; Social Care Act isn’t working</a:t>
            </a:r>
          </a:p>
          <a:p>
            <a:pPr marL="342842" indent="-342842">
              <a:buFont typeface="+mj-lt"/>
              <a:buAutoNum type="arabicPeriod"/>
            </a:pPr>
            <a:r>
              <a:rPr lang="en-GB" sz="2100" dirty="0">
                <a:solidFill>
                  <a:schemeClr val="tx2"/>
                </a:solidFill>
                <a:ea typeface="Calibri" panose="020F0502020204030204" pitchFamily="34" charset="0"/>
              </a:rPr>
              <a:t>Could a ‘population health’ approach deliver improved care for patients? </a:t>
            </a:r>
          </a:p>
          <a:p>
            <a:pPr marL="342842" indent="-342842">
              <a:buFont typeface="+mj-lt"/>
              <a:buAutoNum type="arabicPeriod"/>
            </a:pPr>
            <a:r>
              <a:rPr lang="en-GB" sz="2100" dirty="0">
                <a:solidFill>
                  <a:schemeClr val="tx2"/>
                </a:solidFill>
                <a:ea typeface="Calibri" panose="020F0502020204030204" pitchFamily="34" charset="0"/>
              </a:rPr>
              <a:t>Financial constraints</a:t>
            </a:r>
          </a:p>
          <a:p>
            <a:pPr marL="380925" indent="-380925" defTabSz="1218960">
              <a:buFont typeface="Arial" panose="020B0604020202020204" pitchFamily="34" charset="0"/>
              <a:buChar char="•"/>
            </a:pPr>
            <a:endParaRPr lang="en-GB" sz="2700" kern="0" dirty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481" y="1691650"/>
            <a:ext cx="5611723" cy="3883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50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Virtually integrated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56130" y="1451735"/>
            <a:ext cx="6621812" cy="357478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32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7392" y="1451737"/>
            <a:ext cx="4506555" cy="4001089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defTabSz="609570"/>
            <a:r>
              <a:rPr lang="en-GB" sz="2100" dirty="0">
                <a:solidFill>
                  <a:srgbClr val="13316E"/>
                </a:solidFill>
                <a:cs typeface="Calibri Light" panose="020F0302020204030204" pitchFamily="34" charset="0"/>
              </a:rPr>
              <a:t>All contracts and accountabilities remain in place, but overlaid with an alliance agreement outlining how commissioners and providers will work together to create better integration of services.</a:t>
            </a:r>
          </a:p>
          <a:p>
            <a:pPr defTabSz="609570"/>
            <a:endParaRPr lang="en-GB" sz="2100" dirty="0">
              <a:solidFill>
                <a:srgbClr val="13316E"/>
              </a:solidFill>
              <a:cs typeface="Calibri Light" panose="020F0302020204030204" pitchFamily="34" charset="0"/>
            </a:endParaRPr>
          </a:p>
          <a:p>
            <a:pPr defTabSz="609570"/>
            <a:r>
              <a:rPr lang="en-GB" sz="2100" dirty="0">
                <a:solidFill>
                  <a:srgbClr val="13316E"/>
                </a:solidFill>
                <a:cs typeface="Calibri Light" panose="020F0302020204030204" pitchFamily="34" charset="0"/>
              </a:rPr>
              <a:t>Enables providers to work in collaboration under existing contracts.</a:t>
            </a:r>
          </a:p>
          <a:p>
            <a:pPr defTabSz="609570"/>
            <a:endParaRPr lang="en-GB" sz="2100" dirty="0">
              <a:solidFill>
                <a:srgbClr val="13316E"/>
              </a:solidFill>
              <a:cs typeface="Calibri Light" panose="020F0302020204030204" pitchFamily="34" charset="0"/>
            </a:endParaRPr>
          </a:p>
          <a:p>
            <a:pPr defTabSz="609570"/>
            <a:r>
              <a:rPr lang="en-GB" sz="2100" b="1" dirty="0">
                <a:solidFill>
                  <a:srgbClr val="13316E"/>
                </a:solidFill>
                <a:cs typeface="Calibri Light" panose="020F0302020204030204" pitchFamily="34" charset="0"/>
              </a:rPr>
              <a:t>Essentially an ACS </a:t>
            </a:r>
            <a:r>
              <a:rPr lang="en-GB" sz="2100" b="1" dirty="0" smtClean="0">
                <a:solidFill>
                  <a:srgbClr val="13316E"/>
                </a:solidFill>
                <a:cs typeface="Calibri Light" panose="020F0302020204030204" pitchFamily="34" charset="0"/>
              </a:rPr>
              <a:t>/ICS rather </a:t>
            </a:r>
            <a:r>
              <a:rPr lang="en-GB" sz="2100" b="1" dirty="0">
                <a:solidFill>
                  <a:srgbClr val="13316E"/>
                </a:solidFill>
                <a:cs typeface="Calibri Light" panose="020F0302020204030204" pitchFamily="34" charset="0"/>
              </a:rPr>
              <a:t>than an </a:t>
            </a:r>
            <a:r>
              <a:rPr lang="en-GB" sz="2100" b="1" dirty="0" smtClean="0">
                <a:solidFill>
                  <a:srgbClr val="13316E"/>
                </a:solidFill>
                <a:cs typeface="Calibri Light" panose="020F0302020204030204" pitchFamily="34" charset="0"/>
              </a:rPr>
              <a:t>ACO</a:t>
            </a:r>
            <a:endParaRPr lang="en-GB" sz="2100" b="1" dirty="0">
              <a:solidFill>
                <a:srgbClr val="1331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69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627" y="435894"/>
            <a:ext cx="9425231" cy="658425"/>
          </a:xfrm>
        </p:spPr>
        <p:txBody>
          <a:bodyPr/>
          <a:lstStyle/>
          <a:p>
            <a:r>
              <a:rPr lang="en-GB" dirty="0"/>
              <a:t>Partially integrated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33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626" y="1351151"/>
            <a:ext cx="4092396" cy="4390945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defTabSz="609570"/>
            <a:r>
              <a:rPr lang="en-GB" sz="2100" dirty="0">
                <a:solidFill>
                  <a:srgbClr val="13316E"/>
                </a:solidFill>
                <a:cs typeface="Calibri Light" panose="020F0302020204030204" pitchFamily="34" charset="0"/>
              </a:rPr>
              <a:t>Single contract held between the commissioners and providers (except core GP services). </a:t>
            </a:r>
          </a:p>
          <a:p>
            <a:pPr defTabSz="609570"/>
            <a:endParaRPr lang="en-GB" sz="2100" dirty="0">
              <a:solidFill>
                <a:srgbClr val="13316E"/>
              </a:solidFill>
              <a:cs typeface="Calibri Light" panose="020F0302020204030204" pitchFamily="34" charset="0"/>
            </a:endParaRPr>
          </a:p>
          <a:p>
            <a:pPr defTabSz="609570"/>
            <a:r>
              <a:rPr lang="en-GB" sz="2100" dirty="0">
                <a:solidFill>
                  <a:srgbClr val="13316E"/>
                </a:solidFill>
                <a:cs typeface="Calibri Light" panose="020F0302020204030204" pitchFamily="34" charset="0"/>
              </a:rPr>
              <a:t>Under procurement rules this must be put out to tender.</a:t>
            </a:r>
          </a:p>
          <a:p>
            <a:pPr defTabSz="609570"/>
            <a:endParaRPr lang="en-GB" sz="2100" dirty="0">
              <a:solidFill>
                <a:srgbClr val="13316E"/>
              </a:solidFill>
              <a:cs typeface="Calibri Light" panose="020F0302020204030204" pitchFamily="34" charset="0"/>
            </a:endParaRPr>
          </a:p>
          <a:p>
            <a:pPr defTabSz="609570"/>
            <a:r>
              <a:rPr lang="en-GB" sz="2100" dirty="0">
                <a:solidFill>
                  <a:srgbClr val="13316E"/>
                </a:solidFill>
                <a:cs typeface="Calibri Light" panose="020F0302020204030204" pitchFamily="34" charset="0"/>
              </a:rPr>
              <a:t>GP contracts remain in place.</a:t>
            </a:r>
          </a:p>
          <a:p>
            <a:pPr defTabSz="609570"/>
            <a:endParaRPr lang="en-GB" sz="2100" dirty="0">
              <a:solidFill>
                <a:srgbClr val="13316E"/>
              </a:solidFill>
              <a:cs typeface="Calibri Light" panose="020F0302020204030204" pitchFamily="34" charset="0"/>
            </a:endParaRPr>
          </a:p>
          <a:p>
            <a:pPr defTabSz="609570"/>
            <a:r>
              <a:rPr lang="en-GB" sz="2100" dirty="0">
                <a:solidFill>
                  <a:srgbClr val="13316E"/>
                </a:solidFill>
                <a:cs typeface="Calibri Light" panose="020F0302020204030204" pitchFamily="34" charset="0"/>
              </a:rPr>
              <a:t>Formal integration agreement between the whole population provider and GP practices to work together.</a:t>
            </a:r>
            <a:endParaRPr lang="en-US" sz="2100" dirty="0">
              <a:solidFill>
                <a:srgbClr val="13316E"/>
              </a:solidFill>
              <a:cs typeface="Calibri Light" panose="020F03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D969AA2-CD6B-440B-A99A-BE00BF30D13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37" y="1351152"/>
            <a:ext cx="7642013" cy="393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1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Fully integrated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>
                <a:solidFill>
                  <a:srgbClr val="13316E"/>
                </a:solidFill>
              </a:rPr>
              <a:pPr/>
              <a:t>30 May, 2018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>
                <a:solidFill>
                  <a:srgbClr val="13316E"/>
                </a:solidFill>
              </a:rPr>
              <a:pPr/>
              <a:t>34</a:t>
            </a:fld>
            <a:endParaRPr dirty="0">
              <a:solidFill>
                <a:srgbClr val="13316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391" y="1764046"/>
            <a:ext cx="4012568" cy="3734356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defTabSz="609570"/>
            <a:r>
              <a:rPr lang="en-GB" sz="2100" dirty="0">
                <a:solidFill>
                  <a:srgbClr val="13316E"/>
                </a:solidFill>
                <a:cs typeface="Calibri Light" panose="020F0302020204030204" pitchFamily="34" charset="0"/>
              </a:rPr>
              <a:t>A single contract between the whole population provider and the commissioners.</a:t>
            </a:r>
          </a:p>
          <a:p>
            <a:pPr defTabSz="609570"/>
            <a:endParaRPr lang="en-GB" sz="2100" dirty="0">
              <a:solidFill>
                <a:srgbClr val="13316E"/>
              </a:solidFill>
              <a:cs typeface="Calibri Light" panose="020F0302020204030204" pitchFamily="34" charset="0"/>
            </a:endParaRPr>
          </a:p>
          <a:p>
            <a:pPr defTabSz="609570"/>
            <a:r>
              <a:rPr lang="en-GB" sz="2100" dirty="0">
                <a:solidFill>
                  <a:srgbClr val="13316E"/>
                </a:solidFill>
                <a:cs typeface="Calibri Light" panose="020F0302020204030204" pitchFamily="34" charset="0"/>
              </a:rPr>
              <a:t>Under procurement rules this must be put out to tender.</a:t>
            </a:r>
          </a:p>
          <a:p>
            <a:pPr defTabSz="609570"/>
            <a:endParaRPr lang="en-GB" sz="2100" dirty="0">
              <a:solidFill>
                <a:srgbClr val="13316E"/>
              </a:solidFill>
              <a:cs typeface="Calibri Light" panose="020F0302020204030204" pitchFamily="34" charset="0"/>
            </a:endParaRPr>
          </a:p>
          <a:p>
            <a:pPr defTabSz="609570"/>
            <a:r>
              <a:rPr lang="en-GB" sz="2100" dirty="0">
                <a:solidFill>
                  <a:srgbClr val="13316E"/>
                </a:solidFill>
                <a:cs typeface="Calibri Light" panose="020F0302020204030204" pitchFamily="34" charset="0"/>
              </a:rPr>
              <a:t>Provides or sub-contracts all services</a:t>
            </a:r>
          </a:p>
          <a:p>
            <a:pPr defTabSz="609570"/>
            <a:endParaRPr lang="en-GB" sz="2100" dirty="0">
              <a:solidFill>
                <a:srgbClr val="13316E"/>
              </a:solidFill>
              <a:cs typeface="Calibri Light" panose="020F0302020204030204" pitchFamily="34" charset="0"/>
            </a:endParaRPr>
          </a:p>
          <a:p>
            <a:pPr defTabSz="609570"/>
            <a:r>
              <a:rPr lang="en-GB" sz="2100" dirty="0">
                <a:solidFill>
                  <a:srgbClr val="13316E"/>
                </a:solidFill>
                <a:cs typeface="Calibri Light" panose="020F0302020204030204" pitchFamily="34" charset="0"/>
              </a:rPr>
              <a:t>An end to GMS/PMS contract</a:t>
            </a:r>
            <a:endParaRPr lang="en-US" sz="2100" dirty="0">
              <a:solidFill>
                <a:srgbClr val="13316E"/>
              </a:solidFill>
              <a:cs typeface="Calibri Light" panose="020F03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9E8E346-8832-4D5A-9C28-291D972E662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37" y="1501646"/>
            <a:ext cx="7642013" cy="360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Primary Care Networks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8207" y="1708493"/>
            <a:ext cx="10598965" cy="4268431"/>
          </a:xfrm>
        </p:spPr>
        <p:txBody>
          <a:bodyPr/>
          <a:lstStyle/>
          <a:p>
            <a:pPr marL="457119" lvl="1" indent="-457119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2018/19 </a:t>
            </a: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NHS Planning Guidance – “</a:t>
            </a:r>
            <a:r>
              <a:rPr lang="en-GB" sz="24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Actively encourage every practice to be part of a local primary care network, so that there is complete geographically contiguous population coverage of primary care networks as far as possible by the end of 2018/19, serving populations of at least 30,000 to </a:t>
            </a:r>
            <a:r>
              <a:rPr lang="en-GB" sz="2400" i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50,000</a:t>
            </a:r>
            <a:r>
              <a:rPr lang="en-GB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”.</a:t>
            </a:r>
          </a:p>
          <a:p>
            <a:pPr marL="457119" lvl="1" indent="-457119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119" lvl="1" indent="-457119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Expectation to provide </a:t>
            </a: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extended access to GP services, including at evenings and weekends, for 100% of their population by 1 October </a:t>
            </a:r>
            <a:r>
              <a:rPr lang="en-GB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2018</a:t>
            </a:r>
          </a:p>
          <a:p>
            <a:pPr marL="457119" lvl="1" indent="-457119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119" lvl="1" indent="-457119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Need for recurrent management/administration costs funding</a:t>
            </a:r>
          </a:p>
          <a:p>
            <a:pPr marL="457119" lvl="1" indent="-457119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80925" lvl="1" indent="-380925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100000"/>
              </a:lnSpc>
              <a:spcAft>
                <a:spcPts val="0"/>
              </a:spcAft>
            </a:pPr>
            <a:endParaRPr lang="en-GB" sz="2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11564" lvl="3" indent="-380925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80925" lvl="1" indent="-380925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80925" lvl="1" indent="-380925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793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747" y="154321"/>
            <a:ext cx="10972800" cy="778099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CQC ratings as at 31 July 2017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15" y="751771"/>
            <a:ext cx="9530864" cy="5399329"/>
          </a:xfrm>
        </p:spPr>
      </p:pic>
    </p:spTree>
    <p:extLst>
      <p:ext uri="{BB962C8B-B14F-4D97-AF65-F5344CB8AC3E}">
        <p14:creationId xmlns:p14="http://schemas.microsoft.com/office/powerpoint/2010/main" val="298521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6" y="435905"/>
            <a:ext cx="9998207" cy="658425"/>
          </a:xfrm>
        </p:spPr>
        <p:txBody>
          <a:bodyPr/>
          <a:lstStyle/>
          <a:p>
            <a:r>
              <a:rPr lang="en-GB" dirty="0"/>
              <a:t>CQC report – State of Care in General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31" y="1675646"/>
            <a:ext cx="8113985" cy="4083188"/>
          </a:xfrm>
        </p:spPr>
        <p:txBody>
          <a:bodyPr/>
          <a:lstStyle/>
          <a:p>
            <a:pPr marL="571402" indent="-571402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+mn-lt"/>
              </a:rPr>
              <a:t>GPs provide the highest quality care (93% good or outstanding compared to 71% for acute trusts and 74% for NHS core mental health)</a:t>
            </a:r>
          </a:p>
          <a:p>
            <a:pPr marL="571402" indent="-571402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+mn-lt"/>
              </a:rPr>
              <a:t>Report warned that increased funding in general practice was </a:t>
            </a:r>
            <a:r>
              <a:rPr lang="en-GB" sz="2800" u="sng" dirty="0">
                <a:solidFill>
                  <a:schemeClr val="tx2"/>
                </a:solidFill>
                <a:latin typeface="+mn-lt"/>
              </a:rPr>
              <a:t>vital </a:t>
            </a:r>
            <a:r>
              <a:rPr lang="en-GB" sz="2800" dirty="0">
                <a:solidFill>
                  <a:schemeClr val="tx2"/>
                </a:solidFill>
                <a:latin typeface="+mn-lt"/>
              </a:rPr>
              <a:t>to avoid a significant deterioration in services</a:t>
            </a:r>
          </a:p>
          <a:p>
            <a:pPr marL="571402" indent="-571402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/>
                </a:solidFill>
                <a:latin typeface="+mn-lt"/>
              </a:rPr>
              <a:t>General practice is delivering over 90% of all patient contacts on just 7.9% of overall NHS budget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597" y="1675652"/>
            <a:ext cx="2795337" cy="3812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08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7400" y="1479189"/>
            <a:ext cx="10683939" cy="4560664"/>
          </a:xfrm>
        </p:spPr>
        <p:txBody>
          <a:bodyPr/>
          <a:lstStyle/>
          <a:p>
            <a:pPr marL="609475" indent="-60947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Sustained and significant funding investment</a:t>
            </a:r>
          </a:p>
          <a:p>
            <a:pPr marL="609475" indent="-60947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More GPs, nurses, clinicians and support staff</a:t>
            </a:r>
          </a:p>
          <a:p>
            <a:pPr marL="609475" indent="-60947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Building collaborative teams in each locality</a:t>
            </a:r>
          </a:p>
          <a:p>
            <a:pPr marL="609475" indent="-60947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Manage workload enabling quality consultations </a:t>
            </a:r>
          </a:p>
          <a:p>
            <a:pPr marL="609475" indent="-60947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Indemnity covered</a:t>
            </a:r>
          </a:p>
          <a:p>
            <a:pPr marL="609475" indent="-60947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Premises and IT development</a:t>
            </a:r>
          </a:p>
          <a:p>
            <a:pPr marL="609475" indent="-60947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Building on the foundation of a GMS contract</a:t>
            </a:r>
          </a:p>
          <a:p>
            <a:pPr marL="609475" indent="-60947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2"/>
                </a:solidFill>
                <a:latin typeface="Calibri Light" panose="020F0302020204030204" pitchFamily="34" charset="0"/>
              </a:rPr>
              <a:t>Culture change in the NHS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7400" y="341825"/>
            <a:ext cx="10010232" cy="71091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Towards a healthier future for General Practice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174" y="1180215"/>
            <a:ext cx="3515879" cy="498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97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FC9BE3-63B7-8B4B-8F7F-E2147C04187A}" type="datetime3">
              <a:rPr lang="en-GB" smtClean="0">
                <a:solidFill>
                  <a:srgbClr val="13316E"/>
                </a:solidFill>
              </a:rPr>
              <a:pPr/>
              <a:t>30 May, 2018</a:t>
            </a:fld>
            <a:endParaRPr lang="en-GB" dirty="0">
              <a:solidFill>
                <a:srgbClr val="13316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>
                <a:solidFill>
                  <a:srgbClr val="13316E"/>
                </a:solidFill>
              </a:rPr>
              <a:pPr/>
              <a:t>4</a:t>
            </a:fld>
            <a:endParaRPr lang="en-GB" dirty="0">
              <a:solidFill>
                <a:srgbClr val="13316E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510453"/>
            <a:ext cx="9588137" cy="561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45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CC51A8F-81CC-1845-AE5B-8F08D99D5B9F}" type="datetime3">
              <a:rPr lang="en-GB" smtClean="0">
                <a:solidFill>
                  <a:srgbClr val="13316E"/>
                </a:solidFill>
              </a:rPr>
              <a:pPr/>
              <a:t>30 May, 2018</a:t>
            </a:fld>
            <a:endParaRPr lang="en-GB" dirty="0">
              <a:solidFill>
                <a:srgbClr val="13316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E00EF0-048C-114D-ADD5-1D5ACA69D45F}" type="slidenum">
              <a:rPr lang="en-GB" smtClean="0">
                <a:solidFill>
                  <a:srgbClr val="13316E"/>
                </a:solidFill>
              </a:rPr>
              <a:pPr/>
              <a:t>5</a:t>
            </a:fld>
            <a:endParaRPr lang="en-GB" dirty="0">
              <a:solidFill>
                <a:srgbClr val="13316E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chart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" y="418011"/>
            <a:ext cx="10859434" cy="56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27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5397" y="862200"/>
            <a:ext cx="8511512" cy="239361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3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£2.4bn by 2020/21</a:t>
            </a:r>
          </a:p>
          <a:p>
            <a:pPr marL="1087727" lvl="3" indent="-457107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300" dirty="0">
                <a:latin typeface="Calibri Light" panose="020F0302020204030204" pitchFamily="34" charset="0"/>
                <a:cs typeface="Calibri Light" panose="020F0302020204030204" pitchFamily="34" charset="0"/>
              </a:rPr>
              <a:t>From £9.6 billion in 2015/16 to over £12 billion by 20/21; 14% real terms increase compared to 8% for rest of NHS</a:t>
            </a:r>
          </a:p>
          <a:p>
            <a:pPr marL="1087727" lvl="3" indent="-457107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300" dirty="0">
                <a:latin typeface="Calibri Light" panose="020F0302020204030204" pitchFamily="34" charset="0"/>
                <a:cs typeface="Calibri Light" panose="020F0302020204030204" pitchFamily="34" charset="0"/>
              </a:rPr>
              <a:t>Includes £500m for extending GP access</a:t>
            </a:r>
          </a:p>
          <a:p>
            <a:pPr>
              <a:lnSpc>
                <a:spcPct val="100000"/>
              </a:lnSpc>
            </a:pPr>
            <a:r>
              <a:rPr lang="en-GB" sz="23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£508 million for 5 year Sustainability and Transformation package. </a:t>
            </a:r>
          </a:p>
          <a:p>
            <a:pPr marL="1087727" lvl="3" indent="-457107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300" dirty="0">
                <a:latin typeface="Calibri Light" panose="020F0302020204030204" pitchFamily="34" charset="0"/>
                <a:cs typeface="Calibri Light" panose="020F0302020204030204" pitchFamily="34" charset="0"/>
              </a:rPr>
              <a:t>£56m for practice resilience programme  for GPs suffering burnout and stress </a:t>
            </a:r>
          </a:p>
          <a:p>
            <a:pPr marL="1087727" lvl="3" indent="-457107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300" dirty="0">
                <a:latin typeface="Calibri Light" panose="020F0302020204030204" pitchFamily="34" charset="0"/>
                <a:cs typeface="Calibri Light" panose="020F0302020204030204" pitchFamily="34" charset="0"/>
              </a:rPr>
              <a:t>£206m to grow medical and non-medical workforce </a:t>
            </a:r>
          </a:p>
          <a:p>
            <a:pPr marL="1087727" lvl="3" indent="-457107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GB" sz="2300" dirty="0">
                <a:latin typeface="Calibri Light" panose="020F0302020204030204" pitchFamily="34" charset="0"/>
                <a:cs typeface="Calibri Light" panose="020F0302020204030204" pitchFamily="34" charset="0"/>
              </a:rPr>
              <a:t>£171m to support practices develop working at scale</a:t>
            </a:r>
          </a:p>
          <a:p>
            <a:pPr lvl="1">
              <a:lnSpc>
                <a:spcPct val="100000"/>
              </a:lnSpc>
            </a:pPr>
            <a:r>
              <a:rPr lang="en-GB" sz="23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£900m for capital investment</a:t>
            </a:r>
          </a:p>
          <a:p>
            <a:pPr lvl="1">
              <a:lnSpc>
                <a:spcPct val="100000"/>
              </a:lnSpc>
            </a:pPr>
            <a:r>
              <a:rPr lang="en-GB" sz="23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Action to tackle indemnity costs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7397" y="223293"/>
            <a:ext cx="9610275" cy="638907"/>
          </a:xfrm>
        </p:spPr>
        <p:txBody>
          <a:bodyPr/>
          <a:lstStyle/>
          <a:p>
            <a:r>
              <a:rPr lang="en-GB" dirty="0"/>
              <a:t>GP Forward View - Published April 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19" y="2259521"/>
            <a:ext cx="2836223" cy="344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75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627" y="244630"/>
            <a:ext cx="10599529" cy="711113"/>
          </a:xfrm>
        </p:spPr>
        <p:txBody>
          <a:bodyPr/>
          <a:lstStyle/>
          <a:p>
            <a:r>
              <a:rPr lang="en-GB" altLang="en-US" sz="3600" spc="-67" dirty="0">
                <a:solidFill>
                  <a:srgbClr val="002060"/>
                </a:solidFill>
              </a:rPr>
              <a:t>Share</a:t>
            </a:r>
            <a:r>
              <a:rPr lang="en-GB" altLang="en-US" sz="36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altLang="en-US" sz="3600" spc="-67" dirty="0">
                <a:solidFill>
                  <a:srgbClr val="002060"/>
                </a:solidFill>
              </a:rPr>
              <a:t>of NHS funding invested in general practice (England)</a:t>
            </a:r>
            <a:endParaRPr lang="en-GB" sz="3600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713872"/>
              </p:ext>
            </p:extLst>
          </p:nvPr>
        </p:nvGraphicFramePr>
        <p:xfrm>
          <a:off x="517394" y="955733"/>
          <a:ext cx="10094244" cy="4825626"/>
        </p:xfrm>
        <a:graphic>
          <a:graphicData uri="http://schemas.openxmlformats.org/drawingml/2006/table">
            <a:tbl>
              <a:tblPr firstRow="1" bandRow="1"/>
              <a:tblGrid>
                <a:gridCol w="3364748">
                  <a:extLst>
                    <a:ext uri="{9D8B030D-6E8A-4147-A177-3AD203B41FA5}">
                      <a16:colId xmlns:a16="http://schemas.microsoft.com/office/drawing/2014/main" xmlns="" val="1399338986"/>
                    </a:ext>
                  </a:extLst>
                </a:gridCol>
                <a:gridCol w="3364748">
                  <a:extLst>
                    <a:ext uri="{9D8B030D-6E8A-4147-A177-3AD203B41FA5}">
                      <a16:colId xmlns:a16="http://schemas.microsoft.com/office/drawing/2014/main" xmlns="" val="2615018543"/>
                    </a:ext>
                  </a:extLst>
                </a:gridCol>
                <a:gridCol w="3364748">
                  <a:extLst>
                    <a:ext uri="{9D8B030D-6E8A-4147-A177-3AD203B41FA5}">
                      <a16:colId xmlns:a16="http://schemas.microsoft.com/office/drawing/2014/main" xmlns="" val="137283349"/>
                    </a:ext>
                  </a:extLst>
                </a:gridCol>
              </a:tblGrid>
              <a:tr h="5761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Year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total investment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excluding dispensed drugs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4663974"/>
                  </a:ext>
                </a:extLst>
              </a:tr>
              <a:tr h="326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2004/5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10.0%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4133513"/>
                  </a:ext>
                </a:extLst>
              </a:tr>
              <a:tr h="326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2005/6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10.4%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9422720"/>
                  </a:ext>
                </a:extLst>
              </a:tr>
              <a:tr h="326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2006/7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9.8%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5016149"/>
                  </a:ext>
                </a:extLst>
              </a:tr>
              <a:tr h="326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2007/8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9.2%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0189717"/>
                  </a:ext>
                </a:extLst>
              </a:tr>
              <a:tr h="326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2008/9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8.7%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8.0%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0154793"/>
                  </a:ext>
                </a:extLst>
              </a:tr>
              <a:tr h="326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2009/10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8.5%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7.8%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7442659"/>
                  </a:ext>
                </a:extLst>
              </a:tr>
              <a:tr h="326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2010/11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8.3%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7.7%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4325372"/>
                  </a:ext>
                </a:extLst>
              </a:tr>
              <a:tr h="326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2011/12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8.2%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7.6%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2861649"/>
                  </a:ext>
                </a:extLst>
              </a:tr>
              <a:tr h="326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2012/13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8.0%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7.5%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5530270"/>
                  </a:ext>
                </a:extLst>
              </a:tr>
              <a:tr h="326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2013/14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8.0%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7.4%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0656587"/>
                  </a:ext>
                </a:extLst>
              </a:tr>
              <a:tr h="326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2014/15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8.1%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7.5%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1984186"/>
                  </a:ext>
                </a:extLst>
              </a:tr>
              <a:tr h="326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2015/16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8.3%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7.7%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8721242"/>
                  </a:ext>
                </a:extLst>
              </a:tr>
              <a:tr h="3268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2016/17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8.5%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7.9%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28" marR="72828" marT="36415" marB="3641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75967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7395" y="5823402"/>
            <a:ext cx="4800533" cy="553994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defTabSz="1218960">
              <a:defRPr/>
            </a:pPr>
            <a:r>
              <a:rPr lang="en-GB" sz="1500" kern="0" dirty="0">
                <a:solidFill>
                  <a:prstClr val="black"/>
                </a:solidFill>
              </a:rPr>
              <a:t>NHS budget TDEL, source PESA.  GP investment, source HSCIC</a:t>
            </a:r>
          </a:p>
        </p:txBody>
      </p:sp>
    </p:spTree>
    <p:extLst>
      <p:ext uri="{BB962C8B-B14F-4D97-AF65-F5344CB8AC3E}">
        <p14:creationId xmlns:p14="http://schemas.microsoft.com/office/powerpoint/2010/main" val="341071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776951"/>
              </p:ext>
            </p:extLst>
          </p:nvPr>
        </p:nvGraphicFramePr>
        <p:xfrm>
          <a:off x="517395" y="886507"/>
          <a:ext cx="9906980" cy="5307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9860" y="228089"/>
            <a:ext cx="8756304" cy="658425"/>
          </a:xfrm>
        </p:spPr>
        <p:txBody>
          <a:bodyPr>
            <a:noAutofit/>
          </a:bodyPr>
          <a:lstStyle/>
          <a:p>
            <a:r>
              <a:rPr lang="en-GB" sz="3700" dirty="0">
                <a:solidFill>
                  <a:srgbClr val="002060"/>
                </a:solidFill>
                <a:latin typeface="Calibri Light" panose="020F0302020204030204" pitchFamily="34" charset="0"/>
              </a:rPr>
              <a:t>GP share of NHS budget – projected change</a:t>
            </a:r>
            <a:endParaRPr lang="en-US" sz="3700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8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97" y="435905"/>
            <a:ext cx="9541003" cy="658425"/>
          </a:xfrm>
        </p:spPr>
        <p:txBody>
          <a:bodyPr/>
          <a:lstStyle/>
          <a:p>
            <a:r>
              <a:rPr lang="en-GB" dirty="0"/>
              <a:t>Funding gap to reach 11% investment target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chart" sz="quarter" idx="13"/>
            <p:extLst/>
          </p:nvPr>
        </p:nvGraphicFramePr>
        <p:xfrm>
          <a:off x="503240" y="1668465"/>
          <a:ext cx="11191875" cy="411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3239" y="1299139"/>
            <a:ext cx="6849036" cy="384719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>
              <a:defRPr/>
            </a:pPr>
            <a:r>
              <a:rPr lang="en-GB" kern="0" dirty="0">
                <a:solidFill>
                  <a:schemeClr val="tx2"/>
                </a:solidFill>
              </a:rPr>
              <a:t>Investment in general practice (excluding drug reimbursement) </a:t>
            </a:r>
            <a:endParaRPr lang="en-US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8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A Theme Blue Titles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BMA PowerPoint 16_9_v4 [Read-Only]" id="{5F43AD36-4B3D-4770-B509-257D4F0F6367}" vid="{014088F2-B027-4C3D-9408-246B83C838B6}"/>
    </a:ext>
  </a:extLst>
</a:theme>
</file>

<file path=ppt/theme/theme10.xml><?xml version="1.0" encoding="utf-8"?>
<a:theme xmlns:a="http://schemas.openxmlformats.org/drawingml/2006/main" name="1_PowerPoint template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BMA PowerPoint 16_9_v4 [Read-Only]" id="{5F43AD36-4B3D-4770-B509-257D4F0F6367}" vid="{4E362B91-6033-4B3B-A8F6-6759D843D269}"/>
    </a:ext>
  </a:extLst>
</a:theme>
</file>

<file path=ppt/theme/theme11.xml><?xml version="1.0" encoding="utf-8"?>
<a:theme xmlns:a="http://schemas.openxmlformats.org/drawingml/2006/main" name="2_PowerPoint template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BMA PowerPoint 16_9_v4 [Read-Only]" id="{5F43AD36-4B3D-4770-B509-257D4F0F6367}" vid="{4E362B91-6033-4B3B-A8F6-6759D843D269}"/>
    </a:ext>
  </a:extLst>
</a:theme>
</file>

<file path=ppt/theme/theme12.xml><?xml version="1.0" encoding="utf-8"?>
<a:theme xmlns:a="http://schemas.openxmlformats.org/drawingml/2006/main" name="3_PowerPoint template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BMA PowerPoint 16_9_v4 [Read-Only]" id="{5F43AD36-4B3D-4770-B509-257D4F0F6367}" vid="{4E362B91-6033-4B3B-A8F6-6759D843D269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" id="{7BCB6C2D-B67E-4F97-B07E-FF3B68380E45}" vid="{E8C5B148-B265-4930-B269-A8413E0C17ED}"/>
    </a:ext>
  </a:extLst>
</a:theme>
</file>

<file path=ppt/theme/theme3.xml><?xml version="1.0" encoding="utf-8"?>
<a:theme xmlns:a="http://schemas.openxmlformats.org/drawingml/2006/main" name="2_Office Theme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3" id="{A1A65B90-49EB-4DA4-B4B3-25B348937873}" vid="{0FA43C3E-9EC7-46A0-93C7-24A9D82DB4E2}"/>
    </a:ext>
  </a:extLst>
</a:theme>
</file>

<file path=ppt/theme/theme4.xml><?xml version="1.0" encoding="utf-8"?>
<a:theme xmlns:a="http://schemas.openxmlformats.org/drawingml/2006/main" name="BMA PowerPoint 16_9_v4 copy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BMA PowerPoint 16_9_v4 [Read-Only]" id="{5F43AD36-4B3D-4770-B509-257D4F0F6367}" vid="{4E362B91-6033-4B3B-A8F6-6759D843D269}"/>
    </a:ext>
  </a:extLst>
</a:theme>
</file>

<file path=ppt/theme/theme5.xml><?xml version="1.0" encoding="utf-8"?>
<a:theme xmlns:a="http://schemas.openxmlformats.org/drawingml/2006/main" name="1_Presentation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" id="{7BCB6C2D-B67E-4F97-B07E-FF3B68380E45}" vid="{E8C5B148-B265-4930-B269-A8413E0C17ED}"/>
    </a:ext>
  </a:extLst>
</a:theme>
</file>

<file path=ppt/theme/theme6.xml><?xml version="1.0" encoding="utf-8"?>
<a:theme xmlns:a="http://schemas.openxmlformats.org/drawingml/2006/main" name="2_Presentation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" id="{7BCB6C2D-B67E-4F97-B07E-FF3B68380E45}" vid="{E8C5B148-B265-4930-B269-A8413E0C17ED}"/>
    </a:ext>
  </a:extLst>
</a:theme>
</file>

<file path=ppt/theme/theme7.xml><?xml version="1.0" encoding="utf-8"?>
<a:theme xmlns:a="http://schemas.openxmlformats.org/drawingml/2006/main" name="1_BMA PowerPoint 16_9_v4 copy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BMA PowerPoint 16_9_v4 [Read-Only]" id="{5F43AD36-4B3D-4770-B509-257D4F0F6367}" vid="{4E362B91-6033-4B3B-A8F6-6759D843D269}"/>
    </a:ext>
  </a:extLst>
</a:theme>
</file>

<file path=ppt/theme/theme8.xml><?xml version="1.0" encoding="utf-8"?>
<a:theme xmlns:a="http://schemas.openxmlformats.org/drawingml/2006/main" name="4_Office Theme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3" id="{A1A65B90-49EB-4DA4-B4B3-25B348937873}" vid="{0FA43C3E-9EC7-46A0-93C7-24A9D82DB4E2}"/>
    </a:ext>
  </a:extLst>
</a:theme>
</file>

<file path=ppt/theme/theme9.xml><?xml version="1.0" encoding="utf-8"?>
<a:theme xmlns:a="http://schemas.openxmlformats.org/drawingml/2006/main" name="BMA Theme Divider Slide">
  <a:themeElements>
    <a:clrScheme name="MBA colour final 4">
      <a:dk1>
        <a:srgbClr val="13316E"/>
      </a:dk1>
      <a:lt1>
        <a:sysClr val="window" lastClr="FFFFFF"/>
      </a:lt1>
      <a:dk2>
        <a:srgbClr val="000000"/>
      </a:dk2>
      <a:lt2>
        <a:srgbClr val="50535A"/>
      </a:lt2>
      <a:accent1>
        <a:srgbClr val="0967B1"/>
      </a:accent1>
      <a:accent2>
        <a:srgbClr val="008E82"/>
      </a:accent2>
      <a:accent3>
        <a:srgbClr val="25A73B"/>
      </a:accent3>
      <a:accent4>
        <a:srgbClr val="EA580D"/>
      </a:accent4>
      <a:accent5>
        <a:srgbClr val="DA1F6C"/>
      </a:accent5>
      <a:accent6>
        <a:srgbClr val="6F4F9B"/>
      </a:accent6>
      <a:hlink>
        <a:srgbClr val="13316E"/>
      </a:hlink>
      <a:folHlink>
        <a:srgbClr val="13316E"/>
      </a:folHlink>
    </a:clrScheme>
    <a:fontScheme name="Office 2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3" id="{A1A65B90-49EB-4DA4-B4B3-25B348937873}" vid="{E4954076-EE9E-4772-A6DC-F81186FC9B6B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2889</Words>
  <Application>Microsoft Office PowerPoint</Application>
  <PresentationFormat>Custom</PresentationFormat>
  <Paragraphs>339</Paragraphs>
  <Slides>38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BMA Theme Blue Titles</vt:lpstr>
      <vt:lpstr>Presentation</vt:lpstr>
      <vt:lpstr>2_Office Theme</vt:lpstr>
      <vt:lpstr>BMA PowerPoint 16_9_v4 copy</vt:lpstr>
      <vt:lpstr>1_Presentation</vt:lpstr>
      <vt:lpstr>2_Presentation</vt:lpstr>
      <vt:lpstr>1_BMA PowerPoint 16_9_v4 copy</vt:lpstr>
      <vt:lpstr>4_Office Theme</vt:lpstr>
      <vt:lpstr>BMA Theme Divider Slide</vt:lpstr>
      <vt:lpstr>1_PowerPoint template</vt:lpstr>
      <vt:lpstr>2_PowerPoint template</vt:lpstr>
      <vt:lpstr>3_PowerPoint template</vt:lpstr>
      <vt:lpstr>Saving General Practice: Delivering a sustainable future  </vt:lpstr>
      <vt:lpstr>Recognition of the problem NHS Five Year Forward View October 2014  </vt:lpstr>
      <vt:lpstr>Underfunding of healthcare in the UK</vt:lpstr>
      <vt:lpstr>PowerPoint Presentation</vt:lpstr>
      <vt:lpstr>PowerPoint Presentation</vt:lpstr>
      <vt:lpstr>GP Forward View - Published April 2016</vt:lpstr>
      <vt:lpstr>Share of NHS funding invested in general practice (England)</vt:lpstr>
      <vt:lpstr>GP share of NHS budget – projected change</vt:lpstr>
      <vt:lpstr>Funding gap to reach 11% investment target</vt:lpstr>
      <vt:lpstr>Payments to practices in England 2016/17 (per weighted patient)</vt:lpstr>
      <vt:lpstr>GP Forward View - workforce</vt:lpstr>
      <vt:lpstr>GP Workforce - 5000 more GPs? </vt:lpstr>
      <vt:lpstr>GP workforce – Sept 2015 – March 2018</vt:lpstr>
      <vt:lpstr>GP workforce  London trainee survey 2017 </vt:lpstr>
      <vt:lpstr>Workforce expansion strategy, recurrently funded</vt:lpstr>
      <vt:lpstr>Other GPFV workforce commitments</vt:lpstr>
      <vt:lpstr>Managing and reducing workload</vt:lpstr>
      <vt:lpstr>Supporting GPs and practices in crisis</vt:lpstr>
      <vt:lpstr>Managing and reducing workload: Primary-secondary care interface</vt:lpstr>
      <vt:lpstr>Managing and reducing workload</vt:lpstr>
      <vt:lpstr>Retain national core contract for general practice</vt:lpstr>
      <vt:lpstr>Premises, IT and admin support</vt:lpstr>
      <vt:lpstr>18/19 contract changes – England</vt:lpstr>
      <vt:lpstr>18/19 contract changes – England Premises cost directions </vt:lpstr>
      <vt:lpstr>GP contract 2019/20 workstreams - England</vt:lpstr>
      <vt:lpstr>GP at Hand</vt:lpstr>
      <vt:lpstr>Primary Care Support Services England</vt:lpstr>
      <vt:lpstr>GDPR</vt:lpstr>
      <vt:lpstr>NHS Digital – Home Office MoU</vt:lpstr>
      <vt:lpstr>Data opt-out changes</vt:lpstr>
      <vt:lpstr>Accountable/integrated care systems &amp; Accountable care organisations</vt:lpstr>
      <vt:lpstr>Virtually integrated</vt:lpstr>
      <vt:lpstr>Partially integrated</vt:lpstr>
      <vt:lpstr>Fully integrated</vt:lpstr>
      <vt:lpstr>Primary Care Networks </vt:lpstr>
      <vt:lpstr>CQC ratings as at 31 July 2017</vt:lpstr>
      <vt:lpstr>CQC report – State of Care in General Practice</vt:lpstr>
      <vt:lpstr>Towards a healthier future for General Practice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crisis to renaissance?  Delivering a sustainable future for General Practice</dc:title>
  <dc:creator>Jacqueline Connolly</dc:creator>
  <cp:lastModifiedBy>LMC Room (RBK) Walsall Healthcare NHS Trust</cp:lastModifiedBy>
  <cp:revision>135</cp:revision>
  <dcterms:created xsi:type="dcterms:W3CDTF">2017-10-16T12:16:08Z</dcterms:created>
  <dcterms:modified xsi:type="dcterms:W3CDTF">2018-05-30T12:10:51Z</dcterms:modified>
</cp:coreProperties>
</file>